
<file path=[Content_Types].xml><?xml version="1.0" encoding="utf-8"?>
<Types xmlns="http://schemas.openxmlformats.org/package/2006/content-types">
  <Default ContentType="model/gltf.binary" Extension="glb"/>
  <Default ContentType="image/jpeg" Extension="jpeg"/>
  <Default ContentType="image/jpeg" Extension="jp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theme+xml" PartName="/ppt/theme/theme2.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drawingml.chart+xml" PartName="/ppt/charts/chart2.xml"/>
  <Override ContentType="application/vnd.ms-office.chartstyle+xml" PartName="/ppt/charts/style2.xml"/>
  <Override ContentType="application/vnd.ms-office.chartcolorstyle+xml" PartName="/ppt/charts/colors2.xml"/>
  <Override ContentType="application/vnd.openxmlformats-officedocument.drawingml.chart+xml" PartName="/ppt/charts/chart3.xml"/>
  <Override ContentType="application/vnd.ms-office.chartstyle+xml" PartName="/ppt/charts/style3.xml"/>
  <Override ContentType="application/vnd.ms-office.chartcolorstyle+xml" PartName="/ppt/charts/colors3.xml"/>
  <Override ContentType="application/vnd.openxmlformats-officedocument.drawingml.chart+xml" PartName="/ppt/charts/chart4.xml"/>
  <Override ContentType="application/vnd.ms-office.chartstyle+xml" PartName="/ppt/charts/style4.xml"/>
  <Override ContentType="application/vnd.ms-office.chartcolorstyle+xml" PartName="/ppt/charts/colors4.xml"/>
  <Override ContentType="application/vnd.openxmlformats-officedocument.drawingml.chart+xml" PartName="/ppt/charts/chart5.xml"/>
  <Override ContentType="application/vnd.ms-office.chartstyle+xml" PartName="/ppt/charts/style5.xml"/>
  <Override ContentType="application/vnd.ms-office.chartcolorstyle+xml" PartName="/ppt/charts/colors5.xml"/>
  <Override ContentType="application/vnd.openxmlformats-officedocument.drawingml.chart+xml" PartName="/ppt/charts/chart6.xml"/>
  <Override ContentType="application/vnd.ms-office.chartstyle+xml" PartName="/ppt/charts/style6.xml"/>
  <Override ContentType="application/vnd.ms-office.chartcolorstyle+xml" PartName="/ppt/charts/colors6.xml"/>
  <Override ContentType="application/vnd.openxmlformats-officedocument.drawingml.chart+xml" PartName="/ppt/charts/chart7.xml"/>
  <Override ContentType="application/vnd.ms-office.chartstyle+xml" PartName="/ppt/charts/style7.xml"/>
  <Override ContentType="application/vnd.ms-office.chartcolorstyle+xml" PartName="/ppt/charts/colors7.xml"/>
  <Override ContentType="application/vnd.openxmlformats-officedocument.drawingml.chart+xml" PartName="/ppt/charts/chart8.xml"/>
  <Override ContentType="application/vnd.ms-office.chartstyle+xml" PartName="/ppt/charts/style8.xml"/>
  <Override ContentType="application/vnd.ms-office.chartcolorstyle+xml" PartName="/ppt/charts/colors8.xml"/>
  <Override ContentType="application/vnd.openxmlformats-officedocument.drawingml.chart+xml" PartName="/ppt/charts/chart9.xml"/>
  <Override ContentType="application/vnd.ms-office.chartstyle+xml" PartName="/ppt/charts/style9.xml"/>
  <Override ContentType="application/vnd.ms-office.chartcolorstyle+xml" PartName="/ppt/charts/colors9.xml"/>
  <Override ContentType="application/vnd.openxmlformats-officedocument.drawingml.chart+xml" PartName="/ppt/charts/chart10.xml"/>
  <Override ContentType="application/vnd.ms-office.chartstyle+xml" PartName="/ppt/charts/style10.xml"/>
  <Override ContentType="application/vnd.ms-office.chartcolorstyle+xml" PartName="/ppt/charts/colors10.xml"/>
  <Override ContentType="application/vnd.openxmlformats-officedocument.drawingml.chart+xml" PartName="/ppt/charts/chart11.xml"/>
  <Override ContentType="application/vnd.ms-office.chartstyle+xml" PartName="/ppt/charts/style11.xml"/>
  <Override ContentType="application/vnd.ms-office.chartcolorstyle+xml" PartName="/ppt/charts/colors11.xml"/>
  <Override ContentType="application/vnd.openxmlformats-officedocument.drawingml.chart+xml" PartName="/ppt/charts/chart12.xml"/>
  <Override ContentType="application/vnd.ms-office.chartstyle+xml" PartName="/ppt/charts/style12.xml"/>
  <Override ContentType="application/vnd.ms-office.chartcolorstyle+xml" PartName="/ppt/charts/colors12.xml"/>
  <Override ContentType="application/vnd.openxmlformats-officedocument.drawingml.chart+xml" PartName="/ppt/charts/chart13.xml"/>
  <Override ContentType="application/vnd.ms-office.chartstyle+xml" PartName="/ppt/charts/style13.xml"/>
  <Override ContentType="application/vnd.ms-office.chartcolorstyle+xml" PartName="/ppt/charts/colors13.xml"/>
  <Override ContentType="application/vnd.openxmlformats-officedocument.drawingml.chart+xml" PartName="/ppt/charts/chart14.xml"/>
  <Override ContentType="application/vnd.ms-office.chartstyle+xml" PartName="/ppt/charts/style14.xml"/>
  <Override ContentType="application/vnd.ms-office.chartcolorstyle+xml" PartName="/ppt/charts/colors14.xml"/>
  <Override ContentType="application/vnd.openxmlformats-officedocument.drawingml.chart+xml" PartName="/ppt/charts/chart15.xml"/>
  <Override ContentType="application/vnd.ms-office.chartstyle+xml" PartName="/ppt/charts/style15.xml"/>
  <Override ContentType="application/vnd.ms-office.chartcolorstyle+xml" PartName="/ppt/charts/colors15.xml"/>
  <Override ContentType="application/vnd.openxmlformats-officedocument.drawingml.chart+xml" PartName="/ppt/charts/chart16.xml"/>
  <Override ContentType="application/vnd.ms-office.chartstyle+xml" PartName="/ppt/charts/style16.xml"/>
  <Override ContentType="application/vnd.ms-office.chartcolorstyle+xml" PartName="/ppt/charts/colors16.xml"/>
  <Override ContentType="application/vnd.openxmlformats-officedocument.drawingml.chart+xml" PartName="/ppt/charts/chart17.xml"/>
  <Override ContentType="application/vnd.ms-office.chartstyle+xml" PartName="/ppt/charts/style17.xml"/>
  <Override ContentType="application/vnd.ms-office.chartcolorstyle+xml" PartName="/ppt/charts/colors17.xml"/>
  <Override ContentType="application/vnd.openxmlformats-officedocument.drawingml.chart+xml" PartName="/ppt/charts/chart18.xml"/>
  <Override ContentType="application/vnd.ms-office.chartstyle+xml" PartName="/ppt/charts/style18.xml"/>
  <Override ContentType="application/vnd.ms-office.chartcolorstyle+xml" PartName="/ppt/charts/colors18.xml"/>
  <Override ContentType="application/vnd.openxmlformats-officedocument.drawingml.chart+xml" PartName="/ppt/charts/chart19.xml"/>
  <Override ContentType="application/vnd.ms-office.chartstyle+xml" PartName="/ppt/charts/style19.xml"/>
  <Override ContentType="application/vnd.ms-office.chartcolorstyle+xml" PartName="/ppt/charts/colors19.xml"/>
  <Override ContentType="application/vnd.openxmlformats-officedocument.drawingml.chart+xml" PartName="/ppt/charts/chart20.xml"/>
  <Override ContentType="application/vnd.ms-office.chartstyle+xml" PartName="/ppt/charts/style20.xml"/>
  <Override ContentType="application/vnd.ms-office.chartcolorstyle+xml" PartName="/ppt/charts/colors20.xml"/>
  <Override ContentType="application/vnd.openxmlformats-officedocument.drawingml.chart+xml" PartName="/ppt/charts/chart21.xml"/>
  <Override ContentType="application/vnd.ms-office.chartstyle+xml" PartName="/ppt/charts/style21.xml"/>
  <Override ContentType="application/vnd.ms-office.chartcolorstyle+xml" PartName="/ppt/charts/colors21.xml"/>
  <Override ContentType="application/vnd.openxmlformats-officedocument.drawingml.chart+xml" PartName="/ppt/charts/chart22.xml"/>
  <Override ContentType="application/vnd.ms-office.chartstyle+xml" PartName="/ppt/charts/style22.xml"/>
  <Override ContentType="application/vnd.ms-office.chartcolorstyle+xml" PartName="/ppt/charts/colors22.xml"/>
  <Override ContentType="application/vnd.openxmlformats-officedocument.drawingml.chart+xml" PartName="/ppt/charts/chart23.xml"/>
  <Override ContentType="application/vnd.ms-office.chartstyle+xml" PartName="/ppt/charts/style23.xml"/>
  <Override ContentType="application/vnd.ms-office.chartcolorstyle+xml" PartName="/ppt/charts/colors23.xml"/>
  <Override ContentType="application/vnd.openxmlformats-officedocument.drawingml.chart+xml" PartName="/ppt/charts/chart24.xml"/>
  <Override ContentType="application/vnd.ms-office.chartstyle+xml" PartName="/ppt/charts/style24.xml"/>
  <Override ContentType="application/vnd.ms-office.chartcolorstyle+xml" PartName="/ppt/charts/colors24.xml"/>
  <Override ContentType="application/vnd.openxmlformats-officedocument.drawingml.chart+xml" PartName="/ppt/charts/chart25.xml"/>
  <Override ContentType="application/vnd.ms-office.chartstyle+xml" PartName="/ppt/charts/style25.xml"/>
  <Override ContentType="application/vnd.ms-office.chartcolorstyle+xml" PartName="/ppt/charts/colors25.xml"/>
  <Override ContentType="application/vnd.openxmlformats-officedocument.presentationml.notesSlide+xml" PartName="/ppt/notesSlides/notesSlide1.xml"/>
  <Override ContentType="application/vnd.openxmlformats-officedocument.drawingml.chart+xml" PartName="/ppt/charts/chart26.xml"/>
  <Override ContentType="application/vnd.ms-office.chartstyle+xml" PartName="/ppt/charts/style26.xml"/>
  <Override ContentType="application/vnd.ms-office.chartcolorstyle+xml" PartName="/ppt/charts/colors26.xml"/>
  <Override ContentType="application/vnd.openxmlformats-officedocument.drawingml.chart+xml" PartName="/ppt/charts/chart27.xml"/>
  <Override ContentType="application/vnd.ms-office.chartstyle+xml" PartName="/ppt/charts/style27.xml"/>
  <Override ContentType="application/vnd.ms-office.chartcolorstyle+xml" PartName="/ppt/charts/colors27.xml"/>
  <Override ContentType="application/vnd.openxmlformats-officedocument.drawingml.chart+xml" PartName="/ppt/charts/chart28.xml"/>
  <Override ContentType="application/vnd.ms-office.chartstyle+xml" PartName="/ppt/charts/style28.xml"/>
  <Override ContentType="application/vnd.ms-office.chartcolorstyle+xml" PartName="/ppt/charts/colors28.xml"/>
  <Override ContentType="application/vnd.openxmlformats-officedocument.drawingml.chart+xml" PartName="/ppt/charts/chart29.xml"/>
  <Override ContentType="application/vnd.ms-office.chartstyle+xml" PartName="/ppt/charts/style29.xml"/>
  <Override ContentType="application/vnd.ms-office.chartcolorstyle+xml" PartName="/ppt/charts/colors29.xml"/>
  <Override ContentType="application/vnd.openxmlformats-officedocument.drawingml.chart+xml" PartName="/ppt/charts/chart30.xml"/>
  <Override ContentType="application/vnd.ms-office.chartstyle+xml" PartName="/ppt/charts/style30.xml"/>
  <Override ContentType="application/vnd.ms-office.chartcolorstyle+xml" PartName="/ppt/charts/colors30.xml"/>
  <Override ContentType="application/vnd.openxmlformats-officedocument.drawingml.chart+xml" PartName="/ppt/charts/chart31.xml"/>
  <Override ContentType="application/vnd.ms-office.chartstyle+xml" PartName="/ppt/charts/style31.xml"/>
  <Override ContentType="application/vnd.ms-office.chartcolorstyle+xml" PartName="/ppt/charts/colors31.xml"/>
  <Override ContentType="application/vnd.openxmlformats-officedocument.drawingml.chartshapes+xml" PartName="/ppt/drawings/drawing1.xml"/>
  <Override ContentType="application/vnd.openxmlformats-officedocument.drawingml.chart+xml" PartName="/ppt/charts/chart32.xml"/>
  <Override ContentType="application/vnd.ms-office.chartstyle+xml" PartName="/ppt/charts/style32.xml"/>
  <Override ContentType="application/vnd.ms-office.chartcolorstyle+xml" PartName="/ppt/charts/colors32.xml"/>
  <Override ContentType="application/vnd.openxmlformats-officedocument.drawingml.chart+xml" PartName="/ppt/charts/chart33.xml"/>
  <Override ContentType="application/vnd.ms-office.chartstyle+xml" PartName="/ppt/charts/style33.xml"/>
  <Override ContentType="application/vnd.ms-office.chartcolorstyle+xml" PartName="/ppt/charts/colors33.xml"/>
  <Override ContentType="application/vnd.openxmlformats-officedocument.drawingml.chart+xml" PartName="/ppt/charts/chart34.xml"/>
  <Override ContentType="application/vnd.ms-office.chartstyle+xml" PartName="/ppt/charts/style34.xml"/>
  <Override ContentType="application/vnd.ms-office.chartcolorstyle+xml" PartName="/ppt/charts/colors34.xml"/>
  <Override ContentType="application/vnd.openxmlformats-officedocument.drawingml.chart+xml" PartName="/ppt/charts/chart35.xml"/>
  <Override ContentType="application/vnd.ms-office.chartstyle+xml" PartName="/ppt/charts/style35.xml"/>
  <Override ContentType="application/vnd.ms-office.chartcolorstyle+xml" PartName="/ppt/charts/colors35.xml"/>
  <Override ContentType="application/vnd.openxmlformats-officedocument.drawingml.chart+xml" PartName="/ppt/charts/chart36.xml"/>
  <Override ContentType="application/vnd.ms-office.chartstyle+xml" PartName="/ppt/charts/style36.xml"/>
  <Override ContentType="application/vnd.ms-office.chartcolorstyle+xml" PartName="/ppt/charts/colors36.xml"/>
  <Override ContentType="application/vnd.openxmlformats-officedocument.drawingml.chart+xml" PartName="/ppt/charts/chart37.xml"/>
  <Override ContentType="application/vnd.ms-office.chartstyle+xml" PartName="/ppt/charts/style37.xml"/>
  <Override ContentType="application/vnd.ms-office.chartcolorstyle+xml" PartName="/ppt/charts/colors37.xml"/>
  <Override ContentType="application/vnd.openxmlformats-officedocument.drawingml.chart+xml" PartName="/ppt/charts/chart38.xml"/>
  <Override ContentType="application/vnd.ms-office.chartstyle+xml" PartName="/ppt/charts/style38.xml"/>
  <Override ContentType="application/vnd.ms-office.chartcolorstyle+xml" PartName="/ppt/charts/colors38.xml"/>
  <Override ContentType="application/vnd.openxmlformats-officedocument.drawingml.chart+xml" PartName="/ppt/charts/chart39.xml"/>
  <Override ContentType="application/vnd.ms-office.chartstyle+xml" PartName="/ppt/charts/style39.xml"/>
  <Override ContentType="application/vnd.ms-office.chartcolorstyle+xml" PartName="/ppt/charts/colors39.xml"/>
  <Override ContentType="application/vnd.openxmlformats-officedocument.drawingml.chart+xml" PartName="/ppt/charts/chart40.xml"/>
  <Override ContentType="application/vnd.ms-office.chartstyle+xml" PartName="/ppt/charts/style40.xml"/>
  <Override ContentType="application/vnd.ms-office.chartcolorstyle+xml" PartName="/ppt/charts/colors40.xml"/>
  <Override ContentType="application/vnd.openxmlformats-officedocument.drawingml.chart+xml" PartName="/ppt/charts/chart41.xml"/>
  <Override ContentType="application/vnd.ms-office.chartstyle+xml" PartName="/ppt/charts/style41.xml"/>
  <Override ContentType="application/vnd.ms-office.chartcolorstyle+xml" PartName="/ppt/charts/colors4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464" r:id="rId1"/>
  </p:sldMasterIdLst>
  <p:notesMasterIdLst>
    <p:notesMasterId r:id="rId62"/>
  </p:notesMasterIdLst>
  <p:sldIdLst>
    <p:sldId id="307" r:id="rId2"/>
    <p:sldId id="257" r:id="rId3"/>
    <p:sldId id="258" r:id="rId4"/>
    <p:sldId id="259" r:id="rId5"/>
    <p:sldId id="261" r:id="rId6"/>
    <p:sldId id="337" r:id="rId7"/>
    <p:sldId id="263" r:id="rId8"/>
    <p:sldId id="264" r:id="rId9"/>
    <p:sldId id="314" r:id="rId10"/>
    <p:sldId id="315" r:id="rId11"/>
    <p:sldId id="266" r:id="rId12"/>
    <p:sldId id="298" r:id="rId13"/>
    <p:sldId id="267" r:id="rId14"/>
    <p:sldId id="308" r:id="rId15"/>
    <p:sldId id="269" r:id="rId16"/>
    <p:sldId id="316" r:id="rId17"/>
    <p:sldId id="342" r:id="rId18"/>
    <p:sldId id="351" r:id="rId19"/>
    <p:sldId id="317" r:id="rId20"/>
    <p:sldId id="325" r:id="rId21"/>
    <p:sldId id="326" r:id="rId22"/>
    <p:sldId id="327" r:id="rId23"/>
    <p:sldId id="271" r:id="rId24"/>
    <p:sldId id="272" r:id="rId25"/>
    <p:sldId id="273" r:id="rId26"/>
    <p:sldId id="274" r:id="rId27"/>
    <p:sldId id="275" r:id="rId28"/>
    <p:sldId id="276" r:id="rId29"/>
    <p:sldId id="277" r:id="rId30"/>
    <p:sldId id="339" r:id="rId31"/>
    <p:sldId id="341" r:id="rId32"/>
    <p:sldId id="340" r:id="rId33"/>
    <p:sldId id="278" r:id="rId34"/>
    <p:sldId id="279" r:id="rId35"/>
    <p:sldId id="280" r:id="rId36"/>
    <p:sldId id="281" r:id="rId37"/>
    <p:sldId id="282" r:id="rId38"/>
    <p:sldId id="283" r:id="rId39"/>
    <p:sldId id="313" r:id="rId40"/>
    <p:sldId id="350" r:id="rId41"/>
    <p:sldId id="347" r:id="rId42"/>
    <p:sldId id="284" r:id="rId43"/>
    <p:sldId id="338" r:id="rId44"/>
    <p:sldId id="287" r:id="rId45"/>
    <p:sldId id="288" r:id="rId46"/>
    <p:sldId id="289" r:id="rId47"/>
    <p:sldId id="290" r:id="rId48"/>
    <p:sldId id="291" r:id="rId49"/>
    <p:sldId id="293" r:id="rId50"/>
    <p:sldId id="295" r:id="rId51"/>
    <p:sldId id="332" r:id="rId52"/>
    <p:sldId id="333" r:id="rId53"/>
    <p:sldId id="296" r:id="rId54"/>
    <p:sldId id="299" r:id="rId55"/>
    <p:sldId id="300" r:id="rId56"/>
    <p:sldId id="336" r:id="rId57"/>
    <p:sldId id="329" r:id="rId58"/>
    <p:sldId id="330" r:id="rId59"/>
    <p:sldId id="331" r:id="rId60"/>
    <p:sldId id="302" r:id="rId6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Олена Тунік" initials="ОТ" lastIdx="2" clrIdx="0">
    <p:extLst>
      <p:ext uri="{19B8F6BF-5375-455C-9EA6-DF929625EA0E}">
        <p15:presenceInfo xmlns:p15="http://schemas.microsoft.com/office/powerpoint/2012/main" userId="f4b1fa2865714e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164" autoAdjust="0"/>
  </p:normalViewPr>
  <p:slideViewPr>
    <p:cSldViewPr snapToGrid="0">
      <p:cViewPr varScale="1">
        <p:scale>
          <a:sx n="105" d="100"/>
          <a:sy n="105" d="100"/>
        </p:scale>
        <p:origin x="774" y="114"/>
      </p:cViewPr>
      <p:guideLst/>
    </p:cSldViewPr>
  </p:slideViewPr>
  <p:notesTextViewPr>
    <p:cViewPr>
      <p:scale>
        <a:sx n="1" d="1"/>
        <a:sy n="1" d="1"/>
      </p:scale>
      <p:origin x="0" y="0"/>
    </p:cViewPr>
  </p:notesTextViewPr>
  <p:notesViewPr>
    <p:cSldViewPr snapToGrid="0">
      <p:cViewPr varScale="1">
        <p:scale>
          <a:sx n="61" d="100"/>
          <a:sy n="61" d="100"/>
        </p:scale>
        <p:origin x="240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_rels/chart10.xml.rels><?xml version="1.0" encoding="UTF-8" standalone="yes" ?><Relationships xmlns="http://schemas.openxmlformats.org/package/2006/relationships"><Relationship Id="rId3" Target="NULL" TargetMode="External" Type="http://schemas.openxmlformats.org/officeDocument/2006/relationships/oleObject"/><Relationship Id="rId2" Target="colors10.xml" Type="http://schemas.microsoft.com/office/2011/relationships/chartColorStyle"/><Relationship Id="rId1" Target="style10.xml" Type="http://schemas.microsoft.com/office/2011/relationships/chartStyle"/></Relationships>
</file>

<file path=ppt/charts/_rels/chart11.xml.rels><?xml version="1.0" encoding="UTF-8" standalone="yes" ?><Relationships xmlns="http://schemas.openxmlformats.org/package/2006/relationships"><Relationship Id="rId3" Target="NULL" TargetMode="External" Type="http://schemas.openxmlformats.org/officeDocument/2006/relationships/oleObject"/><Relationship Id="rId2" Target="colors11.xml" Type="http://schemas.microsoft.com/office/2011/relationships/chartColorStyle"/><Relationship Id="rId1" Target="style11.xml" Type="http://schemas.microsoft.com/office/2011/relationships/chartStyle"/></Relationships>
</file>

<file path=ppt/charts/_rels/chart12.xml.rels><?xml version="1.0" encoding="UTF-8" standalone="yes" ?><Relationships xmlns="http://schemas.openxmlformats.org/package/2006/relationships"><Relationship Id="rId3" Target="NULL" TargetMode="External" Type="http://schemas.openxmlformats.org/officeDocument/2006/relationships/oleObject"/><Relationship Id="rId2" Target="colors12.xml" Type="http://schemas.microsoft.com/office/2011/relationships/chartColorStyle"/><Relationship Id="rId1" Target="style12.xml" Type="http://schemas.microsoft.com/office/2011/relationships/chartStyle"/></Relationships>
</file>

<file path=ppt/charts/_rels/chart13.xml.rels><?xml version="1.0" encoding="UTF-8" standalone="yes" ?><Relationships xmlns="http://schemas.openxmlformats.org/package/2006/relationships"><Relationship Id="rId3" Target="NULL" TargetMode="External" Type="http://schemas.openxmlformats.org/officeDocument/2006/relationships/oleObject"/><Relationship Id="rId2" Target="colors13.xml" Type="http://schemas.microsoft.com/office/2011/relationships/chartColorStyle"/><Relationship Id="rId1" Target="style13.xml" Type="http://schemas.microsoft.com/office/2011/relationships/chartStyle"/></Relationships>
</file>

<file path=ppt/charts/_rels/chart14.xml.rels><?xml version="1.0" encoding="UTF-8" standalone="yes" ?><Relationships xmlns="http://schemas.openxmlformats.org/package/2006/relationships"><Relationship Id="rId3" Target="NULL" TargetMode="External" Type="http://schemas.openxmlformats.org/officeDocument/2006/relationships/oleObject"/><Relationship Id="rId2" Target="colors14.xml" Type="http://schemas.microsoft.com/office/2011/relationships/chartColorStyle"/><Relationship Id="rId1" Target="style14.xml" Type="http://schemas.microsoft.com/office/2011/relationships/chartStyle"/></Relationships>
</file>

<file path=ppt/charts/_rels/chart15.xml.rels><?xml version="1.0" encoding="UTF-8" standalone="yes" ?><Relationships xmlns="http://schemas.openxmlformats.org/package/2006/relationships"><Relationship Id="rId3" Target="NULL" TargetMode="External" Type="http://schemas.openxmlformats.org/officeDocument/2006/relationships/oleObject"/><Relationship Id="rId2" Target="colors15.xml" Type="http://schemas.microsoft.com/office/2011/relationships/chartColorStyle"/><Relationship Id="rId1" Target="style15.xml" Type="http://schemas.microsoft.com/office/2011/relationships/chartStyle"/></Relationships>
</file>

<file path=ppt/charts/_rels/chart16.xml.rels><?xml version="1.0" encoding="UTF-8" standalone="yes" ?><Relationships xmlns="http://schemas.openxmlformats.org/package/2006/relationships"><Relationship Id="rId3" Target="NULL" TargetMode="External" Type="http://schemas.openxmlformats.org/officeDocument/2006/relationships/oleObject"/><Relationship Id="rId2" Target="colors16.xml" Type="http://schemas.microsoft.com/office/2011/relationships/chartColorStyle"/><Relationship Id="rId1" Target="style16.xml" Type="http://schemas.microsoft.com/office/2011/relationships/chartStyle"/></Relationships>
</file>

<file path=ppt/charts/_rels/chart17.xml.rels><?xml version="1.0" encoding="UTF-8" standalone="yes" ?><Relationships xmlns="http://schemas.openxmlformats.org/package/2006/relationships"><Relationship Id="rId3" Target="NULL" TargetMode="External" Type="http://schemas.openxmlformats.org/officeDocument/2006/relationships/oleObject"/><Relationship Id="rId2" Target="colors17.xml" Type="http://schemas.microsoft.com/office/2011/relationships/chartColorStyle"/><Relationship Id="rId1" Target="style17.xml" Type="http://schemas.microsoft.com/office/2011/relationships/chartStyle"/></Relationships>
</file>

<file path=ppt/charts/_rels/chart18.xml.rels><?xml version="1.0" encoding="UTF-8" standalone="yes" ?><Relationships xmlns="http://schemas.openxmlformats.org/package/2006/relationships"><Relationship Id="rId3" Target="NULL" TargetMode="External" Type="http://schemas.openxmlformats.org/officeDocument/2006/relationships/oleObject"/><Relationship Id="rId2" Target="colors18.xml" Type="http://schemas.microsoft.com/office/2011/relationships/chartColorStyle"/><Relationship Id="rId1" Target="style18.xml" Type="http://schemas.microsoft.com/office/2011/relationships/chartStyle"/></Relationships>
</file>

<file path=ppt/charts/_rels/chart19.xml.rels><?xml version="1.0" encoding="UTF-8" standalone="yes" ?><Relationships xmlns="http://schemas.openxmlformats.org/package/2006/relationships"><Relationship Id="rId3" Target="NULL" TargetMode="External" Type="http://schemas.openxmlformats.org/officeDocument/2006/relationships/oleObject"/><Relationship Id="rId2" Target="colors19.xml" Type="http://schemas.microsoft.com/office/2011/relationships/chartColorStyle"/><Relationship Id="rId1" Target="style19.xml" Type="http://schemas.microsoft.com/office/2011/relationships/chartStyle"/></Relationships>
</file>

<file path=ppt/charts/_rels/chart2.xml.rels><?xml version="1.0" encoding="UTF-8" standalone="yes" ?><Relationships xmlns="http://schemas.openxmlformats.org/package/2006/relationships"><Relationship Id="rId3" Target="NULL" TargetMode="External" Type="http://schemas.openxmlformats.org/officeDocument/2006/relationships/oleObject"/><Relationship Id="rId2" Target="colors2.xml" Type="http://schemas.microsoft.com/office/2011/relationships/chartColorStyle"/><Relationship Id="rId1" Target="style2.xml" Type="http://schemas.microsoft.com/office/2011/relationships/chartStyle"/></Relationships>
</file>

<file path=ppt/charts/_rels/chart20.xml.rels><?xml version="1.0" encoding="UTF-8" standalone="yes" ?><Relationships xmlns="http://schemas.openxmlformats.org/package/2006/relationships"><Relationship Id="rId3" Target="NULL" TargetMode="External" Type="http://schemas.openxmlformats.org/officeDocument/2006/relationships/oleObject"/><Relationship Id="rId2" Target="colors20.xml" Type="http://schemas.microsoft.com/office/2011/relationships/chartColorStyle"/><Relationship Id="rId1" Target="style20.xml" Type="http://schemas.microsoft.com/office/2011/relationships/chartStyle"/></Relationships>
</file>

<file path=ppt/charts/_rels/chart21.xml.rels><?xml version="1.0" encoding="UTF-8" standalone="yes" ?><Relationships xmlns="http://schemas.openxmlformats.org/package/2006/relationships"><Relationship Id="rId3" Target="NULL" TargetMode="External" Type="http://schemas.openxmlformats.org/officeDocument/2006/relationships/oleObject"/><Relationship Id="rId2" Target="colors21.xml" Type="http://schemas.microsoft.com/office/2011/relationships/chartColorStyle"/><Relationship Id="rId1" Target="style21.xml" Type="http://schemas.microsoft.com/office/2011/relationships/chartStyle"/></Relationships>
</file>

<file path=ppt/charts/_rels/chart22.xml.rels><?xml version="1.0" encoding="UTF-8" standalone="yes" ?><Relationships xmlns="http://schemas.openxmlformats.org/package/2006/relationships"><Relationship Id="rId3" Target="NULL" TargetMode="External" Type="http://schemas.openxmlformats.org/officeDocument/2006/relationships/oleObject"/><Relationship Id="rId2" Target="colors22.xml" Type="http://schemas.microsoft.com/office/2011/relationships/chartColorStyle"/><Relationship Id="rId1" Target="style22.xml" Type="http://schemas.microsoft.com/office/2011/relationships/chartStyle"/></Relationships>
</file>

<file path=ppt/charts/_rels/chart23.xml.rels><?xml version="1.0" encoding="UTF-8" standalone="yes" ?><Relationships xmlns="http://schemas.openxmlformats.org/package/2006/relationships"><Relationship Id="rId3" Target="NULL" TargetMode="External" Type="http://schemas.openxmlformats.org/officeDocument/2006/relationships/oleObject"/><Relationship Id="rId2" Target="colors23.xml" Type="http://schemas.microsoft.com/office/2011/relationships/chartColorStyle"/><Relationship Id="rId1" Target="style23.xml" Type="http://schemas.microsoft.com/office/2011/relationships/chartStyle"/></Relationships>
</file>

<file path=ppt/charts/_rels/chart24.xml.rels><?xml version="1.0" encoding="UTF-8" standalone="yes" ?><Relationships xmlns="http://schemas.openxmlformats.org/package/2006/relationships"><Relationship Id="rId3" Target="NULL" TargetMode="External" Type="http://schemas.openxmlformats.org/officeDocument/2006/relationships/oleObject"/><Relationship Id="rId2" Target="colors24.xml" Type="http://schemas.microsoft.com/office/2011/relationships/chartColorStyle"/><Relationship Id="rId1" Target="style24.xml" Type="http://schemas.microsoft.com/office/2011/relationships/chartStyle"/></Relationships>
</file>

<file path=ppt/charts/_rels/chart25.xml.rels><?xml version="1.0" encoding="UTF-8" standalone="yes" ?><Relationships xmlns="http://schemas.openxmlformats.org/package/2006/relationships"><Relationship Id="rId3" Target="NULL" TargetMode="External" Type="http://schemas.openxmlformats.org/officeDocument/2006/relationships/oleObject"/><Relationship Id="rId2" Target="colors25.xml" Type="http://schemas.microsoft.com/office/2011/relationships/chartColorStyle"/><Relationship Id="rId1" Target="style25.xml" Type="http://schemas.microsoft.com/office/2011/relationships/chartStyle"/></Relationships>
</file>

<file path=ppt/charts/_rels/chart26.xml.rels><?xml version="1.0" encoding="UTF-8" standalone="yes" ?><Relationships xmlns="http://schemas.openxmlformats.org/package/2006/relationships"><Relationship Id="rId3" Target="NULL" TargetMode="External" Type="http://schemas.openxmlformats.org/officeDocument/2006/relationships/oleObject"/><Relationship Id="rId2" Target="colors26.xml" Type="http://schemas.microsoft.com/office/2011/relationships/chartColorStyle"/><Relationship Id="rId1" Target="style26.xml" Type="http://schemas.microsoft.com/office/2011/relationships/chartStyle"/></Relationships>
</file>

<file path=ppt/charts/_rels/chart27.xml.rels><?xml version="1.0" encoding="UTF-8" standalone="yes" ?><Relationships xmlns="http://schemas.openxmlformats.org/package/2006/relationships"><Relationship Id="rId3" Target="NULL" TargetMode="External" Type="http://schemas.openxmlformats.org/officeDocument/2006/relationships/oleObject"/><Relationship Id="rId2" Target="colors27.xml" Type="http://schemas.microsoft.com/office/2011/relationships/chartColorStyle"/><Relationship Id="rId1" Target="style27.xml" Type="http://schemas.microsoft.com/office/2011/relationships/chartStyle"/></Relationships>
</file>

<file path=ppt/charts/_rels/chart28.xml.rels><?xml version="1.0" encoding="UTF-8" standalone="yes" ?><Relationships xmlns="http://schemas.openxmlformats.org/package/2006/relationships"><Relationship Id="rId3" Target="NULL" TargetMode="External" Type="http://schemas.openxmlformats.org/officeDocument/2006/relationships/oleObject"/><Relationship Id="rId2" Target="colors28.xml" Type="http://schemas.microsoft.com/office/2011/relationships/chartColorStyle"/><Relationship Id="rId1" Target="style28.xml" Type="http://schemas.microsoft.com/office/2011/relationships/chartStyle"/></Relationships>
</file>

<file path=ppt/charts/_rels/chart29.xml.rels><?xml version="1.0" encoding="UTF-8" standalone="yes" ?><Relationships xmlns="http://schemas.openxmlformats.org/package/2006/relationships"><Relationship Id="rId3" Target="NULL" TargetMode="External" Type="http://schemas.openxmlformats.org/officeDocument/2006/relationships/oleObject"/><Relationship Id="rId2" Target="colors29.xml" Type="http://schemas.microsoft.com/office/2011/relationships/chartColorStyle"/><Relationship Id="rId1" Target="style29.xml" Type="http://schemas.microsoft.com/office/2011/relationships/chartStyle"/></Relationships>
</file>

<file path=ppt/charts/_rels/chart3.xml.rels><?xml version="1.0" encoding="UTF-8" standalone="yes" ?><Relationships xmlns="http://schemas.openxmlformats.org/package/2006/relationships"><Relationship Id="rId3" Target="NULL" TargetMode="External" Type="http://schemas.openxmlformats.org/officeDocument/2006/relationships/oleObject"/><Relationship Id="rId2" Target="colors3.xml" Type="http://schemas.microsoft.com/office/2011/relationships/chartColorStyle"/><Relationship Id="rId1" Target="style3.xml" Type="http://schemas.microsoft.com/office/2011/relationships/chartStyle"/></Relationships>
</file>

<file path=ppt/charts/_rels/chart30.xml.rels><?xml version="1.0" encoding="UTF-8" standalone="yes" ?><Relationships xmlns="http://schemas.openxmlformats.org/package/2006/relationships"><Relationship Id="rId3" Target="NULL" TargetMode="External" Type="http://schemas.openxmlformats.org/officeDocument/2006/relationships/oleObject"/><Relationship Id="rId2" Target="colors30.xml" Type="http://schemas.microsoft.com/office/2011/relationships/chartColorStyle"/><Relationship Id="rId1" Target="style30.xml" Type="http://schemas.microsoft.com/office/2011/relationships/chartStyle"/></Relationships>
</file>

<file path=ppt/charts/_rels/chart31.xml.rels><?xml version="1.0" encoding="UTF-8" standalone="yes" ?><Relationships xmlns="http://schemas.openxmlformats.org/package/2006/relationships"><Relationship Id="rId3" Target="NULL" TargetMode="External" Type="http://schemas.openxmlformats.org/officeDocument/2006/relationships/oleObject"/><Relationship Id="rId2" Target="colors31.xml" Type="http://schemas.microsoft.com/office/2011/relationships/chartColorStyle"/><Relationship Id="rId1" Target="style31.xml" Type="http://schemas.microsoft.com/office/2011/relationships/chartStyle"/><Relationship Id="rId4" Target="../drawings/drawing1.xml" Type="http://schemas.openxmlformats.org/officeDocument/2006/relationships/chartUserShapes"/></Relationships>
</file>

<file path=ppt/charts/_rels/chart32.xml.rels><?xml version="1.0" encoding="UTF-8" standalone="yes" ?><Relationships xmlns="http://schemas.openxmlformats.org/package/2006/relationships"><Relationship Id="rId3" Target="NULL" TargetMode="External" Type="http://schemas.openxmlformats.org/officeDocument/2006/relationships/oleObject"/><Relationship Id="rId2" Target="colors32.xml" Type="http://schemas.microsoft.com/office/2011/relationships/chartColorStyle"/><Relationship Id="rId1" Target="style32.xml" Type="http://schemas.microsoft.com/office/2011/relationships/chartStyle"/></Relationships>
</file>

<file path=ppt/charts/_rels/chart33.xml.rels><?xml version="1.0" encoding="UTF-8" standalone="yes" ?><Relationships xmlns="http://schemas.openxmlformats.org/package/2006/relationships"><Relationship Id="rId3" Target="NULL" TargetMode="External" Type="http://schemas.openxmlformats.org/officeDocument/2006/relationships/oleObject"/><Relationship Id="rId2" Target="colors33.xml" Type="http://schemas.microsoft.com/office/2011/relationships/chartColorStyle"/><Relationship Id="rId1" Target="style33.xml" Type="http://schemas.microsoft.com/office/2011/relationships/chartStyle"/></Relationships>
</file>

<file path=ppt/charts/_rels/chart34.xml.rels><?xml version="1.0" encoding="UTF-8" standalone="yes" ?><Relationships xmlns="http://schemas.openxmlformats.org/package/2006/relationships"><Relationship Id="rId3" Target="NULL" TargetMode="External" Type="http://schemas.openxmlformats.org/officeDocument/2006/relationships/oleObject"/><Relationship Id="rId2" Target="colors34.xml" Type="http://schemas.microsoft.com/office/2011/relationships/chartColorStyle"/><Relationship Id="rId1" Target="style34.xml" Type="http://schemas.microsoft.com/office/2011/relationships/chartStyle"/></Relationships>
</file>

<file path=ppt/charts/_rels/chart35.xml.rels><?xml version="1.0" encoding="UTF-8" standalone="yes" ?><Relationships xmlns="http://schemas.openxmlformats.org/package/2006/relationships"><Relationship Id="rId3" Target="NULL" TargetMode="External" Type="http://schemas.openxmlformats.org/officeDocument/2006/relationships/oleObject"/><Relationship Id="rId2" Target="colors35.xml" Type="http://schemas.microsoft.com/office/2011/relationships/chartColorStyle"/><Relationship Id="rId1" Target="style35.xml" Type="http://schemas.microsoft.com/office/2011/relationships/chartStyle"/></Relationships>
</file>

<file path=ppt/charts/_rels/chart36.xml.rels><?xml version="1.0" encoding="UTF-8" standalone="yes" ?><Relationships xmlns="http://schemas.openxmlformats.org/package/2006/relationships"><Relationship Id="rId3" Target="NULL" TargetMode="External" Type="http://schemas.openxmlformats.org/officeDocument/2006/relationships/oleObject"/><Relationship Id="rId2" Target="colors36.xml" Type="http://schemas.microsoft.com/office/2011/relationships/chartColorStyle"/><Relationship Id="rId1" Target="style36.xml" Type="http://schemas.microsoft.com/office/2011/relationships/chartStyle"/></Relationships>
</file>

<file path=ppt/charts/_rels/chart37.xml.rels><?xml version="1.0" encoding="UTF-8" standalone="yes" ?><Relationships xmlns="http://schemas.openxmlformats.org/package/2006/relationships"><Relationship Id="rId3" Target="NULL" TargetMode="External" Type="http://schemas.openxmlformats.org/officeDocument/2006/relationships/oleObject"/><Relationship Id="rId2" Target="colors37.xml" Type="http://schemas.microsoft.com/office/2011/relationships/chartColorStyle"/><Relationship Id="rId1" Target="style37.xml" Type="http://schemas.microsoft.com/office/2011/relationships/chartStyle"/></Relationships>
</file>

<file path=ppt/charts/_rels/chart38.xml.rels><?xml version="1.0" encoding="UTF-8" standalone="yes" ?><Relationships xmlns="http://schemas.openxmlformats.org/package/2006/relationships"><Relationship Id="rId3" Target="NULL" TargetMode="External" Type="http://schemas.openxmlformats.org/officeDocument/2006/relationships/oleObject"/><Relationship Id="rId2" Target="colors38.xml" Type="http://schemas.microsoft.com/office/2011/relationships/chartColorStyle"/><Relationship Id="rId1" Target="style38.xml" Type="http://schemas.microsoft.com/office/2011/relationships/chartStyle"/></Relationships>
</file>

<file path=ppt/charts/_rels/chart39.xml.rels><?xml version="1.0" encoding="UTF-8" standalone="yes" ?><Relationships xmlns="http://schemas.openxmlformats.org/package/2006/relationships"><Relationship Id="rId3" Target="NULL" TargetMode="External" Type="http://schemas.openxmlformats.org/officeDocument/2006/relationships/oleObject"/><Relationship Id="rId2" Target="colors39.xml" Type="http://schemas.microsoft.com/office/2011/relationships/chartColorStyle"/><Relationship Id="rId1" Target="style39.xml" Type="http://schemas.microsoft.com/office/2011/relationships/chartStyle"/></Relationships>
</file>

<file path=ppt/charts/_rels/chart4.xml.rels><?xml version="1.0" encoding="UTF-8" standalone="yes" ?><Relationships xmlns="http://schemas.openxmlformats.org/package/2006/relationships"><Relationship Id="rId3" Target="NULL" TargetMode="External" Type="http://schemas.openxmlformats.org/officeDocument/2006/relationships/oleObject"/><Relationship Id="rId2" Target="colors4.xml" Type="http://schemas.microsoft.com/office/2011/relationships/chartColorStyle"/><Relationship Id="rId1" Target="style4.xml" Type="http://schemas.microsoft.com/office/2011/relationships/chartStyle"/></Relationships>
</file>

<file path=ppt/charts/_rels/chart40.xml.rels><?xml version="1.0" encoding="UTF-8" standalone="yes" ?><Relationships xmlns="http://schemas.openxmlformats.org/package/2006/relationships"><Relationship Id="rId3" Target="NULL" TargetMode="External" Type="http://schemas.openxmlformats.org/officeDocument/2006/relationships/oleObject"/><Relationship Id="rId2" Target="colors40.xml" Type="http://schemas.microsoft.com/office/2011/relationships/chartColorStyle"/><Relationship Id="rId1" Target="style40.xml" Type="http://schemas.microsoft.com/office/2011/relationships/chartStyle"/></Relationships>
</file>

<file path=ppt/charts/_rels/chart41.xml.rels><?xml version="1.0" encoding="UTF-8" standalone="yes" ?><Relationships xmlns="http://schemas.openxmlformats.org/package/2006/relationships"><Relationship Id="rId3" Target="NULL" TargetMode="External" Type="http://schemas.openxmlformats.org/officeDocument/2006/relationships/oleObject"/><Relationship Id="rId2" Target="colors41.xml" Type="http://schemas.microsoft.com/office/2011/relationships/chartColorStyle"/><Relationship Id="rId1" Target="style41.xml" Type="http://schemas.microsoft.com/office/2011/relationships/chartStyle"/></Relationships>
</file>

<file path=ppt/charts/_rels/chart5.xml.rels><?xml version="1.0" encoding="UTF-8" standalone="yes" ?><Relationships xmlns="http://schemas.openxmlformats.org/package/2006/relationships"><Relationship Id="rId3" Target="NULL" TargetMode="External" Type="http://schemas.openxmlformats.org/officeDocument/2006/relationships/oleObject"/><Relationship Id="rId2" Target="colors5.xml" Type="http://schemas.microsoft.com/office/2011/relationships/chartColorStyle"/><Relationship Id="rId1" Target="style5.xml" Type="http://schemas.microsoft.com/office/2011/relationships/chartStyle"/></Relationships>
</file>

<file path=ppt/charts/_rels/chart6.xml.rels><?xml version="1.0" encoding="UTF-8" standalone="yes" ?><Relationships xmlns="http://schemas.openxmlformats.org/package/2006/relationships"><Relationship Id="rId3" Target="NULL" TargetMode="External" Type="http://schemas.openxmlformats.org/officeDocument/2006/relationships/oleObject"/><Relationship Id="rId2" Target="colors6.xml" Type="http://schemas.microsoft.com/office/2011/relationships/chartColorStyle"/><Relationship Id="rId1" Target="style6.xml" Type="http://schemas.microsoft.com/office/2011/relationships/chartStyle"/></Relationships>
</file>

<file path=ppt/charts/_rels/chart7.xml.rels><?xml version="1.0" encoding="UTF-8" standalone="yes" ?><Relationships xmlns="http://schemas.openxmlformats.org/package/2006/relationships"><Relationship Id="rId3" Target="NULL" TargetMode="External" Type="http://schemas.openxmlformats.org/officeDocument/2006/relationships/oleObject"/><Relationship Id="rId2" Target="colors7.xml" Type="http://schemas.microsoft.com/office/2011/relationships/chartColorStyle"/><Relationship Id="rId1" Target="style7.xml" Type="http://schemas.microsoft.com/office/2011/relationships/chartStyle"/></Relationships>
</file>

<file path=ppt/charts/_rels/chart8.xml.rels><?xml version="1.0" encoding="UTF-8" standalone="yes" ?><Relationships xmlns="http://schemas.openxmlformats.org/package/2006/relationships"><Relationship Id="rId3" Target="NULL" TargetMode="External" Type="http://schemas.openxmlformats.org/officeDocument/2006/relationships/oleObject"/><Relationship Id="rId2" Target="colors8.xml" Type="http://schemas.microsoft.com/office/2011/relationships/chartColorStyle"/><Relationship Id="rId1" Target="style8.xml" Type="http://schemas.microsoft.com/office/2011/relationships/chartStyle"/></Relationships>
</file>

<file path=ppt/charts/_rels/chart9.xml.rels><?xml version="1.0" encoding="UTF-8" standalone="yes" ?><Relationships xmlns="http://schemas.openxmlformats.org/package/2006/relationships"><Relationship Id="rId3" Target="NULL" TargetMode="External" Type="http://schemas.openxmlformats.org/officeDocument/2006/relationships/oleObject"/><Relationship Id="rId2" Target="colors9.xml" Type="http://schemas.microsoft.com/office/2011/relationships/chartColorStyle"/><Relationship Id="rId1" Target="style9.xml" Type="http://schemas.microsoft.com/office/2011/relationships/chartStyle"/></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Аркуш1!$B$1</c:f>
              <c:strCache>
                <c:ptCount val="1"/>
                <c:pt idx="0">
                  <c:v>Прикріплене населення</c:v>
                </c:pt>
              </c:strCache>
            </c:strRef>
          </c:tx>
          <c:spPr>
            <a:solidFill>
              <a:schemeClr val="accent2"/>
            </a:solidFill>
            <a:ln>
              <a:noFill/>
            </a:ln>
            <a:effectLst/>
            <a:sp3d/>
          </c:spPr>
          <c:invertIfNegative val="0"/>
          <c:dLbls>
            <c:dLbl>
              <c:idx val="0"/>
              <c:layout>
                <c:manualLayout>
                  <c:x val="1.5352255119659313E-4"/>
                  <c:y val="-2.6764881840686264E-2"/>
                </c:manualLayout>
              </c:layout>
              <c:tx>
                <c:rich>
                  <a:bodyPr/>
                  <a:lstStyle/>
                  <a:p>
                    <a:r>
                      <a:rPr lang="en-US"/>
                      <a:t>12171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B0F-4E81-BD7F-01C90C895435}"/>
                </c:ext>
              </c:extLst>
            </c:dLbl>
            <c:dLbl>
              <c:idx val="1"/>
              <c:tx>
                <c:rich>
                  <a:bodyPr/>
                  <a:lstStyle/>
                  <a:p>
                    <a:r>
                      <a:rPr lang="en-US"/>
                      <a:t>13255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B0F-4E81-BD7F-01C90C895435}"/>
                </c:ext>
              </c:extLst>
            </c:dLbl>
            <c:dLbl>
              <c:idx val="2"/>
              <c:tx>
                <c:rich>
                  <a:bodyPr/>
                  <a:lstStyle/>
                  <a:p>
                    <a:r>
                      <a:rPr lang="en-US"/>
                      <a:t>13254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B0F-4E81-BD7F-01C90C895435}"/>
                </c:ext>
              </c:extLst>
            </c:dLbl>
            <c:dLbl>
              <c:idx val="3"/>
              <c:layout>
                <c:manualLayout>
                  <c:x val="4.0200750519523969E-3"/>
                  <c:y val="-2.3419271610600475E-2"/>
                </c:manualLayout>
              </c:layout>
              <c:tx>
                <c:rich>
                  <a:bodyPr/>
                  <a:lstStyle/>
                  <a:p>
                    <a:r>
                      <a:rPr lang="en-US"/>
                      <a:t>3897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B0F-4E81-BD7F-01C90C895435}"/>
                </c:ext>
              </c:extLst>
            </c:dLbl>
            <c:dLbl>
              <c:idx val="4"/>
              <c:layout>
                <c:manualLayout>
                  <c:x val="-6.7001250865872958E-3"/>
                  <c:y val="-4.6838543221200978E-2"/>
                </c:manualLayout>
              </c:layout>
              <c:tx>
                <c:rich>
                  <a:bodyPr/>
                  <a:lstStyle/>
                  <a:p>
                    <a:r>
                      <a:rPr lang="en-US"/>
                      <a:t>7800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B0F-4E81-BD7F-01C90C895435}"/>
                </c:ext>
              </c:extLst>
            </c:dLbl>
            <c:dLbl>
              <c:idx val="5"/>
              <c:layout>
                <c:manualLayout>
                  <c:x val="2.6800500346348985E-3"/>
                  <c:y val="-3.3456102300857819E-2"/>
                </c:manualLayout>
              </c:layout>
              <c:tx>
                <c:rich>
                  <a:bodyPr/>
                  <a:lstStyle/>
                  <a:p>
                    <a:r>
                      <a:rPr lang="en-US"/>
                      <a:t>2305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B0F-4E81-BD7F-01C90C895435}"/>
                </c:ext>
              </c:extLst>
            </c:dLbl>
            <c:dLbl>
              <c:idx val="6"/>
              <c:layout>
                <c:manualLayout>
                  <c:x val="2.6800500346348985E-3"/>
                  <c:y val="-4.0147322761029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22-4EBB-A4FC-CDEB92ED53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Аркуш1!$A$2:$A$8</c:f>
              <c:strCache>
                <c:ptCount val="7"/>
                <c:pt idx="0">
                  <c:v>Амб.ЗПСМ №1</c:v>
                </c:pt>
                <c:pt idx="1">
                  <c:v>Амб. ЗПСМ №2</c:v>
                </c:pt>
                <c:pt idx="2">
                  <c:v>Амб. ЗПСМ №3</c:v>
                </c:pt>
                <c:pt idx="3">
                  <c:v>Амб. ЗПСМ №4</c:v>
                </c:pt>
                <c:pt idx="4">
                  <c:v>Амб. ЗПСМ №5</c:v>
                </c:pt>
                <c:pt idx="5">
                  <c:v>Амб. ЗПСМ №6</c:v>
                </c:pt>
                <c:pt idx="6">
                  <c:v>Амб. ЗПСМ №7</c:v>
                </c:pt>
              </c:strCache>
            </c:strRef>
          </c:cat>
          <c:val>
            <c:numRef>
              <c:f>Аркуш1!$B$2:$B$8</c:f>
              <c:numCache>
                <c:formatCode>General</c:formatCode>
                <c:ptCount val="7"/>
                <c:pt idx="0">
                  <c:v>12171</c:v>
                </c:pt>
                <c:pt idx="1">
                  <c:v>13255</c:v>
                </c:pt>
                <c:pt idx="2">
                  <c:v>13254</c:v>
                </c:pt>
                <c:pt idx="3">
                  <c:v>3897</c:v>
                </c:pt>
                <c:pt idx="4">
                  <c:v>7800</c:v>
                </c:pt>
                <c:pt idx="5">
                  <c:v>2305</c:v>
                </c:pt>
                <c:pt idx="6">
                  <c:v>1418</c:v>
                </c:pt>
              </c:numCache>
            </c:numRef>
          </c:val>
          <c:extLst>
            <c:ext xmlns:c16="http://schemas.microsoft.com/office/drawing/2014/chart" uri="{C3380CC4-5D6E-409C-BE32-E72D297353CC}">
              <c16:uniqueId val="{00000000-41EA-4B3E-B918-418E92E3E345}"/>
            </c:ext>
          </c:extLst>
        </c:ser>
        <c:ser>
          <c:idx val="1"/>
          <c:order val="1"/>
          <c:tx>
            <c:strRef>
              <c:f>Аркуш1!$C$1</c:f>
              <c:strCache>
                <c:ptCount val="1"/>
                <c:pt idx="0">
                  <c:v>Задеклароване населення</c:v>
                </c:pt>
              </c:strCache>
            </c:strRef>
          </c:tx>
          <c:spPr>
            <a:solidFill>
              <a:schemeClr val="accent4"/>
            </a:solidFill>
            <a:ln>
              <a:noFill/>
            </a:ln>
            <a:effectLst/>
            <a:sp3d/>
          </c:spPr>
          <c:invertIfNegative val="0"/>
          <c:dLbls>
            <c:dLbl>
              <c:idx val="0"/>
              <c:layout>
                <c:manualLayout>
                  <c:x val="1.3400250173174493E-2"/>
                  <c:y val="-6.6912204601715644E-3"/>
                </c:manualLayout>
              </c:layout>
              <c:tx>
                <c:rich>
                  <a:bodyPr/>
                  <a:lstStyle/>
                  <a:p>
                    <a:r>
                      <a:rPr lang="en-US"/>
                      <a:t>8755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B0F-4E81-BD7F-01C90C895435}"/>
                </c:ext>
              </c:extLst>
            </c:dLbl>
            <c:dLbl>
              <c:idx val="1"/>
              <c:layout>
                <c:manualLayout>
                  <c:x val="1.0720200138539594E-2"/>
                  <c:y val="-5.3529763681372543E-2"/>
                </c:manualLayout>
              </c:layout>
              <c:tx>
                <c:rich>
                  <a:bodyPr/>
                  <a:lstStyle/>
                  <a:p>
                    <a:r>
                      <a:rPr lang="en-US"/>
                      <a:t>9207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B0F-4E81-BD7F-01C90C895435}"/>
                </c:ext>
              </c:extLst>
            </c:dLbl>
            <c:dLbl>
              <c:idx val="2"/>
              <c:layout>
                <c:manualLayout>
                  <c:x val="2.1440400277079188E-2"/>
                  <c:y val="-3.6801712530943602E-2"/>
                </c:manualLayout>
              </c:layout>
              <c:tx>
                <c:rich>
                  <a:bodyPr/>
                  <a:lstStyle/>
                  <a:p>
                    <a:r>
                      <a:rPr lang="en-US"/>
                      <a:t>9806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B0F-4E81-BD7F-01C90C895435}"/>
                </c:ext>
              </c:extLst>
            </c:dLbl>
            <c:dLbl>
              <c:idx val="3"/>
              <c:layout>
                <c:manualLayout>
                  <c:x val="2.1440400277079236E-2"/>
                  <c:y val="-4.3492932991115167E-2"/>
                </c:manualLayout>
              </c:layout>
              <c:tx>
                <c:rich>
                  <a:bodyPr/>
                  <a:lstStyle/>
                  <a:p>
                    <a:r>
                      <a:rPr lang="en-US"/>
                      <a:t>1787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B0F-4E81-BD7F-01C90C895435}"/>
                </c:ext>
              </c:extLst>
            </c:dLbl>
            <c:dLbl>
              <c:idx val="4"/>
              <c:layout>
                <c:manualLayout>
                  <c:x val="1.8760350242444192E-2"/>
                  <c:y val="-2.6764881840686285E-2"/>
                </c:manualLayout>
              </c:layout>
              <c:tx>
                <c:rich>
                  <a:bodyPr/>
                  <a:lstStyle/>
                  <a:p>
                    <a:r>
                      <a:rPr lang="en-US"/>
                      <a:t>7952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B0F-4E81-BD7F-01C90C895435}"/>
                </c:ext>
              </c:extLst>
            </c:dLbl>
            <c:dLbl>
              <c:idx val="5"/>
              <c:layout>
                <c:manualLayout>
                  <c:x val="9.3801751212221444E-3"/>
                  <c:y val="-1.672805115042891E-2"/>
                </c:manualLayout>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B0F-4E81-BD7F-01C90C895435}"/>
                </c:ext>
              </c:extLst>
            </c:dLbl>
            <c:dLbl>
              <c:idx val="6"/>
              <c:layout>
                <c:manualLayout>
                  <c:x val="8.040150103904695E-3"/>
                  <c:y val="-2.0073661380514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22-4EBB-A4FC-CDEB92ED53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Аркуш1!$A$2:$A$8</c:f>
              <c:strCache>
                <c:ptCount val="7"/>
                <c:pt idx="0">
                  <c:v>Амб.ЗПСМ №1</c:v>
                </c:pt>
                <c:pt idx="1">
                  <c:v>Амб. ЗПСМ №2</c:v>
                </c:pt>
                <c:pt idx="2">
                  <c:v>Амб. ЗПСМ №3</c:v>
                </c:pt>
                <c:pt idx="3">
                  <c:v>Амб. ЗПСМ №4</c:v>
                </c:pt>
                <c:pt idx="4">
                  <c:v>Амб. ЗПСМ №5</c:v>
                </c:pt>
                <c:pt idx="5">
                  <c:v>Амб. ЗПСМ №6</c:v>
                </c:pt>
                <c:pt idx="6">
                  <c:v>Амб. ЗПСМ №7</c:v>
                </c:pt>
              </c:strCache>
            </c:strRef>
          </c:cat>
          <c:val>
            <c:numRef>
              <c:f>Аркуш1!$C$2:$C$8</c:f>
              <c:numCache>
                <c:formatCode>General</c:formatCode>
                <c:ptCount val="7"/>
                <c:pt idx="0">
                  <c:v>8755</c:v>
                </c:pt>
                <c:pt idx="1">
                  <c:v>9207</c:v>
                </c:pt>
                <c:pt idx="2">
                  <c:v>9806</c:v>
                </c:pt>
                <c:pt idx="3">
                  <c:v>1787</c:v>
                </c:pt>
                <c:pt idx="4">
                  <c:v>7952</c:v>
                </c:pt>
                <c:pt idx="5">
                  <c:v>0</c:v>
                </c:pt>
                <c:pt idx="6">
                  <c:v>0</c:v>
                </c:pt>
              </c:numCache>
            </c:numRef>
          </c:val>
          <c:extLst>
            <c:ext xmlns:c16="http://schemas.microsoft.com/office/drawing/2014/chart" uri="{C3380CC4-5D6E-409C-BE32-E72D297353CC}">
              <c16:uniqueId val="{00000001-41EA-4B3E-B918-418E92E3E345}"/>
            </c:ext>
          </c:extLst>
        </c:ser>
        <c:dLbls>
          <c:showLegendKey val="0"/>
          <c:showVal val="1"/>
          <c:showCatName val="0"/>
          <c:showSerName val="0"/>
          <c:showPercent val="0"/>
          <c:showBubbleSize val="0"/>
        </c:dLbls>
        <c:gapWidth val="150"/>
        <c:shape val="box"/>
        <c:axId val="1772578080"/>
        <c:axId val="1856894688"/>
        <c:axId val="0"/>
      </c:bar3DChart>
      <c:catAx>
        <c:axId val="1772578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856894688"/>
        <c:crosses val="autoZero"/>
        <c:auto val="1"/>
        <c:lblAlgn val="ctr"/>
        <c:lblOffset val="100"/>
        <c:noMultiLvlLbl val="0"/>
      </c:catAx>
      <c:valAx>
        <c:axId val="185689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772578080"/>
        <c:crosses val="autoZero"/>
        <c:crossBetween val="between"/>
      </c:valAx>
      <c:spPr>
        <a:noFill/>
        <a:ln>
          <a:noFill/>
        </a:ln>
        <a:effectLst/>
      </c:spPr>
    </c:plotArea>
    <c:legend>
      <c:legendPos val="r"/>
      <c:layout>
        <c:manualLayout>
          <c:xMode val="edge"/>
          <c:yMode val="edge"/>
          <c:x val="0.80978663622291469"/>
          <c:y val="0.24096311256408923"/>
          <c:w val="0.15517321015222285"/>
          <c:h val="0.398837008558016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14081878,69 грн.</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Аркуш1!$B$1</c:f>
              <c:strCache>
                <c:ptCount val="1"/>
                <c:pt idx="0">
                  <c:v>Лікарі</c:v>
                </c:pt>
              </c:strCache>
            </c:strRef>
          </c:tx>
          <c:spPr>
            <a:solidFill>
              <a:schemeClr val="accent2">
                <a:shade val="58000"/>
              </a:schemeClr>
            </a:solidFill>
            <a:ln>
              <a:noFill/>
            </a:ln>
            <a:effectLst/>
          </c:spPr>
          <c:invertIfNegative val="0"/>
          <c:cat>
            <c:strRef>
              <c:f>Аркуш1!$A$2:$A$7</c:f>
              <c:strCache>
                <c:ptCount val="6"/>
                <c:pt idx="0">
                  <c:v>2016 рік</c:v>
                </c:pt>
                <c:pt idx="1">
                  <c:v>2017 рік</c:v>
                </c:pt>
                <c:pt idx="2">
                  <c:v>2018 рік</c:v>
                </c:pt>
                <c:pt idx="3">
                  <c:v>2019 рік</c:v>
                </c:pt>
                <c:pt idx="4">
                  <c:v>2020 рік</c:v>
                </c:pt>
                <c:pt idx="5">
                  <c:v>2021 рік</c:v>
                </c:pt>
              </c:strCache>
            </c:strRef>
          </c:cat>
          <c:val>
            <c:numRef>
              <c:f>Аркуш1!$B$2:$B$7</c:f>
              <c:numCache>
                <c:formatCode>General</c:formatCode>
                <c:ptCount val="6"/>
                <c:pt idx="0">
                  <c:v>4090.69</c:v>
                </c:pt>
                <c:pt idx="1">
                  <c:v>7734.98</c:v>
                </c:pt>
                <c:pt idx="2">
                  <c:v>11325.62</c:v>
                </c:pt>
                <c:pt idx="3">
                  <c:v>14182.76</c:v>
                </c:pt>
                <c:pt idx="4">
                  <c:v>12944.66</c:v>
                </c:pt>
                <c:pt idx="5">
                  <c:v>13352.04</c:v>
                </c:pt>
              </c:numCache>
            </c:numRef>
          </c:val>
          <c:extLst>
            <c:ext xmlns:c16="http://schemas.microsoft.com/office/drawing/2014/chart" uri="{C3380CC4-5D6E-409C-BE32-E72D297353CC}">
              <c16:uniqueId val="{00000000-B70E-4C60-8E7B-5C2A8CCC6E7B}"/>
            </c:ext>
          </c:extLst>
        </c:ser>
        <c:ser>
          <c:idx val="1"/>
          <c:order val="1"/>
          <c:tx>
            <c:strRef>
              <c:f>Аркуш1!$C$1</c:f>
              <c:strCache>
                <c:ptCount val="1"/>
                <c:pt idx="0">
                  <c:v>Середній м/п</c:v>
                </c:pt>
              </c:strCache>
            </c:strRef>
          </c:tx>
          <c:spPr>
            <a:solidFill>
              <a:schemeClr val="accent2">
                <a:shade val="86000"/>
              </a:schemeClr>
            </a:solidFill>
            <a:ln>
              <a:noFill/>
            </a:ln>
            <a:effectLst/>
          </c:spPr>
          <c:invertIfNegative val="0"/>
          <c:cat>
            <c:strRef>
              <c:f>Аркуш1!$A$2:$A$7</c:f>
              <c:strCache>
                <c:ptCount val="6"/>
                <c:pt idx="0">
                  <c:v>2016 рік</c:v>
                </c:pt>
                <c:pt idx="1">
                  <c:v>2017 рік</c:v>
                </c:pt>
                <c:pt idx="2">
                  <c:v>2018 рік</c:v>
                </c:pt>
                <c:pt idx="3">
                  <c:v>2019 рік</c:v>
                </c:pt>
                <c:pt idx="4">
                  <c:v>2020 рік</c:v>
                </c:pt>
                <c:pt idx="5">
                  <c:v>2021 рік</c:v>
                </c:pt>
              </c:strCache>
            </c:strRef>
          </c:cat>
          <c:val>
            <c:numRef>
              <c:f>Аркуш1!$C$2:$C$7</c:f>
              <c:numCache>
                <c:formatCode>General</c:formatCode>
                <c:ptCount val="6"/>
                <c:pt idx="0">
                  <c:v>2958.67</c:v>
                </c:pt>
                <c:pt idx="1">
                  <c:v>4861.22</c:v>
                </c:pt>
                <c:pt idx="2">
                  <c:v>6525.8</c:v>
                </c:pt>
                <c:pt idx="3">
                  <c:v>9724.4500000000007</c:v>
                </c:pt>
                <c:pt idx="4">
                  <c:v>9519.98</c:v>
                </c:pt>
                <c:pt idx="5">
                  <c:v>10576.95</c:v>
                </c:pt>
              </c:numCache>
            </c:numRef>
          </c:val>
          <c:extLst>
            <c:ext xmlns:c16="http://schemas.microsoft.com/office/drawing/2014/chart" uri="{C3380CC4-5D6E-409C-BE32-E72D297353CC}">
              <c16:uniqueId val="{00000001-B70E-4C60-8E7B-5C2A8CCC6E7B}"/>
            </c:ext>
          </c:extLst>
        </c:ser>
        <c:ser>
          <c:idx val="2"/>
          <c:order val="2"/>
          <c:tx>
            <c:strRef>
              <c:f>Аркуш1!$D$1</c:f>
              <c:strCache>
                <c:ptCount val="1"/>
                <c:pt idx="0">
                  <c:v>Молодший м/п</c:v>
                </c:pt>
              </c:strCache>
            </c:strRef>
          </c:tx>
          <c:spPr>
            <a:solidFill>
              <a:schemeClr val="accent2">
                <a:tint val="86000"/>
              </a:schemeClr>
            </a:solidFill>
            <a:ln>
              <a:noFill/>
            </a:ln>
            <a:effectLst/>
          </c:spPr>
          <c:invertIfNegative val="0"/>
          <c:cat>
            <c:strRef>
              <c:f>Аркуш1!$A$2:$A$7</c:f>
              <c:strCache>
                <c:ptCount val="6"/>
                <c:pt idx="0">
                  <c:v>2016 рік</c:v>
                </c:pt>
                <c:pt idx="1">
                  <c:v>2017 рік</c:v>
                </c:pt>
                <c:pt idx="2">
                  <c:v>2018 рік</c:v>
                </c:pt>
                <c:pt idx="3">
                  <c:v>2019 рік</c:v>
                </c:pt>
                <c:pt idx="4">
                  <c:v>2020 рік</c:v>
                </c:pt>
                <c:pt idx="5">
                  <c:v>2021 рік</c:v>
                </c:pt>
              </c:strCache>
            </c:strRef>
          </c:cat>
          <c:val>
            <c:numRef>
              <c:f>Аркуш1!$D$2:$D$7</c:f>
              <c:numCache>
                <c:formatCode>General</c:formatCode>
                <c:ptCount val="6"/>
                <c:pt idx="0">
                  <c:v>2253.3200000000002</c:v>
                </c:pt>
                <c:pt idx="1">
                  <c:v>4021.75</c:v>
                </c:pt>
                <c:pt idx="2">
                  <c:v>4650.96</c:v>
                </c:pt>
                <c:pt idx="3">
                  <c:v>6674.85</c:v>
                </c:pt>
                <c:pt idx="4">
                  <c:v>5498.86</c:v>
                </c:pt>
                <c:pt idx="5">
                  <c:v>6214.98</c:v>
                </c:pt>
              </c:numCache>
            </c:numRef>
          </c:val>
          <c:extLst>
            <c:ext xmlns:c16="http://schemas.microsoft.com/office/drawing/2014/chart" uri="{C3380CC4-5D6E-409C-BE32-E72D297353CC}">
              <c16:uniqueId val="{00000002-B70E-4C60-8E7B-5C2A8CCC6E7B}"/>
            </c:ext>
          </c:extLst>
        </c:ser>
        <c:ser>
          <c:idx val="3"/>
          <c:order val="3"/>
          <c:tx>
            <c:strRef>
              <c:f>Аркуш1!$E$1</c:f>
              <c:strCache>
                <c:ptCount val="1"/>
                <c:pt idx="0">
                  <c:v>Інші</c:v>
                </c:pt>
              </c:strCache>
            </c:strRef>
          </c:tx>
          <c:spPr>
            <a:solidFill>
              <a:schemeClr val="accent2">
                <a:tint val="58000"/>
              </a:schemeClr>
            </a:solidFill>
            <a:ln>
              <a:noFill/>
            </a:ln>
            <a:effectLst/>
          </c:spPr>
          <c:invertIfNegative val="0"/>
          <c:cat>
            <c:strRef>
              <c:f>Аркуш1!$A$2:$A$7</c:f>
              <c:strCache>
                <c:ptCount val="6"/>
                <c:pt idx="0">
                  <c:v>2016 рік</c:v>
                </c:pt>
                <c:pt idx="1">
                  <c:v>2017 рік</c:v>
                </c:pt>
                <c:pt idx="2">
                  <c:v>2018 рік</c:v>
                </c:pt>
                <c:pt idx="3">
                  <c:v>2019 рік</c:v>
                </c:pt>
                <c:pt idx="4">
                  <c:v>2020 рік</c:v>
                </c:pt>
                <c:pt idx="5">
                  <c:v>2021 рік</c:v>
                </c:pt>
              </c:strCache>
            </c:strRef>
          </c:cat>
          <c:val>
            <c:numRef>
              <c:f>Аркуш1!$E$2:$E$7</c:f>
              <c:numCache>
                <c:formatCode>General</c:formatCode>
                <c:ptCount val="6"/>
                <c:pt idx="0">
                  <c:v>2055.11</c:v>
                </c:pt>
                <c:pt idx="1">
                  <c:v>3998.61</c:v>
                </c:pt>
                <c:pt idx="2">
                  <c:v>5746.56</c:v>
                </c:pt>
                <c:pt idx="3">
                  <c:v>10663.08</c:v>
                </c:pt>
                <c:pt idx="4">
                  <c:v>11880</c:v>
                </c:pt>
                <c:pt idx="5">
                  <c:v>13270.32</c:v>
                </c:pt>
              </c:numCache>
            </c:numRef>
          </c:val>
          <c:extLst>
            <c:ext xmlns:c16="http://schemas.microsoft.com/office/drawing/2014/chart" uri="{C3380CC4-5D6E-409C-BE32-E72D297353CC}">
              <c16:uniqueId val="{00000003-B70E-4C60-8E7B-5C2A8CCC6E7B}"/>
            </c:ext>
          </c:extLst>
        </c:ser>
        <c:dLbls>
          <c:showLegendKey val="0"/>
          <c:showVal val="0"/>
          <c:showCatName val="0"/>
          <c:showSerName val="0"/>
          <c:showPercent val="0"/>
          <c:showBubbleSize val="0"/>
        </c:dLbls>
        <c:gapWidth val="219"/>
        <c:axId val="1975469136"/>
        <c:axId val="1684609536"/>
      </c:barChart>
      <c:catAx>
        <c:axId val="197546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684609536"/>
        <c:crosses val="autoZero"/>
        <c:auto val="1"/>
        <c:lblAlgn val="ctr"/>
        <c:lblOffset val="100"/>
        <c:noMultiLvlLbl val="0"/>
      </c:catAx>
      <c:valAx>
        <c:axId val="1684609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uk-UA"/>
                  <a:t>Грн.</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uk-U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9754691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uk-UA"/>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pPr>
      <a:endParaRPr lang="uk-UA"/>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Аркуш1!$B$1</c:f>
              <c:strCache>
                <c:ptCount val="1"/>
                <c:pt idx="0">
                  <c:v>Ряд 1</c:v>
                </c:pt>
              </c:strCache>
            </c:strRef>
          </c:tx>
          <c:spPr>
            <a:ln w="28575" cap="rnd">
              <a:solidFill>
                <a:schemeClr val="accent1"/>
              </a:solidFill>
              <a:round/>
            </a:ln>
            <a:effectLst/>
          </c:spPr>
          <c:marker>
            <c:symbol val="none"/>
          </c:marker>
          <c:dLbls>
            <c:dLbl>
              <c:idx val="3"/>
              <c:tx>
                <c:rich>
                  <a:bodyPr/>
                  <a:lstStyle/>
                  <a:p>
                    <a:r>
                      <a:rPr lang="en-US"/>
                      <a:t>10857,91</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ECA-4F53-8A6D-955AEA2DB0AF}"/>
                </c:ext>
              </c:extLst>
            </c:dLbl>
            <c:dLbl>
              <c:idx val="4"/>
              <c:tx>
                <c:rich>
                  <a:bodyPr/>
                  <a:lstStyle/>
                  <a:p>
                    <a:r>
                      <a:rPr lang="en-US"/>
                      <a:t>11016,34</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119-4CE1-A01B-700C598317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Аркуш1!$A$2:$A$7</c:f>
              <c:strCache>
                <c:ptCount val="6"/>
                <c:pt idx="0">
                  <c:v>2016 р.</c:v>
                </c:pt>
                <c:pt idx="1">
                  <c:v>2017 р.</c:v>
                </c:pt>
                <c:pt idx="2">
                  <c:v>2018 р.</c:v>
                </c:pt>
                <c:pt idx="3">
                  <c:v>2019 р.</c:v>
                </c:pt>
                <c:pt idx="4">
                  <c:v>2020 р.</c:v>
                </c:pt>
                <c:pt idx="5">
                  <c:v>2021 р.</c:v>
                </c:pt>
              </c:strCache>
            </c:strRef>
          </c:cat>
          <c:val>
            <c:numRef>
              <c:f>Аркуш1!$B$2:$B$7</c:f>
              <c:numCache>
                <c:formatCode>General</c:formatCode>
                <c:ptCount val="6"/>
                <c:pt idx="0">
                  <c:v>3032.36</c:v>
                </c:pt>
                <c:pt idx="1">
                  <c:v>5226.18</c:v>
                </c:pt>
                <c:pt idx="2">
                  <c:v>7244.46</c:v>
                </c:pt>
                <c:pt idx="3">
                  <c:v>10857.91</c:v>
                </c:pt>
                <c:pt idx="4">
                  <c:v>11016.34</c:v>
                </c:pt>
                <c:pt idx="5">
                  <c:v>11676.22</c:v>
                </c:pt>
              </c:numCache>
            </c:numRef>
          </c:val>
          <c:smooth val="0"/>
          <c:extLst>
            <c:ext xmlns:c16="http://schemas.microsoft.com/office/drawing/2014/chart" uri="{C3380CC4-5D6E-409C-BE32-E72D297353CC}">
              <c16:uniqueId val="{00000000-DC62-47D3-832C-E2A0636E9D86}"/>
            </c:ext>
          </c:extLst>
        </c:ser>
        <c:dLbls>
          <c:dLblPos val="t"/>
          <c:showLegendKey val="0"/>
          <c:showVal val="1"/>
          <c:showCatName val="0"/>
          <c:showSerName val="0"/>
          <c:showPercent val="0"/>
          <c:showBubbleSize val="0"/>
        </c:dLbls>
        <c:smooth val="0"/>
        <c:axId val="1463867663"/>
        <c:axId val="1381259615"/>
      </c:lineChart>
      <c:catAx>
        <c:axId val="146386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381259615"/>
        <c:crosses val="autoZero"/>
        <c:auto val="1"/>
        <c:lblAlgn val="ctr"/>
        <c:lblOffset val="100"/>
        <c:noMultiLvlLbl val="0"/>
      </c:catAx>
      <c:valAx>
        <c:axId val="1381259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463867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sz="1800" dirty="0">
                <a:solidFill>
                  <a:schemeClr val="bg1"/>
                </a:solidFill>
              </a:rPr>
              <a:t>Лікарі ЗПСЛ</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plotArea>
      <c:layout/>
      <c:barChart>
        <c:barDir val="col"/>
        <c:grouping val="clustered"/>
        <c:varyColors val="0"/>
        <c:ser>
          <c:idx val="0"/>
          <c:order val="0"/>
          <c:tx>
            <c:strRef>
              <c:f>Аркуш1!$B$1</c:f>
              <c:strCache>
                <c:ptCount val="1"/>
                <c:pt idx="0">
                  <c:v>Мінімальна з/п</c:v>
                </c:pt>
              </c:strCache>
            </c:strRef>
          </c:tx>
          <c:spPr>
            <a:solidFill>
              <a:schemeClr val="accent1"/>
            </a:solidFill>
            <a:ln>
              <a:noFill/>
            </a:ln>
            <a:effectLst/>
          </c:spPr>
          <c:invertIfNegative val="0"/>
          <c:dLbls>
            <c:dLbl>
              <c:idx val="3"/>
              <c:tx>
                <c:rich>
                  <a:bodyPr/>
                  <a:lstStyle/>
                  <a:p>
                    <a:r>
                      <a:rPr lang="en-US"/>
                      <a:t>17640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6FF-4833-942A-6E4C6E6F97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2017 р.</c:v>
                </c:pt>
                <c:pt idx="1">
                  <c:v>2018 р.</c:v>
                </c:pt>
                <c:pt idx="2">
                  <c:v>2019 р.</c:v>
                </c:pt>
                <c:pt idx="3">
                  <c:v>2020 р.</c:v>
                </c:pt>
                <c:pt idx="4">
                  <c:v>2021 р.</c:v>
                </c:pt>
              </c:strCache>
            </c:strRef>
          </c:cat>
          <c:val>
            <c:numRef>
              <c:f>Аркуш1!$B$2:$B$6</c:f>
              <c:numCache>
                <c:formatCode>General</c:formatCode>
                <c:ptCount val="5"/>
                <c:pt idx="0">
                  <c:v>3530</c:v>
                </c:pt>
                <c:pt idx="1">
                  <c:v>9688</c:v>
                </c:pt>
                <c:pt idx="2">
                  <c:v>9616</c:v>
                </c:pt>
                <c:pt idx="3">
                  <c:v>17640</c:v>
                </c:pt>
                <c:pt idx="4">
                  <c:v>16365.78</c:v>
                </c:pt>
              </c:numCache>
            </c:numRef>
          </c:val>
          <c:extLst>
            <c:ext xmlns:c16="http://schemas.microsoft.com/office/drawing/2014/chart" uri="{C3380CC4-5D6E-409C-BE32-E72D297353CC}">
              <c16:uniqueId val="{00000000-9CA8-4F2C-A54E-33BCC3462B48}"/>
            </c:ext>
          </c:extLst>
        </c:ser>
        <c:ser>
          <c:idx val="1"/>
          <c:order val="1"/>
          <c:tx>
            <c:strRef>
              <c:f>Аркуш1!$C$1</c:f>
              <c:strCache>
                <c:ptCount val="1"/>
                <c:pt idx="0">
                  <c:v>Максимальна з/п</c:v>
                </c:pt>
              </c:strCache>
            </c:strRef>
          </c:tx>
          <c:spPr>
            <a:solidFill>
              <a:schemeClr val="accent2"/>
            </a:solidFill>
            <a:ln>
              <a:noFill/>
            </a:ln>
            <a:effectLst/>
          </c:spPr>
          <c:invertIfNegative val="0"/>
          <c:dLbls>
            <c:dLbl>
              <c:idx val="3"/>
              <c:tx>
                <c:rich>
                  <a:bodyPr/>
                  <a:lstStyle/>
                  <a:p>
                    <a:r>
                      <a:rPr lang="en-US"/>
                      <a:t>20480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6FF-4833-942A-6E4C6E6F97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2017 р.</c:v>
                </c:pt>
                <c:pt idx="1">
                  <c:v>2018 р.</c:v>
                </c:pt>
                <c:pt idx="2">
                  <c:v>2019 р.</c:v>
                </c:pt>
                <c:pt idx="3">
                  <c:v>2020 р.</c:v>
                </c:pt>
                <c:pt idx="4">
                  <c:v>2021 р.</c:v>
                </c:pt>
              </c:strCache>
            </c:strRef>
          </c:cat>
          <c:val>
            <c:numRef>
              <c:f>Аркуш1!$C$2:$C$6</c:f>
              <c:numCache>
                <c:formatCode>General</c:formatCode>
                <c:ptCount val="5"/>
                <c:pt idx="0">
                  <c:v>8779</c:v>
                </c:pt>
                <c:pt idx="1">
                  <c:v>16799</c:v>
                </c:pt>
                <c:pt idx="2">
                  <c:v>14517</c:v>
                </c:pt>
                <c:pt idx="3">
                  <c:v>20480</c:v>
                </c:pt>
                <c:pt idx="4">
                  <c:v>21844.15</c:v>
                </c:pt>
              </c:numCache>
            </c:numRef>
          </c:val>
          <c:extLst>
            <c:ext xmlns:c16="http://schemas.microsoft.com/office/drawing/2014/chart" uri="{C3380CC4-5D6E-409C-BE32-E72D297353CC}">
              <c16:uniqueId val="{00000001-9CA8-4F2C-A54E-33BCC3462B48}"/>
            </c:ext>
          </c:extLst>
        </c:ser>
        <c:dLbls>
          <c:showLegendKey val="0"/>
          <c:showVal val="1"/>
          <c:showCatName val="0"/>
          <c:showSerName val="0"/>
          <c:showPercent val="0"/>
          <c:showBubbleSize val="0"/>
        </c:dLbls>
        <c:gapWidth val="219"/>
        <c:axId val="57260640"/>
        <c:axId val="66335088"/>
      </c:barChart>
      <c:catAx>
        <c:axId val="5726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66335088"/>
        <c:crosses val="autoZero"/>
        <c:auto val="1"/>
        <c:lblAlgn val="ctr"/>
        <c:lblOffset val="100"/>
        <c:noMultiLvlLbl val="0"/>
      </c:catAx>
      <c:valAx>
        <c:axId val="66335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uk-UA" dirty="0"/>
                  <a:t>Грн.</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uk-U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57260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solidFill>
                  <a:schemeClr val="bg1"/>
                </a:solidFill>
              </a:rPr>
              <a:t>Лікарі педіатри</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plotArea>
      <c:layout/>
      <c:barChart>
        <c:barDir val="col"/>
        <c:grouping val="clustered"/>
        <c:varyColors val="0"/>
        <c:ser>
          <c:idx val="0"/>
          <c:order val="0"/>
          <c:tx>
            <c:strRef>
              <c:f>Аркуш1!$B$1</c:f>
              <c:strCache>
                <c:ptCount val="1"/>
                <c:pt idx="0">
                  <c:v>Ряд 1</c:v>
                </c:pt>
              </c:strCache>
            </c:strRef>
          </c:tx>
          <c:spPr>
            <a:solidFill>
              <a:schemeClr val="accent1"/>
            </a:solidFill>
            <a:ln>
              <a:noFill/>
            </a:ln>
            <a:effectLst/>
          </c:spPr>
          <c:invertIfNegative val="0"/>
          <c:dLbls>
            <c:dLbl>
              <c:idx val="2"/>
              <c:tx>
                <c:rich>
                  <a:bodyPr/>
                  <a:lstStyle/>
                  <a:p>
                    <a:r>
                      <a:rPr lang="en-US"/>
                      <a:t>12160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DD4-4B58-8943-1AAE303E543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Аркуш1!$B$2:$B$5</c:f>
              <c:numCache>
                <c:formatCode>General</c:formatCode>
                <c:ptCount val="4"/>
                <c:pt idx="0">
                  <c:v>8607</c:v>
                </c:pt>
                <c:pt idx="1">
                  <c:v>11877</c:v>
                </c:pt>
                <c:pt idx="2">
                  <c:v>12160</c:v>
                </c:pt>
                <c:pt idx="3">
                  <c:v>13075.39</c:v>
                </c:pt>
              </c:numCache>
            </c:numRef>
          </c:val>
          <c:extLst>
            <c:ext xmlns:c16="http://schemas.microsoft.com/office/drawing/2014/chart" uri="{C3380CC4-5D6E-409C-BE32-E72D297353CC}">
              <c16:uniqueId val="{00000000-F4D0-41BC-BDF8-7197AFF08354}"/>
            </c:ext>
          </c:extLst>
        </c:ser>
        <c:ser>
          <c:idx val="1"/>
          <c:order val="1"/>
          <c:tx>
            <c:strRef>
              <c:f>Аркуш1!$C$1</c:f>
              <c:strCache>
                <c:ptCount val="1"/>
                <c:pt idx="0">
                  <c:v>Ряд 2</c:v>
                </c:pt>
              </c:strCache>
            </c:strRef>
          </c:tx>
          <c:spPr>
            <a:solidFill>
              <a:schemeClr val="accent2"/>
            </a:solidFill>
            <a:ln>
              <a:noFill/>
            </a:ln>
            <a:effectLst/>
          </c:spPr>
          <c:invertIfNegative val="0"/>
          <c:dLbls>
            <c:dLbl>
              <c:idx val="2"/>
              <c:tx>
                <c:rich>
                  <a:bodyPr/>
                  <a:lstStyle/>
                  <a:p>
                    <a:r>
                      <a:rPr lang="en-US"/>
                      <a:t>20370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DD4-4B58-8943-1AAE303E543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Аркуш1!$C$2:$C$5</c:f>
              <c:numCache>
                <c:formatCode>General</c:formatCode>
                <c:ptCount val="4"/>
                <c:pt idx="0">
                  <c:v>15371</c:v>
                </c:pt>
                <c:pt idx="1">
                  <c:v>15177</c:v>
                </c:pt>
                <c:pt idx="2">
                  <c:v>20370</c:v>
                </c:pt>
                <c:pt idx="3">
                  <c:v>21951.52</c:v>
                </c:pt>
              </c:numCache>
            </c:numRef>
          </c:val>
          <c:extLst>
            <c:ext xmlns:c16="http://schemas.microsoft.com/office/drawing/2014/chart" uri="{C3380CC4-5D6E-409C-BE32-E72D297353CC}">
              <c16:uniqueId val="{00000001-F4D0-41BC-BDF8-7197AFF08354}"/>
            </c:ext>
          </c:extLst>
        </c:ser>
        <c:dLbls>
          <c:dLblPos val="outEnd"/>
          <c:showLegendKey val="0"/>
          <c:showVal val="1"/>
          <c:showCatName val="0"/>
          <c:showSerName val="0"/>
          <c:showPercent val="0"/>
          <c:showBubbleSize val="0"/>
        </c:dLbls>
        <c:gapWidth val="219"/>
        <c:overlap val="-27"/>
        <c:axId val="1463870063"/>
        <c:axId val="1381259199"/>
      </c:barChart>
      <c:catAx>
        <c:axId val="1463870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381259199"/>
        <c:crosses val="autoZero"/>
        <c:auto val="1"/>
        <c:lblAlgn val="ctr"/>
        <c:lblOffset val="100"/>
        <c:noMultiLvlLbl val="0"/>
      </c:catAx>
      <c:valAx>
        <c:axId val="1381259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uk-UA" dirty="0"/>
                  <a:t>Грн.</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uk-U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463870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Середній медичний персонал</a:t>
            </a:r>
          </a:p>
        </c:rich>
      </c:tx>
      <c:layout>
        <c:manualLayout>
          <c:xMode val="edge"/>
          <c:yMode val="edge"/>
          <c:x val="0.22450627964837447"/>
          <c:y val="1.950225591418079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plotArea>
      <c:layout>
        <c:manualLayout>
          <c:layoutTarget val="inner"/>
          <c:xMode val="edge"/>
          <c:yMode val="edge"/>
          <c:x val="0.1332916219786944"/>
          <c:y val="0.14591412358768288"/>
          <c:w val="0.82948108901064643"/>
          <c:h val="0.79908175590616437"/>
        </c:manualLayout>
      </c:layout>
      <c:barChart>
        <c:barDir val="col"/>
        <c:grouping val="clustered"/>
        <c:varyColors val="0"/>
        <c:ser>
          <c:idx val="0"/>
          <c:order val="0"/>
          <c:tx>
            <c:strRef>
              <c:f>Аркуш1!$B$1</c:f>
              <c:strCache>
                <c:ptCount val="1"/>
                <c:pt idx="0">
                  <c:v>Мінімальна з/п</c:v>
                </c:pt>
              </c:strCache>
            </c:strRef>
          </c:tx>
          <c:spPr>
            <a:solidFill>
              <a:schemeClr val="accent1"/>
            </a:solidFill>
            <a:ln>
              <a:noFill/>
            </a:ln>
            <a:effectLst/>
          </c:spPr>
          <c:invertIfNegative val="0"/>
          <c:dLbls>
            <c:dLbl>
              <c:idx val="3"/>
              <c:tx>
                <c:rich>
                  <a:bodyPr/>
                  <a:lstStyle/>
                  <a:p>
                    <a:r>
                      <a:rPr lang="en-US"/>
                      <a:t>7270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8D5-45B8-87AE-D98F201305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2017 р.</c:v>
                </c:pt>
                <c:pt idx="1">
                  <c:v>2018 р.</c:v>
                </c:pt>
                <c:pt idx="2">
                  <c:v>2019 р.</c:v>
                </c:pt>
                <c:pt idx="3">
                  <c:v>2020 р.</c:v>
                </c:pt>
                <c:pt idx="4">
                  <c:v>2021 р.</c:v>
                </c:pt>
              </c:strCache>
            </c:strRef>
          </c:cat>
          <c:val>
            <c:numRef>
              <c:f>Аркуш1!$B$2:$B$6</c:f>
              <c:numCache>
                <c:formatCode>General</c:formatCode>
                <c:ptCount val="5"/>
                <c:pt idx="0">
                  <c:v>3200</c:v>
                </c:pt>
                <c:pt idx="1">
                  <c:v>5232</c:v>
                </c:pt>
                <c:pt idx="2">
                  <c:v>5300</c:v>
                </c:pt>
                <c:pt idx="3">
                  <c:v>7270</c:v>
                </c:pt>
                <c:pt idx="4">
                  <c:v>8687.48</c:v>
                </c:pt>
              </c:numCache>
            </c:numRef>
          </c:val>
          <c:extLst>
            <c:ext xmlns:c16="http://schemas.microsoft.com/office/drawing/2014/chart" uri="{C3380CC4-5D6E-409C-BE32-E72D297353CC}">
              <c16:uniqueId val="{00000000-0AAB-4858-9A07-84621128E28D}"/>
            </c:ext>
          </c:extLst>
        </c:ser>
        <c:ser>
          <c:idx val="1"/>
          <c:order val="1"/>
          <c:tx>
            <c:strRef>
              <c:f>Аркуш1!$C$1</c:f>
              <c:strCache>
                <c:ptCount val="1"/>
                <c:pt idx="0">
                  <c:v>Максимальна з/п</c:v>
                </c:pt>
              </c:strCache>
            </c:strRef>
          </c:tx>
          <c:spPr>
            <a:solidFill>
              <a:schemeClr val="accent2"/>
            </a:solidFill>
            <a:ln>
              <a:noFill/>
            </a:ln>
            <a:effectLst/>
          </c:spPr>
          <c:invertIfNegative val="0"/>
          <c:dLbls>
            <c:dLbl>
              <c:idx val="3"/>
              <c:tx>
                <c:rich>
                  <a:bodyPr/>
                  <a:lstStyle/>
                  <a:p>
                    <a:r>
                      <a:rPr lang="en-US"/>
                      <a:t>11340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8D5-45B8-87AE-D98F201305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2017 р.</c:v>
                </c:pt>
                <c:pt idx="1">
                  <c:v>2018 р.</c:v>
                </c:pt>
                <c:pt idx="2">
                  <c:v>2019 р.</c:v>
                </c:pt>
                <c:pt idx="3">
                  <c:v>2020 р.</c:v>
                </c:pt>
                <c:pt idx="4">
                  <c:v>2021 р.</c:v>
                </c:pt>
              </c:strCache>
            </c:strRef>
          </c:cat>
          <c:val>
            <c:numRef>
              <c:f>Аркуш1!$C$2:$C$6</c:f>
              <c:numCache>
                <c:formatCode>General</c:formatCode>
                <c:ptCount val="5"/>
                <c:pt idx="0">
                  <c:v>6379</c:v>
                </c:pt>
                <c:pt idx="1">
                  <c:v>10944</c:v>
                </c:pt>
                <c:pt idx="2">
                  <c:v>9482</c:v>
                </c:pt>
                <c:pt idx="3">
                  <c:v>11340</c:v>
                </c:pt>
                <c:pt idx="4">
                  <c:v>16636.939999999999</c:v>
                </c:pt>
              </c:numCache>
            </c:numRef>
          </c:val>
          <c:extLst>
            <c:ext xmlns:c16="http://schemas.microsoft.com/office/drawing/2014/chart" uri="{C3380CC4-5D6E-409C-BE32-E72D297353CC}">
              <c16:uniqueId val="{00000001-0AAB-4858-9A07-84621128E28D}"/>
            </c:ext>
          </c:extLst>
        </c:ser>
        <c:dLbls>
          <c:dLblPos val="outEnd"/>
          <c:showLegendKey val="0"/>
          <c:showVal val="1"/>
          <c:showCatName val="0"/>
          <c:showSerName val="0"/>
          <c:showPercent val="0"/>
          <c:showBubbleSize val="0"/>
        </c:dLbls>
        <c:gapWidth val="219"/>
        <c:overlap val="-27"/>
        <c:axId val="65397216"/>
        <c:axId val="1779265104"/>
      </c:barChart>
      <c:catAx>
        <c:axId val="6539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779265104"/>
        <c:crosses val="autoZero"/>
        <c:auto val="1"/>
        <c:lblAlgn val="ctr"/>
        <c:lblOffset val="100"/>
        <c:noMultiLvlLbl val="0"/>
      </c:catAx>
      <c:valAx>
        <c:axId val="1779265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uk-UA"/>
                  <a:t>Грн.</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uk-U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65397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6487598643778E-2"/>
          <c:y val="4.5849832627105382E-2"/>
          <c:w val="0.84747935086604631"/>
          <c:h val="0.88677127435277869"/>
        </c:manualLayout>
      </c:layout>
      <c:lineChart>
        <c:grouping val="standard"/>
        <c:varyColors val="0"/>
        <c:ser>
          <c:idx val="0"/>
          <c:order val="0"/>
          <c:tx>
            <c:strRef>
              <c:f>Аркуш1!$B$1</c:f>
              <c:strCache>
                <c:ptCount val="1"/>
                <c:pt idx="0">
                  <c:v>Ряд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Аркуш1!$A$2:$A$8</c:f>
              <c:strCache>
                <c:ptCount val="7"/>
                <c:pt idx="0">
                  <c:v>2015 р.</c:v>
                </c:pt>
                <c:pt idx="1">
                  <c:v>2016 р. </c:v>
                </c:pt>
                <c:pt idx="2">
                  <c:v>2017 р.</c:v>
                </c:pt>
                <c:pt idx="3">
                  <c:v>2018 р.</c:v>
                </c:pt>
                <c:pt idx="4">
                  <c:v>2019 р.</c:v>
                </c:pt>
                <c:pt idx="5">
                  <c:v>2020 р.</c:v>
                </c:pt>
                <c:pt idx="6">
                  <c:v>2021 р.</c:v>
                </c:pt>
              </c:strCache>
            </c:strRef>
          </c:cat>
          <c:val>
            <c:numRef>
              <c:f>Аркуш1!$B$2:$B$8</c:f>
              <c:numCache>
                <c:formatCode>0.00%</c:formatCode>
                <c:ptCount val="7"/>
                <c:pt idx="0" formatCode="0%">
                  <c:v>0.43</c:v>
                </c:pt>
                <c:pt idx="1">
                  <c:v>0.26600000000000001</c:v>
                </c:pt>
                <c:pt idx="2">
                  <c:v>0.18</c:v>
                </c:pt>
                <c:pt idx="3">
                  <c:v>0.90700000000000003</c:v>
                </c:pt>
                <c:pt idx="4" formatCode="0%">
                  <c:v>1</c:v>
                </c:pt>
                <c:pt idx="5" formatCode="0%">
                  <c:v>1</c:v>
                </c:pt>
                <c:pt idx="6" formatCode="0%">
                  <c:v>1</c:v>
                </c:pt>
              </c:numCache>
            </c:numRef>
          </c:val>
          <c:smooth val="0"/>
          <c:extLst>
            <c:ext xmlns:c16="http://schemas.microsoft.com/office/drawing/2014/chart" uri="{C3380CC4-5D6E-409C-BE32-E72D297353CC}">
              <c16:uniqueId val="{00000000-A704-4A68-920D-366E56C1C025}"/>
            </c:ext>
          </c:extLst>
        </c:ser>
        <c:dLbls>
          <c:dLblPos val="t"/>
          <c:showLegendKey val="0"/>
          <c:showVal val="1"/>
          <c:showCatName val="0"/>
          <c:showSerName val="0"/>
          <c:showPercent val="0"/>
          <c:showBubbleSize val="0"/>
        </c:dLbls>
        <c:marker val="1"/>
        <c:smooth val="0"/>
        <c:axId val="1993780800"/>
        <c:axId val="66334672"/>
      </c:lineChart>
      <c:catAx>
        <c:axId val="199378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66334672"/>
        <c:crosses val="autoZero"/>
        <c:auto val="1"/>
        <c:lblAlgn val="ctr"/>
        <c:lblOffset val="100"/>
        <c:noMultiLvlLbl val="0"/>
      </c:catAx>
      <c:valAx>
        <c:axId val="6633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99378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2 736 329,47 грн.</a:t>
            </a:r>
          </a:p>
        </c:rich>
      </c:tx>
      <c:layout>
        <c:manualLayout>
          <c:xMode val="edge"/>
          <c:yMode val="edge"/>
          <c:x val="0.21772067805003995"/>
          <c:y val="6.234424895341959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Аркуш1!$B$1</c:f>
              <c:strCache>
                <c:ptCount val="1"/>
                <c:pt idx="0">
                  <c:v>Продаж</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2871-4C18-B5F3-1C156D5C8E50}"/>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2871-4C18-B5F3-1C156D5C8E50}"/>
              </c:ext>
            </c:extLst>
          </c:dPt>
          <c:dLbls>
            <c:dLbl>
              <c:idx val="0"/>
              <c:layout>
                <c:manualLayout>
                  <c:x val="-0.11316284947705843"/>
                  <c:y val="0.1035465041461731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71-4C18-B5F3-1C156D5C8E50}"/>
                </c:ext>
              </c:extLst>
            </c:dLbl>
            <c:dLbl>
              <c:idx val="1"/>
              <c:layout>
                <c:manualLayout>
                  <c:x val="0.14800720507435328"/>
                  <c:y val="-0.2336734683143595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71-4C18-B5F3-1C156D5C8E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Кв. 1</c:v>
                </c:pt>
                <c:pt idx="1">
                  <c:v>Кв. 2</c:v>
                </c:pt>
              </c:strCache>
            </c:strRef>
          </c:cat>
          <c:val>
            <c:numRef>
              <c:f>Аркуш1!$B$2:$B$3</c:f>
              <c:numCache>
                <c:formatCode>0%</c:formatCode>
                <c:ptCount val="2"/>
                <c:pt idx="0">
                  <c:v>8.0000000000000002E-3</c:v>
                </c:pt>
                <c:pt idx="1">
                  <c:v>0.99</c:v>
                </c:pt>
              </c:numCache>
            </c:numRef>
          </c:val>
          <c:extLst>
            <c:ext xmlns:c16="http://schemas.microsoft.com/office/drawing/2014/chart" uri="{C3380CC4-5D6E-409C-BE32-E72D297353CC}">
              <c16:uniqueId val="{00000004-2871-4C18-B5F3-1C156D5C8E50}"/>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 2 247 300,56 грн.</a:t>
            </a:r>
          </a:p>
        </c:rich>
      </c:tx>
      <c:layout>
        <c:manualLayout>
          <c:xMode val="edge"/>
          <c:yMode val="edge"/>
          <c:x val="0.20818037937032396"/>
          <c:y val="7.57037308720095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Аркуш1!$B$1</c:f>
              <c:strCache>
                <c:ptCount val="1"/>
                <c:pt idx="0">
                  <c:v>Продаж</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CDDF-4B87-8EF1-4E40BD043AC9}"/>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CDDF-4B87-8EF1-4E40BD043AC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Кв. 1</c:v>
                </c:pt>
                <c:pt idx="1">
                  <c:v>Кв. 2</c:v>
                </c:pt>
              </c:strCache>
            </c:strRef>
          </c:cat>
          <c:val>
            <c:numRef>
              <c:f>Аркуш1!$B$2:$B$3</c:f>
              <c:numCache>
                <c:formatCode>0%</c:formatCode>
                <c:ptCount val="2"/>
                <c:pt idx="0">
                  <c:v>0.47499999999999998</c:v>
                </c:pt>
                <c:pt idx="1">
                  <c:v>0.52500000000000002</c:v>
                </c:pt>
              </c:numCache>
            </c:numRef>
          </c:val>
          <c:extLst>
            <c:ext xmlns:c16="http://schemas.microsoft.com/office/drawing/2014/chart" uri="{C3380CC4-5D6E-409C-BE32-E72D297353CC}">
              <c16:uniqueId val="{00000004-CDDF-4B87-8EF1-4E40BD043AC9}"/>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131 913,23 грн.</a:t>
            </a:r>
          </a:p>
        </c:rich>
      </c:tx>
      <c:layout>
        <c:manualLayout>
          <c:xMode val="edge"/>
          <c:yMode val="edge"/>
          <c:x val="0.23690565883329315"/>
          <c:y val="7.57037308720095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Аркуш1!$B$1</c:f>
              <c:strCache>
                <c:ptCount val="1"/>
                <c:pt idx="0">
                  <c:v>Продаж</c:v>
                </c:pt>
              </c:strCache>
            </c:strRef>
          </c:tx>
          <c:spPr>
            <a:solidFill>
              <a:schemeClr val="accent2"/>
            </a:solidFill>
          </c:spPr>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2FE9-40A9-9272-302BFBACC84A}"/>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2FE9-40A9-9272-302BFBACC84A}"/>
              </c:ext>
            </c:extLst>
          </c:dPt>
          <c:dLbls>
            <c:dLbl>
              <c:idx val="0"/>
              <c:layout>
                <c:manualLayout>
                  <c:x val="-5.1441297436029654E-2"/>
                  <c:y val="8.61402563267315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9-40A9-9272-302BFBACC84A}"/>
                </c:ext>
              </c:extLst>
            </c:dLbl>
            <c:dLbl>
              <c:idx val="1"/>
              <c:layout>
                <c:manualLayout>
                  <c:x val="0.11001606762218465"/>
                  <c:y val="-0.2863571638205593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E9-40A9-9272-302BFBACC8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Кв. 1</c:v>
                </c:pt>
                <c:pt idx="1">
                  <c:v>Кв. 2</c:v>
                </c:pt>
              </c:strCache>
            </c:strRef>
          </c:cat>
          <c:val>
            <c:numRef>
              <c:f>Аркуш1!$B$2:$B$3</c:f>
              <c:numCache>
                <c:formatCode>0%</c:formatCode>
                <c:ptCount val="2"/>
                <c:pt idx="0">
                  <c:v>5.1999999999999998E-2</c:v>
                </c:pt>
                <c:pt idx="1">
                  <c:v>0.95</c:v>
                </c:pt>
              </c:numCache>
            </c:numRef>
          </c:val>
          <c:extLst>
            <c:ext xmlns:c16="http://schemas.microsoft.com/office/drawing/2014/chart" uri="{C3380CC4-5D6E-409C-BE32-E72D297353CC}">
              <c16:uniqueId val="{00000004-2FE9-40A9-9272-302BFBACC84A}"/>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Доросле населення</a:t>
            </a:r>
          </a:p>
        </c:rich>
      </c:tx>
      <c:layout>
        <c:manualLayout>
          <c:xMode val="edge"/>
          <c:yMode val="edge"/>
          <c:x val="0.1981053484292427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2488885519349372E-2"/>
          <c:y val="0.10265596093299494"/>
          <c:w val="0.74278308565643913"/>
          <c:h val="0.8470139321183644"/>
        </c:manualLayout>
      </c:layout>
      <c:pie3DChart>
        <c:varyColors val="1"/>
        <c:ser>
          <c:idx val="0"/>
          <c:order val="0"/>
          <c:tx>
            <c:strRef>
              <c:f>Аркуш1!$B$1</c:f>
              <c:strCache>
                <c:ptCount val="1"/>
                <c:pt idx="0">
                  <c:v>Доросле населення</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3715-4F4D-A477-FFC65C39A4EC}"/>
              </c:ext>
            </c:extLst>
          </c:dPt>
          <c:dPt>
            <c:idx val="1"/>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3715-4F4D-A477-FFC65C39A4EC}"/>
              </c:ext>
            </c:extLst>
          </c:dPt>
          <c:dLbls>
            <c:dLbl>
              <c:idx val="0"/>
              <c:tx>
                <c:rich>
                  <a:bodyPr/>
                  <a:lstStyle/>
                  <a:p>
                    <a:r>
                      <a:rPr lang="en-US" dirty="0"/>
                      <a:t>36,2%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715-4F4D-A477-FFC65C39A4EC}"/>
                </c:ext>
              </c:extLst>
            </c:dLbl>
            <c:dLbl>
              <c:idx val="1"/>
              <c:tx>
                <c:rich>
                  <a:bodyPr/>
                  <a:lstStyle/>
                  <a:p>
                    <a:r>
                      <a:rPr lang="en-US" dirty="0"/>
                      <a:t>63,8%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715-4F4D-A477-FFC65C39A4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Не задекларовано</c:v>
                </c:pt>
                <c:pt idx="1">
                  <c:v>Задекларовано</c:v>
                </c:pt>
              </c:strCache>
            </c:strRef>
          </c:cat>
          <c:val>
            <c:numRef>
              <c:f>Аркуш1!$B$2:$B$3</c:f>
              <c:numCache>
                <c:formatCode>0.00%</c:formatCode>
                <c:ptCount val="2"/>
                <c:pt idx="0">
                  <c:v>0.36199999999999999</c:v>
                </c:pt>
                <c:pt idx="1">
                  <c:v>0.63800000000000001</c:v>
                </c:pt>
              </c:numCache>
            </c:numRef>
          </c:val>
          <c:extLst>
            <c:ext xmlns:c16="http://schemas.microsoft.com/office/drawing/2014/chart" uri="{C3380CC4-5D6E-409C-BE32-E72D297353CC}">
              <c16:uniqueId val="{00000000-1376-4671-A96C-6CAC47626366}"/>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Аркуш1!$B$1</c:f>
              <c:strCache>
                <c:ptCount val="1"/>
                <c:pt idx="0">
                  <c:v>К-сть</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Аркуш1!$A$2:$A$4</c:f>
              <c:strCache>
                <c:ptCount val="3"/>
                <c:pt idx="0">
                  <c:v>2019 р.</c:v>
                </c:pt>
                <c:pt idx="1">
                  <c:v>2020 р.</c:v>
                </c:pt>
                <c:pt idx="2">
                  <c:v>2021 р. </c:v>
                </c:pt>
              </c:strCache>
            </c:strRef>
          </c:cat>
          <c:val>
            <c:numRef>
              <c:f>Аркуш1!$B$2:$B$4</c:f>
              <c:numCache>
                <c:formatCode>General</c:formatCode>
                <c:ptCount val="3"/>
                <c:pt idx="0">
                  <c:v>2.2999999999999998</c:v>
                </c:pt>
                <c:pt idx="1">
                  <c:v>2</c:v>
                </c:pt>
                <c:pt idx="2">
                  <c:v>2.8</c:v>
                </c:pt>
              </c:numCache>
            </c:numRef>
          </c:val>
          <c:smooth val="0"/>
          <c:extLst>
            <c:ext xmlns:c16="http://schemas.microsoft.com/office/drawing/2014/chart" uri="{C3380CC4-5D6E-409C-BE32-E72D297353CC}">
              <c16:uniqueId val="{00000000-A4EE-40A1-BDDF-FB68D4F09455}"/>
            </c:ext>
          </c:extLst>
        </c:ser>
        <c:dLbls>
          <c:dLblPos val="t"/>
          <c:showLegendKey val="0"/>
          <c:showVal val="1"/>
          <c:showCatName val="0"/>
          <c:showSerName val="0"/>
          <c:showPercent val="0"/>
          <c:showBubbleSize val="0"/>
        </c:dLbls>
        <c:smooth val="0"/>
        <c:axId val="1298297839"/>
        <c:axId val="1296915487"/>
      </c:lineChart>
      <c:catAx>
        <c:axId val="1298297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296915487"/>
        <c:crosses val="autoZero"/>
        <c:auto val="1"/>
        <c:lblAlgn val="ctr"/>
        <c:lblOffset val="100"/>
        <c:noMultiLvlLbl val="0"/>
      </c:catAx>
      <c:valAx>
        <c:axId val="1296915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298297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Аркуш1!$B$1</c:f>
              <c:strCache>
                <c:ptCount val="1"/>
                <c:pt idx="0">
                  <c:v>К-сть</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Аркуш1!$A$2:$A$4</c:f>
              <c:strCache>
                <c:ptCount val="3"/>
                <c:pt idx="0">
                  <c:v>2019 р.</c:v>
                </c:pt>
                <c:pt idx="1">
                  <c:v>2020 р.</c:v>
                </c:pt>
                <c:pt idx="2">
                  <c:v>2021 р.</c:v>
                </c:pt>
              </c:strCache>
            </c:strRef>
          </c:cat>
          <c:val>
            <c:numRef>
              <c:f>Аркуш1!$B$2:$B$4</c:f>
              <c:numCache>
                <c:formatCode>General</c:formatCode>
                <c:ptCount val="3"/>
                <c:pt idx="0">
                  <c:v>2.2000000000000002</c:v>
                </c:pt>
                <c:pt idx="1">
                  <c:v>1.9</c:v>
                </c:pt>
                <c:pt idx="2">
                  <c:v>2.7</c:v>
                </c:pt>
              </c:numCache>
            </c:numRef>
          </c:val>
          <c:smooth val="0"/>
          <c:extLst>
            <c:ext xmlns:c16="http://schemas.microsoft.com/office/drawing/2014/chart" uri="{C3380CC4-5D6E-409C-BE32-E72D297353CC}">
              <c16:uniqueId val="{00000000-AA21-4353-8E94-2D16ADF6DA94}"/>
            </c:ext>
          </c:extLst>
        </c:ser>
        <c:dLbls>
          <c:dLblPos val="t"/>
          <c:showLegendKey val="0"/>
          <c:showVal val="1"/>
          <c:showCatName val="0"/>
          <c:showSerName val="0"/>
          <c:showPercent val="0"/>
          <c:showBubbleSize val="0"/>
        </c:dLbls>
        <c:smooth val="0"/>
        <c:axId val="1016891519"/>
        <c:axId val="1296935039"/>
      </c:lineChart>
      <c:catAx>
        <c:axId val="1016891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296935039"/>
        <c:crosses val="autoZero"/>
        <c:auto val="1"/>
        <c:lblAlgn val="ctr"/>
        <c:lblOffset val="100"/>
        <c:noMultiLvlLbl val="0"/>
      </c:catAx>
      <c:valAx>
        <c:axId val="1296935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016891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Аркуш1!$B$1</c:f>
              <c:strCache>
                <c:ptCount val="1"/>
                <c:pt idx="0">
                  <c:v>К-сть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Аркуш1!$A$2:$A$8</c:f>
              <c:strCache>
                <c:ptCount val="7"/>
                <c:pt idx="0">
                  <c:v>Амб.№1</c:v>
                </c:pt>
                <c:pt idx="1">
                  <c:v>Амб.№2</c:v>
                </c:pt>
                <c:pt idx="2">
                  <c:v>Амб.№3</c:v>
                </c:pt>
                <c:pt idx="3">
                  <c:v>Амб.№4</c:v>
                </c:pt>
                <c:pt idx="4">
                  <c:v>Амб.№5</c:v>
                </c:pt>
                <c:pt idx="5">
                  <c:v>Амб.№6</c:v>
                </c:pt>
                <c:pt idx="6">
                  <c:v>Амб. №7</c:v>
                </c:pt>
              </c:strCache>
            </c:strRef>
          </c:cat>
          <c:val>
            <c:numRef>
              <c:f>Аркуш1!$B$2:$B$8</c:f>
              <c:numCache>
                <c:formatCode>General</c:formatCode>
                <c:ptCount val="7"/>
                <c:pt idx="0">
                  <c:v>36964</c:v>
                </c:pt>
                <c:pt idx="1">
                  <c:v>26449</c:v>
                </c:pt>
                <c:pt idx="2">
                  <c:v>29658</c:v>
                </c:pt>
                <c:pt idx="3">
                  <c:v>4943</c:v>
                </c:pt>
                <c:pt idx="4">
                  <c:v>37022</c:v>
                </c:pt>
                <c:pt idx="5">
                  <c:v>11757</c:v>
                </c:pt>
                <c:pt idx="6">
                  <c:v>1219</c:v>
                </c:pt>
              </c:numCache>
            </c:numRef>
          </c:val>
          <c:extLst>
            <c:ext xmlns:c16="http://schemas.microsoft.com/office/drawing/2014/chart" uri="{C3380CC4-5D6E-409C-BE32-E72D297353CC}">
              <c16:uniqueId val="{00000000-E588-4264-B82F-8CBFB78D3CCB}"/>
            </c:ext>
          </c:extLst>
        </c:ser>
        <c:dLbls>
          <c:dLblPos val="outEnd"/>
          <c:showLegendKey val="0"/>
          <c:showVal val="1"/>
          <c:showCatName val="0"/>
          <c:showSerName val="0"/>
          <c:showPercent val="0"/>
          <c:showBubbleSize val="0"/>
        </c:dLbls>
        <c:gapWidth val="219"/>
        <c:overlap val="-27"/>
        <c:axId val="1335206783"/>
        <c:axId val="1286947519"/>
      </c:barChart>
      <c:catAx>
        <c:axId val="133520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286947519"/>
        <c:crosses val="autoZero"/>
        <c:auto val="1"/>
        <c:lblAlgn val="ctr"/>
        <c:lblOffset val="100"/>
        <c:noMultiLvlLbl val="0"/>
      </c:catAx>
      <c:valAx>
        <c:axId val="1286947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335206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32543692869922E-2"/>
          <c:y val="0.14446366487751794"/>
          <c:w val="0.91816745370814024"/>
          <c:h val="0.77616806148454243"/>
        </c:manualLayout>
      </c:layout>
      <c:lineChart>
        <c:grouping val="standard"/>
        <c:varyColors val="0"/>
        <c:ser>
          <c:idx val="0"/>
          <c:order val="0"/>
          <c:tx>
            <c:strRef>
              <c:f>Аркуш1!$B$1</c:f>
              <c:strCache>
                <c:ptCount val="1"/>
                <c:pt idx="0">
                  <c:v>К-сть</c:v>
                </c:pt>
              </c:strCache>
            </c:strRef>
          </c:tx>
          <c:spPr>
            <a:ln w="28575" cap="rnd">
              <a:solidFill>
                <a:schemeClr val="accent1"/>
              </a:solidFill>
              <a:round/>
            </a:ln>
            <a:effectLst/>
          </c:spPr>
          <c:marker>
            <c:symbol val="none"/>
          </c:marker>
          <c:dLbls>
            <c:dLbl>
              <c:idx val="1"/>
              <c:layout>
                <c:manualLayout>
                  <c:x val="-3.1630262078352268E-2"/>
                  <c:y val="-0.1024107488942544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9D-4512-8A0F-7F253FEA6398}"/>
                </c:ext>
              </c:extLst>
            </c:dLbl>
            <c:dLbl>
              <c:idx val="2"/>
              <c:layout>
                <c:manualLayout>
                  <c:x val="-4.2321565099007356E-2"/>
                  <c:y val="-0.1024107488942545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9D-4512-8A0F-7F253FEA63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Аркуш1!$A$2:$A$4</c:f>
              <c:strCache>
                <c:ptCount val="3"/>
                <c:pt idx="0">
                  <c:v>2019 р.</c:v>
                </c:pt>
                <c:pt idx="1">
                  <c:v>2020 р.</c:v>
                </c:pt>
                <c:pt idx="2">
                  <c:v>2021 р.</c:v>
                </c:pt>
              </c:strCache>
            </c:strRef>
          </c:cat>
          <c:val>
            <c:numRef>
              <c:f>Аркуш1!$B$2:$B$4</c:f>
              <c:numCache>
                <c:formatCode>General</c:formatCode>
                <c:ptCount val="3"/>
                <c:pt idx="0">
                  <c:v>10.6</c:v>
                </c:pt>
                <c:pt idx="1">
                  <c:v>5.0999999999999996</c:v>
                </c:pt>
                <c:pt idx="2">
                  <c:v>3.2</c:v>
                </c:pt>
              </c:numCache>
            </c:numRef>
          </c:val>
          <c:smooth val="0"/>
          <c:extLst>
            <c:ext xmlns:c16="http://schemas.microsoft.com/office/drawing/2014/chart" uri="{C3380CC4-5D6E-409C-BE32-E72D297353CC}">
              <c16:uniqueId val="{00000000-0417-4EBC-81D2-E97687588B1A}"/>
            </c:ext>
          </c:extLst>
        </c:ser>
        <c:dLbls>
          <c:dLblPos val="t"/>
          <c:showLegendKey val="0"/>
          <c:showVal val="1"/>
          <c:showCatName val="0"/>
          <c:showSerName val="0"/>
          <c:showPercent val="0"/>
          <c:showBubbleSize val="0"/>
        </c:dLbls>
        <c:smooth val="0"/>
        <c:axId val="1349172815"/>
        <c:axId val="1345378751"/>
      </c:lineChart>
      <c:catAx>
        <c:axId val="134917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345378751"/>
        <c:crosses val="autoZero"/>
        <c:auto val="1"/>
        <c:lblAlgn val="ctr"/>
        <c:lblOffset val="100"/>
        <c:noMultiLvlLbl val="0"/>
      </c:catAx>
      <c:valAx>
        <c:axId val="1345378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34917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008141392797638E-2"/>
          <c:y val="3.3520511482716238E-2"/>
          <c:w val="0.93289727189346983"/>
          <c:h val="0.78188055978123305"/>
        </c:manualLayout>
      </c:layout>
      <c:bar3DChart>
        <c:barDir val="col"/>
        <c:grouping val="clustered"/>
        <c:varyColors val="0"/>
        <c:ser>
          <c:idx val="0"/>
          <c:order val="0"/>
          <c:tx>
            <c:strRef>
              <c:f>Аркуш1!$B$1</c:f>
              <c:strCache>
                <c:ptCount val="1"/>
                <c:pt idx="0">
                  <c:v>Кількість</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Аркуш1!$A$2:$A$8</c:f>
              <c:strCache>
                <c:ptCount val="7"/>
                <c:pt idx="0">
                  <c:v>Амб.№1</c:v>
                </c:pt>
                <c:pt idx="1">
                  <c:v>Амб.№2</c:v>
                </c:pt>
                <c:pt idx="2">
                  <c:v>Амб.№3</c:v>
                </c:pt>
                <c:pt idx="3">
                  <c:v>Амб.№4</c:v>
                </c:pt>
                <c:pt idx="4">
                  <c:v>Амб.№5</c:v>
                </c:pt>
                <c:pt idx="5">
                  <c:v>Амб.№6</c:v>
                </c:pt>
                <c:pt idx="6">
                  <c:v>Амб7</c:v>
                </c:pt>
              </c:strCache>
            </c:strRef>
          </c:cat>
          <c:val>
            <c:numRef>
              <c:f>Аркуш1!$B$2:$B$8</c:f>
              <c:numCache>
                <c:formatCode>General</c:formatCode>
                <c:ptCount val="7"/>
                <c:pt idx="0">
                  <c:v>292</c:v>
                </c:pt>
                <c:pt idx="1">
                  <c:v>223</c:v>
                </c:pt>
                <c:pt idx="2">
                  <c:v>264</c:v>
                </c:pt>
                <c:pt idx="3">
                  <c:v>188</c:v>
                </c:pt>
                <c:pt idx="4">
                  <c:v>719</c:v>
                </c:pt>
                <c:pt idx="5">
                  <c:v>28</c:v>
                </c:pt>
                <c:pt idx="6">
                  <c:v>31</c:v>
                </c:pt>
              </c:numCache>
            </c:numRef>
          </c:val>
          <c:extLst>
            <c:ext xmlns:c16="http://schemas.microsoft.com/office/drawing/2014/chart" uri="{C3380CC4-5D6E-409C-BE32-E72D297353CC}">
              <c16:uniqueId val="{00000000-46B9-418E-AC75-1273614B6551}"/>
            </c:ext>
          </c:extLst>
        </c:ser>
        <c:dLbls>
          <c:showLegendKey val="0"/>
          <c:showVal val="1"/>
          <c:showCatName val="0"/>
          <c:showSerName val="0"/>
          <c:showPercent val="0"/>
          <c:showBubbleSize val="0"/>
        </c:dLbls>
        <c:gapWidth val="219"/>
        <c:shape val="box"/>
        <c:axId val="1349170415"/>
        <c:axId val="1296928383"/>
        <c:axId val="0"/>
      </c:bar3DChart>
      <c:catAx>
        <c:axId val="1349170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296928383"/>
        <c:crosses val="autoZero"/>
        <c:auto val="1"/>
        <c:lblAlgn val="ctr"/>
        <c:lblOffset val="100"/>
        <c:noMultiLvlLbl val="0"/>
      </c:catAx>
      <c:valAx>
        <c:axId val="1296928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34917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315888953028331E-2"/>
          <c:y val="4.3195587590241211E-2"/>
          <c:w val="0.9151301136438228"/>
          <c:h val="0.88189885396899326"/>
        </c:manualLayout>
      </c:layout>
      <c:bar3DChart>
        <c:barDir val="col"/>
        <c:grouping val="clustered"/>
        <c:varyColors val="0"/>
        <c:ser>
          <c:idx val="0"/>
          <c:order val="0"/>
          <c:tx>
            <c:strRef>
              <c:f>Аркуш1!$B$1</c:f>
              <c:strCache>
                <c:ptCount val="1"/>
                <c:pt idx="0">
                  <c:v>Відсоток відвідувань</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Аркуш1!$B$2:$B$5</c:f>
              <c:numCache>
                <c:formatCode>0.00%</c:formatCode>
                <c:ptCount val="4"/>
                <c:pt idx="0">
                  <c:v>0.38500000000000001</c:v>
                </c:pt>
                <c:pt idx="1">
                  <c:v>0.379</c:v>
                </c:pt>
                <c:pt idx="2">
                  <c:v>0.38600000000000001</c:v>
                </c:pt>
                <c:pt idx="3">
                  <c:v>0.52300000000000002</c:v>
                </c:pt>
              </c:numCache>
            </c:numRef>
          </c:val>
          <c:extLst>
            <c:ext xmlns:c16="http://schemas.microsoft.com/office/drawing/2014/chart" uri="{C3380CC4-5D6E-409C-BE32-E72D297353CC}">
              <c16:uniqueId val="{00000000-603F-49C5-B668-9B22549474AF}"/>
            </c:ext>
          </c:extLst>
        </c:ser>
        <c:dLbls>
          <c:showLegendKey val="0"/>
          <c:showVal val="1"/>
          <c:showCatName val="0"/>
          <c:showSerName val="0"/>
          <c:showPercent val="0"/>
          <c:showBubbleSize val="0"/>
        </c:dLbls>
        <c:gapWidth val="219"/>
        <c:shape val="box"/>
        <c:axId val="1349167215"/>
        <c:axId val="1345368767"/>
        <c:axId val="0"/>
      </c:bar3DChart>
      <c:catAx>
        <c:axId val="134916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345368767"/>
        <c:crosses val="autoZero"/>
        <c:auto val="1"/>
        <c:lblAlgn val="ctr"/>
        <c:lblOffset val="100"/>
        <c:noMultiLvlLbl val="0"/>
      </c:catAx>
      <c:valAx>
        <c:axId val="13453687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349167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uk-UA" dirty="0">
                <a:solidFill>
                  <a:schemeClr val="bg1"/>
                </a:solidFill>
              </a:rPr>
              <a:t>До лікарів ЗПСЛ</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uk-UA"/>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Аркуш1!$B$1</c:f>
              <c:strCache>
                <c:ptCount val="1"/>
                <c:pt idx="0">
                  <c:v>Ряд 1</c:v>
                </c:pt>
              </c:strCache>
            </c:strRef>
          </c:tx>
          <c:spPr>
            <a:solidFill>
              <a:schemeClr val="accent2"/>
            </a:solidFill>
            <a:ln>
              <a:noFill/>
            </a:ln>
            <a:effectLst/>
            <a:sp3d/>
          </c:spPr>
          <c:invertIfNegative val="0"/>
          <c:dLbls>
            <c:dLbl>
              <c:idx val="0"/>
              <c:layout>
                <c:manualLayout>
                  <c:x val="7.4114362546452784E-3"/>
                  <c:y val="-0.339200387963985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6F-4D2F-882B-86E5FCD37009}"/>
                </c:ext>
              </c:extLst>
            </c:dLbl>
            <c:dLbl>
              <c:idx val="1"/>
              <c:layout>
                <c:manualLayout>
                  <c:x val="1.4677853461315804E-2"/>
                  <c:y val="-0.27087228074654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6F-4D2F-882B-86E5FCD37009}"/>
                </c:ext>
              </c:extLst>
            </c:dLbl>
            <c:dLbl>
              <c:idx val="2"/>
              <c:layout>
                <c:manualLayout>
                  <c:x val="2.2089289715961084E-2"/>
                  <c:y val="-0.2119786675710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6F-4D2F-882B-86E5FCD37009}"/>
                </c:ext>
              </c:extLst>
            </c:dLbl>
            <c:dLbl>
              <c:idx val="3"/>
              <c:layout>
                <c:manualLayout>
                  <c:x val="-7.4114362546452784E-3"/>
                  <c:y val="-0.363855993060624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BE-4A5F-934A-2E310F98CA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Аркуш1!$B$2:$B$5</c:f>
              <c:numCache>
                <c:formatCode>0.00%</c:formatCode>
                <c:ptCount val="4"/>
                <c:pt idx="0">
                  <c:v>0.307</c:v>
                </c:pt>
                <c:pt idx="1">
                  <c:v>0.22700000000000001</c:v>
                </c:pt>
                <c:pt idx="2">
                  <c:v>0.16200000000000001</c:v>
                </c:pt>
                <c:pt idx="3" formatCode="0%">
                  <c:v>0.48</c:v>
                </c:pt>
              </c:numCache>
            </c:numRef>
          </c:val>
          <c:extLst>
            <c:ext xmlns:c16="http://schemas.microsoft.com/office/drawing/2014/chart" uri="{C3380CC4-5D6E-409C-BE32-E72D297353CC}">
              <c16:uniqueId val="{00000000-0A9F-448F-A20E-8744BB68A5E5}"/>
            </c:ext>
          </c:extLst>
        </c:ser>
        <c:dLbls>
          <c:showLegendKey val="0"/>
          <c:showVal val="1"/>
          <c:showCatName val="0"/>
          <c:showSerName val="0"/>
          <c:showPercent val="0"/>
          <c:showBubbleSize val="0"/>
        </c:dLbls>
        <c:gapWidth val="219"/>
        <c:shape val="box"/>
        <c:axId val="1295521775"/>
        <c:axId val="1296916319"/>
        <c:axId val="0"/>
      </c:bar3DChart>
      <c:catAx>
        <c:axId val="1295521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1296916319"/>
        <c:crosses val="autoZero"/>
        <c:auto val="1"/>
        <c:lblAlgn val="ctr"/>
        <c:lblOffset val="100"/>
        <c:noMultiLvlLbl val="0"/>
      </c:catAx>
      <c:valAx>
        <c:axId val="129691631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1295521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uk-UA"/>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Аркуш1!$B$1</c:f>
              <c:strCache>
                <c:ptCount val="1"/>
                <c:pt idx="0">
                  <c:v>До лікарів педіатрів</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Аркуш1!$B$2:$B$5</c:f>
              <c:numCache>
                <c:formatCode>0.00%</c:formatCode>
                <c:ptCount val="4"/>
                <c:pt idx="0">
                  <c:v>0.56899999999999995</c:v>
                </c:pt>
                <c:pt idx="1">
                  <c:v>0.61799999999999999</c:v>
                </c:pt>
                <c:pt idx="2">
                  <c:v>0.745</c:v>
                </c:pt>
                <c:pt idx="3">
                  <c:v>0.65100000000000002</c:v>
                </c:pt>
              </c:numCache>
            </c:numRef>
          </c:val>
          <c:extLst>
            <c:ext xmlns:c16="http://schemas.microsoft.com/office/drawing/2014/chart" uri="{C3380CC4-5D6E-409C-BE32-E72D297353CC}">
              <c16:uniqueId val="{00000000-DED2-4162-9C91-E3676C13408C}"/>
            </c:ext>
          </c:extLst>
        </c:ser>
        <c:dLbls>
          <c:showLegendKey val="0"/>
          <c:showVal val="1"/>
          <c:showCatName val="0"/>
          <c:showSerName val="0"/>
          <c:showPercent val="0"/>
          <c:showBubbleSize val="0"/>
        </c:dLbls>
        <c:gapWidth val="219"/>
        <c:shape val="box"/>
        <c:axId val="1349154815"/>
        <c:axId val="1296933791"/>
        <c:axId val="0"/>
      </c:bar3DChart>
      <c:catAx>
        <c:axId val="134915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1296933791"/>
        <c:crosses val="autoZero"/>
        <c:auto val="1"/>
        <c:lblAlgn val="ctr"/>
        <c:lblOffset val="100"/>
        <c:noMultiLvlLbl val="0"/>
      </c:catAx>
      <c:valAx>
        <c:axId val="12969337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1349154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sz="1700" dirty="0">
                <a:solidFill>
                  <a:schemeClr val="bg1"/>
                </a:solidFill>
              </a:rPr>
              <a:t>Виконання плану </a:t>
            </a:r>
            <a:r>
              <a:rPr lang="uk-UA" sz="1700" dirty="0" err="1">
                <a:solidFill>
                  <a:schemeClr val="bg1"/>
                </a:solidFill>
              </a:rPr>
              <a:t>флюорообстенжень</a:t>
            </a:r>
            <a:r>
              <a:rPr lang="uk-UA" sz="1700" dirty="0">
                <a:solidFill>
                  <a:schemeClr val="bg1"/>
                </a:solidFill>
              </a:rPr>
              <a:t> </a:t>
            </a:r>
          </a:p>
          <a:p>
            <a:pPr>
              <a:defRPr/>
            </a:pPr>
            <a:r>
              <a:rPr lang="uk-UA" sz="1700" dirty="0">
                <a:solidFill>
                  <a:schemeClr val="bg1"/>
                </a:solidFill>
              </a:rPr>
              <a:t>за 2021 рік по амбулаторіям ЗПСМ </a:t>
            </a:r>
          </a:p>
        </c:rich>
      </c:tx>
      <c:layout>
        <c:manualLayout>
          <c:xMode val="edge"/>
          <c:yMode val="edge"/>
          <c:x val="0.12049780624671953"/>
          <c:y val="1.423753212730565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plotArea>
      <c:layout>
        <c:manualLayout>
          <c:layoutTarget val="inner"/>
          <c:xMode val="edge"/>
          <c:yMode val="edge"/>
          <c:x val="5.0217231666644095E-2"/>
          <c:y val="0.24261124759975342"/>
          <c:w val="0.92499184717861138"/>
          <c:h val="0.64703562832669892"/>
        </c:manualLayout>
      </c:layout>
      <c:barChart>
        <c:barDir val="col"/>
        <c:grouping val="clustered"/>
        <c:varyColors val="0"/>
        <c:ser>
          <c:idx val="0"/>
          <c:order val="0"/>
          <c:tx>
            <c:strRef>
              <c:f>Аркуш1!$B$1</c:f>
              <c:strCache>
                <c:ptCount val="1"/>
                <c:pt idx="0">
                  <c:v>Відсоток</c:v>
                </c:pt>
              </c:strCache>
            </c:strRef>
          </c:tx>
          <c:spPr>
            <a:solidFill>
              <a:schemeClr val="accent1"/>
            </a:solidFill>
            <a:ln>
              <a:noFill/>
            </a:ln>
            <a:effectLst/>
          </c:spPr>
          <c:invertIfNegative val="0"/>
          <c:dLbls>
            <c:dLbl>
              <c:idx val="2"/>
              <c:layout>
                <c:manualLayout>
                  <c:x val="-5.8251385152195889E-3"/>
                  <c:y val="-1.91794227446811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26-4477-A0A3-DB110A5C86C6}"/>
                </c:ext>
              </c:extLst>
            </c:dLbl>
            <c:dLbl>
              <c:idx val="4"/>
              <c:layout>
                <c:manualLayout>
                  <c:x val="0"/>
                  <c:y val="-3.4522960940426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26-4477-A0A3-DB110A5C86C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Аркуш1!$A$2:$A$7</c:f>
              <c:strCache>
                <c:ptCount val="6"/>
                <c:pt idx="0">
                  <c:v>Амб.№1</c:v>
                </c:pt>
                <c:pt idx="1">
                  <c:v>Амб.№2</c:v>
                </c:pt>
                <c:pt idx="2">
                  <c:v>Амб.№3</c:v>
                </c:pt>
                <c:pt idx="3">
                  <c:v>Амб.№4</c:v>
                </c:pt>
                <c:pt idx="4">
                  <c:v>Амб.№6</c:v>
                </c:pt>
                <c:pt idx="5">
                  <c:v>Амб.№7</c:v>
                </c:pt>
              </c:strCache>
            </c:strRef>
          </c:cat>
          <c:val>
            <c:numRef>
              <c:f>Аркуш1!$B$2:$B$7</c:f>
              <c:numCache>
                <c:formatCode>0.00%</c:formatCode>
                <c:ptCount val="6"/>
                <c:pt idx="0">
                  <c:v>0.98799999999999999</c:v>
                </c:pt>
                <c:pt idx="1">
                  <c:v>0.98099999999999998</c:v>
                </c:pt>
                <c:pt idx="2">
                  <c:v>0.95599999999999996</c:v>
                </c:pt>
                <c:pt idx="3">
                  <c:v>0.98099999999999998</c:v>
                </c:pt>
                <c:pt idx="4">
                  <c:v>0.99399999999999999</c:v>
                </c:pt>
                <c:pt idx="5">
                  <c:v>1</c:v>
                </c:pt>
              </c:numCache>
            </c:numRef>
          </c:val>
          <c:extLst>
            <c:ext xmlns:c16="http://schemas.microsoft.com/office/drawing/2014/chart" uri="{C3380CC4-5D6E-409C-BE32-E72D297353CC}">
              <c16:uniqueId val="{00000000-9067-4643-AF5C-A8ED6E7F1CBE}"/>
            </c:ext>
          </c:extLst>
        </c:ser>
        <c:dLbls>
          <c:dLblPos val="outEnd"/>
          <c:showLegendKey val="0"/>
          <c:showVal val="1"/>
          <c:showCatName val="0"/>
          <c:showSerName val="0"/>
          <c:showPercent val="0"/>
          <c:showBubbleSize val="0"/>
        </c:dLbls>
        <c:gapWidth val="219"/>
        <c:overlap val="-27"/>
        <c:axId val="1292980207"/>
        <c:axId val="1345376671"/>
      </c:barChart>
      <c:catAx>
        <c:axId val="129298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345376671"/>
        <c:crosses val="autoZero"/>
        <c:auto val="1"/>
        <c:lblAlgn val="ctr"/>
        <c:lblOffset val="100"/>
        <c:noMultiLvlLbl val="0"/>
      </c:catAx>
      <c:valAx>
        <c:axId val="13453766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292980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Відсоток виконання плану</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403884514435698E-2"/>
          <c:y val="0.20780389153483475"/>
          <c:w val="0.84059580052493443"/>
          <c:h val="0.63300062634216181"/>
        </c:manualLayout>
      </c:layout>
      <c:bar3DChart>
        <c:barDir val="col"/>
        <c:grouping val="clustered"/>
        <c:varyColors val="0"/>
        <c:ser>
          <c:idx val="0"/>
          <c:order val="0"/>
          <c:tx>
            <c:strRef>
              <c:f>Аркуш1!$B$1</c:f>
              <c:strCache>
                <c:ptCount val="1"/>
                <c:pt idx="0">
                  <c:v>Столбец1</c:v>
                </c:pt>
              </c:strCache>
            </c:strRef>
          </c:tx>
          <c:spPr>
            <a:solidFill>
              <a:schemeClr val="accent2"/>
            </a:solidFill>
            <a:ln>
              <a:noFill/>
            </a:ln>
            <a:effectLst/>
            <a:sp3d/>
          </c:spPr>
          <c:invertIfNegative val="0"/>
          <c:dLbls>
            <c:dLbl>
              <c:idx val="0"/>
              <c:tx>
                <c:rich>
                  <a:bodyPr/>
                  <a:lstStyle/>
                  <a:p>
                    <a:r>
                      <a:rPr lang="en-US"/>
                      <a:t>98,7%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AB8-4F19-AFA7-57687B54F6A9}"/>
                </c:ext>
              </c:extLst>
            </c:dLbl>
            <c:dLbl>
              <c:idx val="1"/>
              <c:tx>
                <c:rich>
                  <a:bodyPr/>
                  <a:lstStyle/>
                  <a:p>
                    <a:r>
                      <a:rPr lang="en-US"/>
                      <a:t>99,4%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AB8-4F19-AFA7-57687B54F6A9}"/>
                </c:ext>
              </c:extLst>
            </c:dLbl>
            <c:dLbl>
              <c:idx val="2"/>
              <c:tx>
                <c:rich>
                  <a:bodyPr/>
                  <a:lstStyle/>
                  <a:p>
                    <a:r>
                      <a:rPr lang="en-US"/>
                      <a:t>96,3%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AB8-4F19-AFA7-57687B54F6A9}"/>
                </c:ext>
              </c:extLst>
            </c:dLbl>
            <c:dLbl>
              <c:idx val="3"/>
              <c:layout>
                <c:manualLayout>
                  <c:x val="8.0000000000000002E-3"/>
                  <c:y val="-2.4316109422492457E-2"/>
                </c:manualLayout>
              </c:layout>
              <c:tx>
                <c:rich>
                  <a:bodyPr/>
                  <a:lstStyle/>
                  <a:p>
                    <a:r>
                      <a:rPr lang="en-US"/>
                      <a:t>96,9%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494-429A-A15D-BFB933EFC1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2018р.</c:v>
                </c:pt>
                <c:pt idx="1">
                  <c:v>2019р.</c:v>
                </c:pt>
                <c:pt idx="2">
                  <c:v>2020р.</c:v>
                </c:pt>
                <c:pt idx="3">
                  <c:v>2021р.</c:v>
                </c:pt>
              </c:strCache>
            </c:strRef>
          </c:cat>
          <c:val>
            <c:numRef>
              <c:f>Аркуш1!$B$2:$B$5</c:f>
              <c:numCache>
                <c:formatCode>General</c:formatCode>
                <c:ptCount val="4"/>
                <c:pt idx="0" formatCode="0.00%">
                  <c:v>98.7</c:v>
                </c:pt>
                <c:pt idx="1">
                  <c:v>99.4</c:v>
                </c:pt>
                <c:pt idx="2">
                  <c:v>96.3</c:v>
                </c:pt>
                <c:pt idx="3" formatCode="0.00%">
                  <c:v>96.9</c:v>
                </c:pt>
              </c:numCache>
            </c:numRef>
          </c:val>
          <c:extLst>
            <c:ext xmlns:c16="http://schemas.microsoft.com/office/drawing/2014/chart" uri="{C3380CC4-5D6E-409C-BE32-E72D297353CC}">
              <c16:uniqueId val="{00000000-FED1-4D56-842B-CB6F54B63DE8}"/>
            </c:ext>
          </c:extLst>
        </c:ser>
        <c:dLbls>
          <c:showLegendKey val="0"/>
          <c:showVal val="1"/>
          <c:showCatName val="0"/>
          <c:showSerName val="0"/>
          <c:showPercent val="0"/>
          <c:showBubbleSize val="0"/>
        </c:dLbls>
        <c:gapWidth val="219"/>
        <c:shape val="box"/>
        <c:axId val="1349160415"/>
        <c:axId val="1296927551"/>
        <c:axId val="0"/>
      </c:bar3DChart>
      <c:catAx>
        <c:axId val="13491604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296927551"/>
        <c:crosses val="autoZero"/>
        <c:auto val="1"/>
        <c:lblAlgn val="ctr"/>
        <c:lblOffset val="100"/>
        <c:noMultiLvlLbl val="0"/>
      </c:catAx>
      <c:valAx>
        <c:axId val="1296927551"/>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134916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a:t>Дитяче населення</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6139264632836234"/>
          <c:y val="0.20128408383146348"/>
          <c:w val="0.48356575952092856"/>
          <c:h val="0.73707992666446798"/>
        </c:manualLayout>
      </c:layout>
      <c:pie3DChart>
        <c:varyColors val="1"/>
        <c:dLbls>
          <c:dLblPos val="in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sz="1700" dirty="0"/>
              <a:t>Виявлено </a:t>
            </a:r>
            <a:r>
              <a:rPr lang="uk-UA" sz="1700" dirty="0" err="1"/>
              <a:t>онкозахворювань</a:t>
            </a:r>
            <a:r>
              <a:rPr lang="uk-UA" sz="1700" dirty="0"/>
              <a:t> (випадків/на 10 </a:t>
            </a:r>
            <a:r>
              <a:rPr lang="uk-UA" sz="1700" dirty="0" err="1"/>
              <a:t>тис.нас</a:t>
            </a:r>
            <a:r>
              <a:rPr lang="uk-UA" sz="1700"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179766180902139E-2"/>
          <c:y val="0.16900152123261469"/>
          <c:w val="0.85724537522883015"/>
          <c:h val="0.75297798848867181"/>
        </c:manualLayout>
      </c:layout>
      <c:bar3DChart>
        <c:barDir val="col"/>
        <c:grouping val="clustered"/>
        <c:varyColors val="0"/>
        <c:ser>
          <c:idx val="0"/>
          <c:order val="0"/>
          <c:tx>
            <c:strRef>
              <c:f>Аркуш1!$B$1</c:f>
              <c:strCache>
                <c:ptCount val="1"/>
                <c:pt idx="0">
                  <c:v>Ряд 1</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Аркуш1!$B$2:$B$5</c:f>
              <c:numCache>
                <c:formatCode>General</c:formatCode>
                <c:ptCount val="4"/>
                <c:pt idx="0">
                  <c:v>192</c:v>
                </c:pt>
                <c:pt idx="1">
                  <c:v>183</c:v>
                </c:pt>
                <c:pt idx="2">
                  <c:v>162</c:v>
                </c:pt>
                <c:pt idx="3">
                  <c:v>135</c:v>
                </c:pt>
              </c:numCache>
            </c:numRef>
          </c:val>
          <c:extLst>
            <c:ext xmlns:c16="http://schemas.microsoft.com/office/drawing/2014/chart" uri="{C3380CC4-5D6E-409C-BE32-E72D297353CC}">
              <c16:uniqueId val="{00000000-1586-4FE6-B482-2817A7C2C8C3}"/>
            </c:ext>
          </c:extLst>
        </c:ser>
        <c:dLbls>
          <c:showLegendKey val="0"/>
          <c:showVal val="1"/>
          <c:showCatName val="0"/>
          <c:showSerName val="0"/>
          <c:showPercent val="0"/>
          <c:showBubbleSize val="0"/>
        </c:dLbls>
        <c:gapWidth val="219"/>
        <c:shape val="box"/>
        <c:axId val="1335208383"/>
        <c:axId val="1061825951"/>
        <c:axId val="0"/>
      </c:bar3DChart>
      <c:catAx>
        <c:axId val="133520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061825951"/>
        <c:crosses val="autoZero"/>
        <c:auto val="1"/>
        <c:lblAlgn val="ctr"/>
        <c:lblOffset val="100"/>
        <c:noMultiLvlLbl val="0"/>
      </c:catAx>
      <c:valAx>
        <c:axId val="1061825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335208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739439067742695E-2"/>
          <c:y val="3.4765016359081129E-2"/>
          <c:w val="0.92126053591354062"/>
          <c:h val="0.78534419082417162"/>
        </c:manualLayout>
      </c:layout>
      <c:bar3DChart>
        <c:barDir val="col"/>
        <c:grouping val="clustered"/>
        <c:varyColors val="0"/>
        <c:ser>
          <c:idx val="0"/>
          <c:order val="0"/>
          <c:tx>
            <c:strRef>
              <c:f>Аркуш1!$B$1</c:f>
              <c:strCache>
                <c:ptCount val="1"/>
                <c:pt idx="0">
                  <c:v>План</c:v>
                </c:pt>
              </c:strCache>
            </c:strRef>
          </c:tx>
          <c:spPr>
            <a:solidFill>
              <a:schemeClr val="accent2"/>
            </a:solidFill>
            <a:ln>
              <a:noFill/>
            </a:ln>
            <a:effectLst/>
            <a:sp3d/>
          </c:spPr>
          <c:invertIfNegative val="0"/>
          <c:dLbls>
            <c:dLbl>
              <c:idx val="0"/>
              <c:layout>
                <c:manualLayout>
                  <c:x val="-5.4539395698202038E-17"/>
                  <c:y val="-1.7206563733092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0C-4782-B71F-A278476461D0}"/>
                </c:ext>
              </c:extLst>
            </c:dLbl>
            <c:dLbl>
              <c:idx val="1"/>
              <c:layout>
                <c:manualLayout>
                  <c:x val="7.4372762375393411E-3"/>
                  <c:y val="-3.1955046932886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0C-4782-B71F-A278476461D0}"/>
                </c:ext>
              </c:extLst>
            </c:dLbl>
            <c:dLbl>
              <c:idx val="2"/>
              <c:layout>
                <c:manualLayout>
                  <c:x val="7.4372762375393411E-3"/>
                  <c:y val="-2.9496966399587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0C-4782-B71F-A278476461D0}"/>
                </c:ext>
              </c:extLst>
            </c:dLbl>
            <c:dLbl>
              <c:idx val="3"/>
              <c:layout>
                <c:manualLayout>
                  <c:x val="1.102999836969428E-2"/>
                  <c:y val="-1.8830022299490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8E-4EBA-A663-39DD760F33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Аркуш1!$B$2:$B$5</c:f>
              <c:numCache>
                <c:formatCode>General</c:formatCode>
                <c:ptCount val="4"/>
                <c:pt idx="0">
                  <c:v>5135</c:v>
                </c:pt>
                <c:pt idx="1">
                  <c:v>4740</c:v>
                </c:pt>
                <c:pt idx="2">
                  <c:v>7172</c:v>
                </c:pt>
                <c:pt idx="3">
                  <c:v>2898</c:v>
                </c:pt>
              </c:numCache>
            </c:numRef>
          </c:val>
          <c:extLst>
            <c:ext xmlns:c16="http://schemas.microsoft.com/office/drawing/2014/chart" uri="{C3380CC4-5D6E-409C-BE32-E72D297353CC}">
              <c16:uniqueId val="{00000000-910C-4782-B71F-A278476461D0}"/>
            </c:ext>
          </c:extLst>
        </c:ser>
        <c:ser>
          <c:idx val="1"/>
          <c:order val="1"/>
          <c:tx>
            <c:strRef>
              <c:f>Аркуш1!$C$1</c:f>
              <c:strCache>
                <c:ptCount val="1"/>
                <c:pt idx="0">
                  <c:v>Виконання</c:v>
                </c:pt>
              </c:strCache>
            </c:strRef>
          </c:tx>
          <c:spPr>
            <a:solidFill>
              <a:schemeClr val="accent4"/>
            </a:solidFill>
            <a:ln>
              <a:noFill/>
            </a:ln>
            <a:effectLst/>
            <a:sp3d/>
          </c:spPr>
          <c:invertIfNegative val="0"/>
          <c:dLbls>
            <c:dLbl>
              <c:idx val="0"/>
              <c:layout>
                <c:manualLayout>
                  <c:x val="4.1648746930220311E-2"/>
                  <c:y val="-3.9329288532783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0C-4782-B71F-A278476461D0}"/>
                </c:ext>
              </c:extLst>
            </c:dLbl>
            <c:dLbl>
              <c:idx val="1"/>
              <c:layout>
                <c:manualLayout>
                  <c:x val="3.4211470692680969E-2"/>
                  <c:y val="-2.4580805332989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0C-4782-B71F-A278476461D0}"/>
                </c:ext>
              </c:extLst>
            </c:dLbl>
            <c:dLbl>
              <c:idx val="2"/>
              <c:layout>
                <c:manualLayout>
                  <c:x val="2.2311828712617915E-2"/>
                  <c:y val="-2.4580805332989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10C-4782-B71F-A278476461D0}"/>
                </c:ext>
              </c:extLst>
            </c:dLbl>
            <c:dLbl>
              <c:idx val="3"/>
              <c:layout>
                <c:manualLayout>
                  <c:x val="1.2605712422507747E-2"/>
                  <c:y val="-2.69000318564156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8E-4EBA-A663-39DD760F33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Аркуш1!$C$2:$C$5</c:f>
              <c:numCache>
                <c:formatCode>General</c:formatCode>
                <c:ptCount val="4"/>
                <c:pt idx="0">
                  <c:v>4574</c:v>
                </c:pt>
                <c:pt idx="1">
                  <c:v>4218</c:v>
                </c:pt>
                <c:pt idx="2">
                  <c:v>3430</c:v>
                </c:pt>
                <c:pt idx="3">
                  <c:v>1620</c:v>
                </c:pt>
              </c:numCache>
            </c:numRef>
          </c:val>
          <c:extLst>
            <c:ext xmlns:c16="http://schemas.microsoft.com/office/drawing/2014/chart" uri="{C3380CC4-5D6E-409C-BE32-E72D297353CC}">
              <c16:uniqueId val="{00000001-910C-4782-B71F-A278476461D0}"/>
            </c:ext>
          </c:extLst>
        </c:ser>
        <c:dLbls>
          <c:showLegendKey val="0"/>
          <c:showVal val="1"/>
          <c:showCatName val="0"/>
          <c:showSerName val="0"/>
          <c:showPercent val="0"/>
          <c:showBubbleSize val="0"/>
        </c:dLbls>
        <c:gapWidth val="219"/>
        <c:shape val="box"/>
        <c:axId val="1929465695"/>
        <c:axId val="2016715567"/>
        <c:axId val="0"/>
      </c:bar3DChart>
      <c:catAx>
        <c:axId val="1929465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uk-UA"/>
          </a:p>
        </c:txPr>
        <c:crossAx val="2016715567"/>
        <c:crosses val="autoZero"/>
        <c:auto val="1"/>
        <c:lblAlgn val="ctr"/>
        <c:lblOffset val="100"/>
        <c:noMultiLvlLbl val="0"/>
      </c:catAx>
      <c:valAx>
        <c:axId val="2016715567"/>
        <c:scaling>
          <c:orientation val="minMax"/>
        </c:scaling>
        <c:delete val="0"/>
        <c:axPos val="l"/>
        <c:majorGridlines>
          <c:spPr>
            <a:ln w="9525" cap="flat" cmpd="sng" algn="ctr">
              <a:solidFill>
                <a:srgbClr val="00B0F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1929465695"/>
        <c:crosses val="autoZero"/>
        <c:crossBetween val="between"/>
      </c:valAx>
      <c:spPr>
        <a:noFill/>
        <a:ln>
          <a:noFill/>
        </a:ln>
        <a:effectLst/>
      </c:spPr>
    </c:plotArea>
    <c:legend>
      <c:legendPos val="r"/>
      <c:layout>
        <c:manualLayout>
          <c:xMode val="edge"/>
          <c:yMode val="edge"/>
          <c:x val="0.79725387651919544"/>
          <c:y val="4.6265241542525509E-2"/>
          <c:w val="0.18629639103535317"/>
          <c:h val="0.137869423423477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Аркуш1!$B$1</c:f>
              <c:strCache>
                <c:ptCount val="1"/>
                <c:pt idx="0">
                  <c:v>Ряд 1</c:v>
                </c:pt>
              </c:strCache>
            </c:strRef>
          </c:tx>
          <c:spPr>
            <a:solidFill>
              <a:schemeClr val="accent2"/>
            </a:solidFill>
            <a:ln>
              <a:noFill/>
            </a:ln>
            <a:effectLst/>
            <a:sp3d/>
          </c:spPr>
          <c:invertIfNegative val="0"/>
          <c:dLbls>
            <c:dLbl>
              <c:idx val="0"/>
              <c:layout>
                <c:manualLayout>
                  <c:x val="-5.6295569943686534E-3"/>
                  <c:y val="-0.35474222712538078"/>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11-4EE3-AF53-84C14D3334B1}"/>
                </c:ext>
              </c:extLst>
            </c:dLbl>
            <c:dLbl>
              <c:idx val="1"/>
              <c:layout>
                <c:manualLayout>
                  <c:x val="-4.6227616209548357E-2"/>
                  <c:y val="-0.35782694214386235"/>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11-4EE3-AF53-84C14D3334B1}"/>
                </c:ext>
              </c:extLst>
            </c:dLbl>
            <c:dLbl>
              <c:idx val="2"/>
              <c:layout>
                <c:manualLayout>
                  <c:x val="-7.0208989873064245E-2"/>
                  <c:y val="-0.41026709745804907"/>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11-4EE3-AF53-84C14D3334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Аркуш1!$A$2:$A$4</c:f>
              <c:strCache>
                <c:ptCount val="3"/>
                <c:pt idx="0">
                  <c:v>2019 р.</c:v>
                </c:pt>
                <c:pt idx="1">
                  <c:v>2020 р.</c:v>
                </c:pt>
                <c:pt idx="2">
                  <c:v>2021 р.</c:v>
                </c:pt>
              </c:strCache>
            </c:strRef>
          </c:cat>
          <c:val>
            <c:numRef>
              <c:f>Аркуш1!$B$2:$B$4</c:f>
              <c:numCache>
                <c:formatCode>General</c:formatCode>
                <c:ptCount val="3"/>
                <c:pt idx="0">
                  <c:v>1151</c:v>
                </c:pt>
                <c:pt idx="1">
                  <c:v>1290</c:v>
                </c:pt>
                <c:pt idx="2">
                  <c:v>1783</c:v>
                </c:pt>
              </c:numCache>
            </c:numRef>
          </c:val>
          <c:extLst>
            <c:ext xmlns:c16="http://schemas.microsoft.com/office/drawing/2014/chart" uri="{C3380CC4-5D6E-409C-BE32-E72D297353CC}">
              <c16:uniqueId val="{00000000-C2A4-42B0-BE4A-B01C177ECC92}"/>
            </c:ext>
          </c:extLst>
        </c:ser>
        <c:dLbls>
          <c:showLegendKey val="0"/>
          <c:showVal val="1"/>
          <c:showCatName val="0"/>
          <c:showSerName val="0"/>
          <c:showPercent val="0"/>
          <c:showBubbleSize val="0"/>
        </c:dLbls>
        <c:gapWidth val="150"/>
        <c:shape val="box"/>
        <c:axId val="1734862640"/>
        <c:axId val="1734879280"/>
        <c:axId val="0"/>
      </c:bar3DChart>
      <c:catAx>
        <c:axId val="1734862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uk-UA"/>
          </a:p>
        </c:txPr>
        <c:crossAx val="1734879280"/>
        <c:crosses val="autoZero"/>
        <c:auto val="1"/>
        <c:lblAlgn val="ctr"/>
        <c:lblOffset val="100"/>
        <c:noMultiLvlLbl val="0"/>
      </c:catAx>
      <c:valAx>
        <c:axId val="1734879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1734862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Аркуш1!$B$1</c:f>
              <c:strCache>
                <c:ptCount val="1"/>
                <c:pt idx="0">
                  <c:v>Ряд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 2019 р.</c:v>
                </c:pt>
                <c:pt idx="2">
                  <c:v> 2020 р.</c:v>
                </c:pt>
                <c:pt idx="3">
                  <c:v>2021 р.</c:v>
                </c:pt>
              </c:strCache>
            </c:strRef>
          </c:cat>
          <c:val>
            <c:numRef>
              <c:f>Аркуш1!$B$2:$B$5</c:f>
              <c:numCache>
                <c:formatCode>General</c:formatCode>
                <c:ptCount val="4"/>
                <c:pt idx="0">
                  <c:v>433</c:v>
                </c:pt>
                <c:pt idx="1">
                  <c:v>373</c:v>
                </c:pt>
                <c:pt idx="2">
                  <c:v>359</c:v>
                </c:pt>
                <c:pt idx="3">
                  <c:v>398</c:v>
                </c:pt>
              </c:numCache>
            </c:numRef>
          </c:val>
          <c:smooth val="0"/>
          <c:extLst>
            <c:ext xmlns:c16="http://schemas.microsoft.com/office/drawing/2014/chart" uri="{C3380CC4-5D6E-409C-BE32-E72D297353CC}">
              <c16:uniqueId val="{00000000-BC72-44DD-A08D-80EBA7885CD7}"/>
            </c:ext>
          </c:extLst>
        </c:ser>
        <c:dLbls>
          <c:dLblPos val="t"/>
          <c:showLegendKey val="0"/>
          <c:showVal val="1"/>
          <c:showCatName val="0"/>
          <c:showSerName val="0"/>
          <c:showPercent val="0"/>
          <c:showBubbleSize val="0"/>
        </c:dLbls>
        <c:smooth val="0"/>
        <c:axId val="389391247"/>
        <c:axId val="651051183"/>
      </c:lineChart>
      <c:catAx>
        <c:axId val="38939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651051183"/>
        <c:crosses val="autoZero"/>
        <c:auto val="1"/>
        <c:lblAlgn val="ctr"/>
        <c:lblOffset val="100"/>
        <c:noMultiLvlLbl val="0"/>
      </c:catAx>
      <c:valAx>
        <c:axId val="651051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389391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Аркуш1!$B$1</c:f>
              <c:strCache>
                <c:ptCount val="1"/>
                <c:pt idx="0">
                  <c:v>Кількість</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Аркуш1!$B$2:$B$5</c:f>
              <c:numCache>
                <c:formatCode>General</c:formatCode>
                <c:ptCount val="4"/>
                <c:pt idx="0">
                  <c:v>575</c:v>
                </c:pt>
                <c:pt idx="1">
                  <c:v>353</c:v>
                </c:pt>
                <c:pt idx="2">
                  <c:v>417</c:v>
                </c:pt>
                <c:pt idx="3">
                  <c:v>330</c:v>
                </c:pt>
              </c:numCache>
            </c:numRef>
          </c:val>
          <c:smooth val="0"/>
          <c:extLst>
            <c:ext xmlns:c16="http://schemas.microsoft.com/office/drawing/2014/chart" uri="{C3380CC4-5D6E-409C-BE32-E72D297353CC}">
              <c16:uniqueId val="{00000000-B93D-412C-B30D-9072C31FEA00}"/>
            </c:ext>
          </c:extLst>
        </c:ser>
        <c:dLbls>
          <c:dLblPos val="t"/>
          <c:showLegendKey val="0"/>
          <c:showVal val="1"/>
          <c:showCatName val="0"/>
          <c:showSerName val="0"/>
          <c:showPercent val="0"/>
          <c:showBubbleSize val="0"/>
        </c:dLbls>
        <c:smooth val="0"/>
        <c:axId val="389976063"/>
        <c:axId val="394675103"/>
      </c:lineChart>
      <c:catAx>
        <c:axId val="389976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394675103"/>
        <c:crosses val="autoZero"/>
        <c:auto val="1"/>
        <c:lblAlgn val="ctr"/>
        <c:lblOffset val="100"/>
        <c:noMultiLvlLbl val="0"/>
      </c:catAx>
      <c:valAx>
        <c:axId val="394675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38997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85974721281546E-2"/>
          <c:y val="4.4081211832173471E-2"/>
          <c:w val="0.9291728780710895"/>
          <c:h val="0.82208754576974163"/>
        </c:manualLayout>
      </c:layout>
      <c:barChart>
        <c:barDir val="col"/>
        <c:grouping val="clustered"/>
        <c:varyColors val="0"/>
        <c:ser>
          <c:idx val="0"/>
          <c:order val="0"/>
          <c:tx>
            <c:strRef>
              <c:f>Аркуш1!$B$1</c:f>
              <c:strCache>
                <c:ptCount val="1"/>
                <c:pt idx="0">
                  <c:v>поширеність</c:v>
                </c:pt>
              </c:strCache>
            </c:strRef>
          </c:tx>
          <c:spPr>
            <a:solidFill>
              <a:schemeClr val="accent1"/>
            </a:solidFill>
            <a:ln>
              <a:noFill/>
            </a:ln>
            <a:effectLst/>
          </c:spPr>
          <c:invertIfNegative val="0"/>
          <c:dLbls>
            <c:dLbl>
              <c:idx val="0"/>
              <c:layout>
                <c:manualLayout>
                  <c:x val="-1.2810558409276135E-17"/>
                  <c:y val="1.736212371601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DAB-4AC9-9269-7437AF96CB9E}"/>
                </c:ext>
              </c:extLst>
            </c:dLbl>
            <c:dLbl>
              <c:idx val="1"/>
              <c:layout>
                <c:manualLayout>
                  <c:x val="-5.1242233637104538E-17"/>
                  <c:y val="-3.6844034541978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DAB-4AC9-9269-7437AF96CB9E}"/>
                </c:ext>
              </c:extLst>
            </c:dLbl>
            <c:dLbl>
              <c:idx val="2"/>
              <c:layout>
                <c:manualLayout>
                  <c:x val="-2.0462711796186443E-3"/>
                  <c:y val="-2.1070202961299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DAB-4AC9-9269-7437AF96CB9E}"/>
                </c:ext>
              </c:extLst>
            </c:dLbl>
            <c:dLbl>
              <c:idx val="3"/>
              <c:layout>
                <c:manualLayout>
                  <c:x val="-2.2322319172956317E-3"/>
                  <c:y val="-1.26015139161073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44-4D29-8127-1F464A597D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Аркуш1!$B$2:$B$5</c:f>
              <c:numCache>
                <c:formatCode>General</c:formatCode>
                <c:ptCount val="4"/>
                <c:pt idx="0">
                  <c:v>9859</c:v>
                </c:pt>
                <c:pt idx="1">
                  <c:v>9714.9</c:v>
                </c:pt>
                <c:pt idx="2">
                  <c:v>6296.5</c:v>
                </c:pt>
                <c:pt idx="3">
                  <c:v>5510</c:v>
                </c:pt>
              </c:numCache>
            </c:numRef>
          </c:val>
          <c:extLst>
            <c:ext xmlns:c16="http://schemas.microsoft.com/office/drawing/2014/chart" uri="{C3380CC4-5D6E-409C-BE32-E72D297353CC}">
              <c16:uniqueId val="{00000000-1DAB-4AC9-9269-7437AF96CB9E}"/>
            </c:ext>
          </c:extLst>
        </c:ser>
        <c:ser>
          <c:idx val="1"/>
          <c:order val="1"/>
          <c:tx>
            <c:strRef>
              <c:f>Аркуш1!$C$1</c:f>
              <c:strCache>
                <c:ptCount val="1"/>
                <c:pt idx="0">
                  <c:v>захворюваність</c:v>
                </c:pt>
              </c:strCache>
            </c:strRef>
          </c:tx>
          <c:spPr>
            <a:solidFill>
              <a:schemeClr val="accent2"/>
            </a:solidFill>
            <a:ln>
              <a:noFill/>
            </a:ln>
            <a:effectLst/>
          </c:spPr>
          <c:invertIfNegative val="0"/>
          <c:dLbls>
            <c:dLbl>
              <c:idx val="0"/>
              <c:layout>
                <c:manualLayout>
                  <c:x val="4.1925948211439896E-3"/>
                  <c:y val="-3.40782055020909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AB-4AC9-9269-7437AF96CB9E}"/>
                </c:ext>
              </c:extLst>
            </c:dLbl>
            <c:dLbl>
              <c:idx val="1"/>
              <c:layout>
                <c:manualLayout>
                  <c:x val="0"/>
                  <c:y val="1.73621237160179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AB-4AC9-9269-7437AF96CB9E}"/>
                </c:ext>
              </c:extLst>
            </c:dLbl>
            <c:dLbl>
              <c:idx val="2"/>
              <c:layout>
                <c:manualLayout>
                  <c:x val="2.7950355865224517E-3"/>
                  <c:y val="-1.52963157887491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AB-4AC9-9269-7437AF96CB9E}"/>
                </c:ext>
              </c:extLst>
            </c:dLbl>
            <c:dLbl>
              <c:idx val="3"/>
              <c:layout>
                <c:manualLayout>
                  <c:x val="0"/>
                  <c:y val="-1.26015139161073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44-4D29-8127-1F464A597D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Аркуш1!$C$2:$C$5</c:f>
              <c:numCache>
                <c:formatCode>General</c:formatCode>
                <c:ptCount val="4"/>
                <c:pt idx="0">
                  <c:v>2130.6</c:v>
                </c:pt>
                <c:pt idx="1">
                  <c:v>1891.1</c:v>
                </c:pt>
                <c:pt idx="2">
                  <c:v>1639.8</c:v>
                </c:pt>
                <c:pt idx="3">
                  <c:v>1779.1</c:v>
                </c:pt>
              </c:numCache>
            </c:numRef>
          </c:val>
          <c:extLst>
            <c:ext xmlns:c16="http://schemas.microsoft.com/office/drawing/2014/chart" uri="{C3380CC4-5D6E-409C-BE32-E72D297353CC}">
              <c16:uniqueId val="{00000001-1DAB-4AC9-9269-7437AF96CB9E}"/>
            </c:ext>
          </c:extLst>
        </c:ser>
        <c:ser>
          <c:idx val="2"/>
          <c:order val="2"/>
          <c:tx>
            <c:strRef>
              <c:f>Аркуш1!$D$1</c:f>
              <c:strCache>
                <c:ptCount val="1"/>
                <c:pt idx="0">
                  <c:v>поширеність по місту</c:v>
                </c:pt>
              </c:strCache>
            </c:strRef>
          </c:tx>
          <c:spPr>
            <a:solidFill>
              <a:schemeClr val="accent3"/>
            </a:solidFill>
            <a:ln>
              <a:noFill/>
            </a:ln>
            <a:effectLst/>
          </c:spPr>
          <c:invertIfNegative val="0"/>
          <c:dLbls>
            <c:dLbl>
              <c:idx val="0"/>
              <c:layout>
                <c:manualLayout>
                  <c:x val="1.397531607048005E-3"/>
                  <c:y val="-8.3580408930364596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AB-4AC9-9269-7437AF96CB9E}"/>
                </c:ext>
              </c:extLst>
            </c:dLbl>
            <c:dLbl>
              <c:idx val="1"/>
              <c:layout>
                <c:manualLayout>
                  <c:x val="5.5901590561911714E-3"/>
                  <c:y val="-2.6717219247116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AB-4AC9-9269-7437AF96CB9E}"/>
                </c:ext>
              </c:extLst>
            </c:dLbl>
            <c:dLbl>
              <c:idx val="2"/>
              <c:layout>
                <c:manualLayout>
                  <c:x val="2.236050571276808E-2"/>
                  <c:y val="-8.3580408930366364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AB-4AC9-9269-7437AF96CB9E}"/>
                </c:ext>
              </c:extLst>
            </c:dLbl>
            <c:dLbl>
              <c:idx val="3"/>
              <c:layout>
                <c:manualLayout>
                  <c:x val="4.4644638345912634E-3"/>
                  <c:y val="-6.7741711981521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44-4D29-8127-1F464A597D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Аркуш1!$D$2:$D$5</c:f>
              <c:numCache>
                <c:formatCode>General</c:formatCode>
                <c:ptCount val="4"/>
                <c:pt idx="0">
                  <c:v>14759.1</c:v>
                </c:pt>
                <c:pt idx="1">
                  <c:v>15305.6</c:v>
                </c:pt>
                <c:pt idx="2">
                  <c:v>12836.6</c:v>
                </c:pt>
                <c:pt idx="3">
                  <c:v>11618.1</c:v>
                </c:pt>
              </c:numCache>
            </c:numRef>
          </c:val>
          <c:extLst>
            <c:ext xmlns:c16="http://schemas.microsoft.com/office/drawing/2014/chart" uri="{C3380CC4-5D6E-409C-BE32-E72D297353CC}">
              <c16:uniqueId val="{00000002-1DAB-4AC9-9269-7437AF96CB9E}"/>
            </c:ext>
          </c:extLst>
        </c:ser>
        <c:ser>
          <c:idx val="3"/>
          <c:order val="3"/>
          <c:tx>
            <c:strRef>
              <c:f>Аркуш1!$E$1</c:f>
              <c:strCache>
                <c:ptCount val="1"/>
                <c:pt idx="0">
                  <c:v>захворюваність по місту</c:v>
                </c:pt>
              </c:strCache>
            </c:strRef>
          </c:tx>
          <c:spPr>
            <a:solidFill>
              <a:schemeClr val="accent4"/>
            </a:solidFill>
            <a:ln>
              <a:noFill/>
            </a:ln>
            <a:effectLst/>
          </c:spPr>
          <c:invertIfNegative val="0"/>
          <c:dLbls>
            <c:dLbl>
              <c:idx val="0"/>
              <c:layout>
                <c:manualLayout>
                  <c:x val="4.1925948211440148E-3"/>
                  <c:y val="-8.3580408930365182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AB-4AC9-9269-7437AF96CB9E}"/>
                </c:ext>
              </c:extLst>
            </c:dLbl>
            <c:dLbl>
              <c:idx val="1"/>
              <c:layout>
                <c:manualLayout>
                  <c:x val="4.1925948211439124E-3"/>
                  <c:y val="6.88024529341239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AB-4AC9-9269-7437AF96CB9E}"/>
                </c:ext>
              </c:extLst>
            </c:dLbl>
            <c:dLbl>
              <c:idx val="2"/>
              <c:layout>
                <c:manualLayout>
                  <c:x val="2.79506321409601E-3"/>
                  <c:y val="-1.36958863938304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AB-4AC9-9269-7437AF96CB9E}"/>
                </c:ext>
              </c:extLst>
            </c:dLbl>
            <c:dLbl>
              <c:idx val="3"/>
              <c:layout>
                <c:manualLayout>
                  <c:x val="1.0045043627830178E-2"/>
                  <c:y val="-7.96159551725926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44-4D29-8127-1F464A597D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Аркуш1!$E$2:$E$5</c:f>
              <c:numCache>
                <c:formatCode>General</c:formatCode>
                <c:ptCount val="4"/>
                <c:pt idx="0">
                  <c:v>4354.8</c:v>
                </c:pt>
                <c:pt idx="1">
                  <c:v>4394.8</c:v>
                </c:pt>
                <c:pt idx="2">
                  <c:v>3840.6</c:v>
                </c:pt>
                <c:pt idx="3">
                  <c:v>4408.2</c:v>
                </c:pt>
              </c:numCache>
            </c:numRef>
          </c:val>
          <c:extLst>
            <c:ext xmlns:c16="http://schemas.microsoft.com/office/drawing/2014/chart" uri="{C3380CC4-5D6E-409C-BE32-E72D297353CC}">
              <c16:uniqueId val="{00000003-1DAB-4AC9-9269-7437AF96CB9E}"/>
            </c:ext>
          </c:extLst>
        </c:ser>
        <c:dLbls>
          <c:dLblPos val="inEnd"/>
          <c:showLegendKey val="0"/>
          <c:showVal val="1"/>
          <c:showCatName val="0"/>
          <c:showSerName val="0"/>
          <c:showPercent val="0"/>
          <c:showBubbleSize val="0"/>
        </c:dLbls>
        <c:gapWidth val="219"/>
        <c:overlap val="-27"/>
        <c:axId val="604810655"/>
        <c:axId val="717722239"/>
      </c:barChart>
      <c:catAx>
        <c:axId val="604810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717722239"/>
        <c:crosses val="autoZero"/>
        <c:auto val="1"/>
        <c:lblAlgn val="ctr"/>
        <c:lblOffset val="100"/>
        <c:noMultiLvlLbl val="0"/>
      </c:catAx>
      <c:valAx>
        <c:axId val="717722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604810655"/>
        <c:crosses val="autoZero"/>
        <c:crossBetween val="between"/>
      </c:valAx>
      <c:spPr>
        <a:noFill/>
        <a:ln>
          <a:noFill/>
        </a:ln>
        <a:effectLst/>
      </c:spPr>
    </c:plotArea>
    <c:legend>
      <c:legendPos val="b"/>
      <c:layout>
        <c:manualLayout>
          <c:xMode val="edge"/>
          <c:yMode val="edge"/>
          <c:x val="0.10889295442872596"/>
          <c:y val="0.94810597397448304"/>
          <c:w val="0.65647870289941546"/>
          <c:h val="5.18940260255169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265840814315014E-2"/>
          <c:y val="4.8427821044510044E-2"/>
          <c:w val="0.92722472843292159"/>
          <c:h val="0.83839984421324376"/>
        </c:manualLayout>
      </c:layout>
      <c:bar3DChart>
        <c:barDir val="col"/>
        <c:grouping val="clustered"/>
        <c:varyColors val="0"/>
        <c:ser>
          <c:idx val="0"/>
          <c:order val="0"/>
          <c:tx>
            <c:strRef>
              <c:f>Аркуш1!$B$1</c:f>
              <c:strCache>
                <c:ptCount val="1"/>
                <c:pt idx="0">
                  <c:v>поширеність ГХ</c:v>
                </c:pt>
              </c:strCache>
            </c:strRef>
          </c:tx>
          <c:spPr>
            <a:solidFill>
              <a:schemeClr val="accent1"/>
            </a:solidFill>
            <a:ln>
              <a:noFill/>
            </a:ln>
            <a:effectLst/>
            <a:sp3d/>
          </c:spPr>
          <c:invertIfNegative val="0"/>
          <c:dLbls>
            <c:dLbl>
              <c:idx val="0"/>
              <c:layout>
                <c:manualLayout>
                  <c:x val="1.3717098136008377E-2"/>
                  <c:y val="-3.699555325102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A7B-4E8B-99B9-A0AC4145A49E}"/>
                </c:ext>
              </c:extLst>
            </c:dLbl>
            <c:dLbl>
              <c:idx val="1"/>
              <c:layout>
                <c:manualLayout>
                  <c:x val="5.4868392544032999E-3"/>
                  <c:y val="-2.1140316143440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A7B-4E8B-99B9-A0AC4145A49E}"/>
                </c:ext>
              </c:extLst>
            </c:dLbl>
            <c:dLbl>
              <c:idx val="3"/>
              <c:layout>
                <c:manualLayout>
                  <c:x val="4.2594399138363376E-3"/>
                  <c:y val="-2.360835169710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7B-4E8B-99B9-A0AC4145A4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2018 р.</c:v>
                </c:pt>
                <c:pt idx="1">
                  <c:v>2019 р.</c:v>
                </c:pt>
                <c:pt idx="2">
                  <c:v>2020 р.</c:v>
                </c:pt>
                <c:pt idx="3">
                  <c:v>2021 р.</c:v>
                </c:pt>
                <c:pt idx="4">
                  <c:v>Місто</c:v>
                </c:pt>
              </c:strCache>
            </c:strRef>
          </c:cat>
          <c:val>
            <c:numRef>
              <c:f>Аркуш1!$B$2:$B$6</c:f>
              <c:numCache>
                <c:formatCode>General</c:formatCode>
                <c:ptCount val="5"/>
                <c:pt idx="0">
                  <c:v>2825.3</c:v>
                </c:pt>
                <c:pt idx="1">
                  <c:v>2864.7</c:v>
                </c:pt>
                <c:pt idx="2">
                  <c:v>1696.1</c:v>
                </c:pt>
                <c:pt idx="3">
                  <c:v>1146</c:v>
                </c:pt>
                <c:pt idx="4">
                  <c:v>2242.5</c:v>
                </c:pt>
              </c:numCache>
            </c:numRef>
          </c:val>
          <c:extLst>
            <c:ext xmlns:c16="http://schemas.microsoft.com/office/drawing/2014/chart" uri="{C3380CC4-5D6E-409C-BE32-E72D297353CC}">
              <c16:uniqueId val="{00000000-B3A6-4442-B45B-A9A45222EFD7}"/>
            </c:ext>
          </c:extLst>
        </c:ser>
        <c:ser>
          <c:idx val="1"/>
          <c:order val="1"/>
          <c:tx>
            <c:strRef>
              <c:f>Аркуш1!$C$1</c:f>
              <c:strCache>
                <c:ptCount val="1"/>
                <c:pt idx="0">
                  <c:v>захворюваність на ГХ</c:v>
                </c:pt>
              </c:strCache>
            </c:strRef>
          </c:tx>
          <c:spPr>
            <a:solidFill>
              <a:schemeClr val="accent2"/>
            </a:solidFill>
            <a:ln>
              <a:noFill/>
            </a:ln>
            <a:effectLst/>
            <a:sp3d/>
          </c:spPr>
          <c:invertIfNegative val="0"/>
          <c:dLbls>
            <c:dLbl>
              <c:idx val="0"/>
              <c:layout>
                <c:manualLayout>
                  <c:x val="1.7872739647679568E-2"/>
                  <c:y val="-4.831397396216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A7B-4E8B-99B9-A0AC4145A49E}"/>
                </c:ext>
              </c:extLst>
            </c:dLbl>
            <c:dLbl>
              <c:idx val="1"/>
              <c:layout>
                <c:manualLayout>
                  <c:x val="1.9486537147844499E-2"/>
                  <c:y val="-3.520223769187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7B-4E8B-99B9-A0AC4145A49E}"/>
                </c:ext>
              </c:extLst>
            </c:dLbl>
            <c:dLbl>
              <c:idx val="2"/>
              <c:layout>
                <c:manualLayout>
                  <c:x val="3.109532315196659E-2"/>
                  <c:y val="-0.129898194945985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7B-4E8B-99B9-A0AC4145A49E}"/>
                </c:ext>
              </c:extLst>
            </c:dLbl>
            <c:dLbl>
              <c:idx val="3"/>
              <c:layout>
                <c:manualLayout>
                  <c:x val="1.9047640859578701E-2"/>
                  <c:y val="-0.14565644966453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7B-4E8B-99B9-A0AC4145A49E}"/>
                </c:ext>
              </c:extLst>
            </c:dLbl>
            <c:dLbl>
              <c:idx val="4"/>
              <c:layout>
                <c:manualLayout>
                  <c:x val="1.9047640859578798E-2"/>
                  <c:y val="-0.166394046157509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A7B-4E8B-99B9-A0AC4145A4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2018 р.</c:v>
                </c:pt>
                <c:pt idx="1">
                  <c:v>2019 р.</c:v>
                </c:pt>
                <c:pt idx="2">
                  <c:v>2020 р.</c:v>
                </c:pt>
                <c:pt idx="3">
                  <c:v>2021 р.</c:v>
                </c:pt>
                <c:pt idx="4">
                  <c:v>Місто</c:v>
                </c:pt>
              </c:strCache>
            </c:strRef>
          </c:cat>
          <c:val>
            <c:numRef>
              <c:f>Аркуш1!$C$2:$C$6</c:f>
              <c:numCache>
                <c:formatCode>General</c:formatCode>
                <c:ptCount val="5"/>
                <c:pt idx="0">
                  <c:v>167</c:v>
                </c:pt>
                <c:pt idx="1">
                  <c:v>155.4</c:v>
                </c:pt>
                <c:pt idx="2">
                  <c:v>100.9</c:v>
                </c:pt>
                <c:pt idx="3">
                  <c:v>59.3</c:v>
                </c:pt>
                <c:pt idx="4">
                  <c:v>108.5</c:v>
                </c:pt>
              </c:numCache>
            </c:numRef>
          </c:val>
          <c:extLst>
            <c:ext xmlns:c16="http://schemas.microsoft.com/office/drawing/2014/chart" uri="{C3380CC4-5D6E-409C-BE32-E72D297353CC}">
              <c16:uniqueId val="{00000001-B3A6-4442-B45B-A9A45222EFD7}"/>
            </c:ext>
          </c:extLst>
        </c:ser>
        <c:ser>
          <c:idx val="2"/>
          <c:order val="2"/>
          <c:tx>
            <c:strRef>
              <c:f>Аркуш1!$D$1</c:f>
              <c:strCache>
                <c:ptCount val="1"/>
                <c:pt idx="0">
                  <c:v>поширеність ЦВХ</c:v>
                </c:pt>
              </c:strCache>
            </c:strRef>
          </c:tx>
          <c:spPr>
            <a:solidFill>
              <a:schemeClr val="accent3"/>
            </a:solidFill>
            <a:ln>
              <a:noFill/>
            </a:ln>
            <a:effectLst/>
            <a:sp3d/>
          </c:spPr>
          <c:invertIfNegative val="0"/>
          <c:dLbls>
            <c:dLbl>
              <c:idx val="2"/>
              <c:layout>
                <c:manualLayout>
                  <c:x val="4.6926732766518257E-2"/>
                  <c:y val="-6.0778408912391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7B-4E8B-99B9-A0AC4145A49E}"/>
                </c:ext>
              </c:extLst>
            </c:dLbl>
            <c:dLbl>
              <c:idx val="3"/>
              <c:layout>
                <c:manualLayout>
                  <c:x val="1.8361361937191244E-2"/>
                  <c:y val="-8.7087490738107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7B-4E8B-99B9-A0AC4145A49E}"/>
                </c:ext>
              </c:extLst>
            </c:dLbl>
            <c:dLbl>
              <c:idx val="4"/>
              <c:layout>
                <c:manualLayout>
                  <c:x val="3.6230388904168728E-2"/>
                  <c:y val="-2.3981007048479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A7B-4E8B-99B9-A0AC4145A4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2018 р.</c:v>
                </c:pt>
                <c:pt idx="1">
                  <c:v>2019 р.</c:v>
                </c:pt>
                <c:pt idx="2">
                  <c:v>2020 р.</c:v>
                </c:pt>
                <c:pt idx="3">
                  <c:v>2021 р.</c:v>
                </c:pt>
                <c:pt idx="4">
                  <c:v>Місто</c:v>
                </c:pt>
              </c:strCache>
            </c:strRef>
          </c:cat>
          <c:val>
            <c:numRef>
              <c:f>Аркуш1!$D$2:$D$6</c:f>
              <c:numCache>
                <c:formatCode>General</c:formatCode>
                <c:ptCount val="5"/>
                <c:pt idx="0">
                  <c:v>1587.4</c:v>
                </c:pt>
                <c:pt idx="1">
                  <c:v>1566.7</c:v>
                </c:pt>
                <c:pt idx="2">
                  <c:v>301.39999999999998</c:v>
                </c:pt>
                <c:pt idx="3">
                  <c:v>169.7</c:v>
                </c:pt>
                <c:pt idx="4">
                  <c:v>665.3</c:v>
                </c:pt>
              </c:numCache>
            </c:numRef>
          </c:val>
          <c:extLst>
            <c:ext xmlns:c16="http://schemas.microsoft.com/office/drawing/2014/chart" uri="{C3380CC4-5D6E-409C-BE32-E72D297353CC}">
              <c16:uniqueId val="{00000002-B3A6-4442-B45B-A9A45222EFD7}"/>
            </c:ext>
          </c:extLst>
        </c:ser>
        <c:ser>
          <c:idx val="3"/>
          <c:order val="3"/>
          <c:tx>
            <c:strRef>
              <c:f>Аркуш1!$E$1</c:f>
              <c:strCache>
                <c:ptCount val="1"/>
                <c:pt idx="0">
                  <c:v>захворюваність на ЦВХ</c:v>
                </c:pt>
              </c:strCache>
            </c:strRef>
          </c:tx>
          <c:spPr>
            <a:solidFill>
              <a:schemeClr val="accent4"/>
            </a:solidFill>
            <a:ln>
              <a:noFill/>
            </a:ln>
            <a:effectLst/>
            <a:sp3d/>
          </c:spPr>
          <c:invertIfNegative val="0"/>
          <c:dLbls>
            <c:dLbl>
              <c:idx val="0"/>
              <c:layout>
                <c:manualLayout>
                  <c:x val="2.2228493821618591E-2"/>
                  <c:y val="-3.3545677400558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A7B-4E8B-99B9-A0AC4145A49E}"/>
                </c:ext>
              </c:extLst>
            </c:dLbl>
            <c:dLbl>
              <c:idx val="1"/>
              <c:layout>
                <c:manualLayout>
                  <c:x val="2.2326141999605611E-2"/>
                  <c:y val="-2.8202441707357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7B-4E8B-99B9-A0AC4145A49E}"/>
                </c:ext>
              </c:extLst>
            </c:dLbl>
            <c:dLbl>
              <c:idx val="2"/>
              <c:layout>
                <c:manualLayout>
                  <c:x val="3.0706750259598681E-2"/>
                  <c:y val="-5.0091937487086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7B-4E8B-99B9-A0AC4145A49E}"/>
                </c:ext>
              </c:extLst>
            </c:dLbl>
            <c:dLbl>
              <c:idx val="3"/>
              <c:layout>
                <c:manualLayout>
                  <c:x val="3.2415231033735635E-2"/>
                  <c:y val="-5.2753827884950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7B-4E8B-99B9-A0AC4145A49E}"/>
                </c:ext>
              </c:extLst>
            </c:dLbl>
            <c:dLbl>
              <c:idx val="4"/>
              <c:layout>
                <c:manualLayout>
                  <c:x val="2.2079627196329166E-2"/>
                  <c:y val="-5.616392919052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A7B-4E8B-99B9-A0AC4145A4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2018 р.</c:v>
                </c:pt>
                <c:pt idx="1">
                  <c:v>2019 р.</c:v>
                </c:pt>
                <c:pt idx="2">
                  <c:v>2020 р.</c:v>
                </c:pt>
                <c:pt idx="3">
                  <c:v>2021 р.</c:v>
                </c:pt>
                <c:pt idx="4">
                  <c:v>Місто</c:v>
                </c:pt>
              </c:strCache>
            </c:strRef>
          </c:cat>
          <c:val>
            <c:numRef>
              <c:f>Аркуш1!$E$2:$E$6</c:f>
              <c:numCache>
                <c:formatCode>General</c:formatCode>
                <c:ptCount val="5"/>
                <c:pt idx="0">
                  <c:v>148.69999999999999</c:v>
                </c:pt>
                <c:pt idx="1">
                  <c:v>144.6</c:v>
                </c:pt>
                <c:pt idx="2">
                  <c:v>95</c:v>
                </c:pt>
                <c:pt idx="3">
                  <c:v>71.5</c:v>
                </c:pt>
                <c:pt idx="4">
                  <c:v>92.7</c:v>
                </c:pt>
              </c:numCache>
            </c:numRef>
          </c:val>
          <c:extLst>
            <c:ext xmlns:c16="http://schemas.microsoft.com/office/drawing/2014/chart" uri="{C3380CC4-5D6E-409C-BE32-E72D297353CC}">
              <c16:uniqueId val="{00000003-B3A6-4442-B45B-A9A45222EFD7}"/>
            </c:ext>
          </c:extLst>
        </c:ser>
        <c:dLbls>
          <c:showLegendKey val="0"/>
          <c:showVal val="1"/>
          <c:showCatName val="0"/>
          <c:showSerName val="0"/>
          <c:showPercent val="0"/>
          <c:showBubbleSize val="0"/>
        </c:dLbls>
        <c:gapWidth val="219"/>
        <c:shape val="box"/>
        <c:axId val="708241871"/>
        <c:axId val="769788447"/>
        <c:axId val="0"/>
      </c:bar3DChart>
      <c:catAx>
        <c:axId val="708241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769788447"/>
        <c:crosses val="autoZero"/>
        <c:auto val="1"/>
        <c:lblAlgn val="ctr"/>
        <c:lblOffset val="100"/>
        <c:noMultiLvlLbl val="0"/>
      </c:catAx>
      <c:valAx>
        <c:axId val="769788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708241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469004238536179E-2"/>
          <c:y val="7.3806393753784338E-2"/>
          <c:w val="0.94453096488468336"/>
          <c:h val="0.78693490246090614"/>
        </c:manualLayout>
      </c:layout>
      <c:bar3DChart>
        <c:barDir val="col"/>
        <c:grouping val="clustered"/>
        <c:varyColors val="0"/>
        <c:ser>
          <c:idx val="0"/>
          <c:order val="0"/>
          <c:tx>
            <c:strRef>
              <c:f>Аркуш1!$B$1</c:f>
              <c:strCache>
                <c:ptCount val="1"/>
                <c:pt idx="0">
                  <c:v>ГІМ</c:v>
                </c:pt>
              </c:strCache>
            </c:strRef>
          </c:tx>
          <c:spPr>
            <a:solidFill>
              <a:schemeClr val="accent1"/>
            </a:solidFill>
            <a:ln>
              <a:noFill/>
            </a:ln>
            <a:effectLst/>
            <a:sp3d/>
          </c:spPr>
          <c:invertIfNegative val="0"/>
          <c:dLbls>
            <c:dLbl>
              <c:idx val="0"/>
              <c:layout>
                <c:manualLayout>
                  <c:x val="-1.3034933369784042E-2"/>
                  <c:y val="-3.16829546140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92-46AC-ABB8-A5E360A72506}"/>
                </c:ext>
              </c:extLst>
            </c:dLbl>
            <c:dLbl>
              <c:idx val="1"/>
              <c:layout>
                <c:manualLayout>
                  <c:x val="-9.7222222222222727E-3"/>
                  <c:y val="-1.951796981498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7F-4529-B83A-8C542163700C}"/>
                </c:ext>
              </c:extLst>
            </c:dLbl>
            <c:dLbl>
              <c:idx val="2"/>
              <c:layout>
                <c:manualLayout>
                  <c:x val="-9.3655578756646485E-3"/>
                  <c:y val="-3.7851525077400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7F-4529-B83A-8C542163700C}"/>
                </c:ext>
              </c:extLst>
            </c:dLbl>
            <c:dLbl>
              <c:idx val="3"/>
              <c:layout>
                <c:manualLayout>
                  <c:x val="-3.6317237647992742E-3"/>
                  <c:y val="-3.8863401569714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7F-4529-B83A-8C542163700C}"/>
                </c:ext>
              </c:extLst>
            </c:dLbl>
            <c:dLbl>
              <c:idx val="4"/>
              <c:layout>
                <c:manualLayout>
                  <c:x val="-9.1873079166051239E-3"/>
                  <c:y val="-5.9763139297855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AD-44BE-8604-E0D31F1C47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2018 р.</c:v>
                </c:pt>
                <c:pt idx="1">
                  <c:v>2019 р.</c:v>
                </c:pt>
                <c:pt idx="2">
                  <c:v>2020 р.</c:v>
                </c:pt>
                <c:pt idx="3">
                  <c:v>2021 р.</c:v>
                </c:pt>
                <c:pt idx="4">
                  <c:v>місто</c:v>
                </c:pt>
              </c:strCache>
            </c:strRef>
          </c:cat>
          <c:val>
            <c:numRef>
              <c:f>Аркуш1!$B$2:$B$6</c:f>
              <c:numCache>
                <c:formatCode>General</c:formatCode>
                <c:ptCount val="5"/>
                <c:pt idx="0">
                  <c:v>10.8</c:v>
                </c:pt>
                <c:pt idx="1">
                  <c:v>11.5</c:v>
                </c:pt>
                <c:pt idx="2">
                  <c:v>9.8000000000000007</c:v>
                </c:pt>
                <c:pt idx="3">
                  <c:v>9.1999999999999993</c:v>
                </c:pt>
                <c:pt idx="4">
                  <c:v>8.1</c:v>
                </c:pt>
              </c:numCache>
            </c:numRef>
          </c:val>
          <c:extLst>
            <c:ext xmlns:c16="http://schemas.microsoft.com/office/drawing/2014/chart" uri="{C3380CC4-5D6E-409C-BE32-E72D297353CC}">
              <c16:uniqueId val="{00000000-B992-46AC-ABB8-A5E360A72506}"/>
            </c:ext>
          </c:extLst>
        </c:ser>
        <c:ser>
          <c:idx val="1"/>
          <c:order val="1"/>
          <c:tx>
            <c:strRef>
              <c:f>Аркуш1!$C$1</c:f>
              <c:strCache>
                <c:ptCount val="1"/>
                <c:pt idx="0">
                  <c:v>ГПМК</c:v>
                </c:pt>
              </c:strCache>
            </c:strRef>
          </c:tx>
          <c:spPr>
            <a:solidFill>
              <a:schemeClr val="accent2"/>
            </a:solidFill>
            <a:ln>
              <a:noFill/>
            </a:ln>
            <a:effectLst/>
            <a:sp3d/>
          </c:spPr>
          <c:invertIfNegative val="0"/>
          <c:dLbls>
            <c:dLbl>
              <c:idx val="0"/>
              <c:layout>
                <c:manualLayout>
                  <c:x val="-2.777744415485975E-3"/>
                  <c:y val="-2.6303688616226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7F-4529-B83A-8C542163700C}"/>
                </c:ext>
              </c:extLst>
            </c:dLbl>
            <c:dLbl>
              <c:idx val="1"/>
              <c:layout>
                <c:manualLayout>
                  <c:x val="-4.1666666666667178E-3"/>
                  <c:y val="-1.3941407010705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7F-4529-B83A-8C542163700C}"/>
                </c:ext>
              </c:extLst>
            </c:dLbl>
            <c:dLbl>
              <c:idx val="2"/>
              <c:layout>
                <c:manualLayout>
                  <c:x val="-4.1666666666667681E-3"/>
                  <c:y val="-1.1153125608564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7F-4529-B83A-8C542163700C}"/>
                </c:ext>
              </c:extLst>
            </c:dLbl>
            <c:dLbl>
              <c:idx val="3"/>
              <c:layout>
                <c:manualLayout>
                  <c:x val="2.4211491765327607E-3"/>
                  <c:y val="-3.8863401569714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7F-4529-B83A-8C542163700C}"/>
                </c:ext>
              </c:extLst>
            </c:dLbl>
            <c:dLbl>
              <c:idx val="4"/>
              <c:layout>
                <c:manualLayout>
                  <c:x val="1.4170299820243794E-2"/>
                  <c:y val="-4.303331195336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AD-44BE-8604-E0D31F1C47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2018 р.</c:v>
                </c:pt>
                <c:pt idx="1">
                  <c:v>2019 р.</c:v>
                </c:pt>
                <c:pt idx="2">
                  <c:v>2020 р.</c:v>
                </c:pt>
                <c:pt idx="3">
                  <c:v>2021 р.</c:v>
                </c:pt>
                <c:pt idx="4">
                  <c:v>місто</c:v>
                </c:pt>
              </c:strCache>
            </c:strRef>
          </c:cat>
          <c:val>
            <c:numRef>
              <c:f>Аркуш1!$C$2:$C$6</c:f>
              <c:numCache>
                <c:formatCode>General</c:formatCode>
                <c:ptCount val="5"/>
                <c:pt idx="0">
                  <c:v>38.5</c:v>
                </c:pt>
                <c:pt idx="1">
                  <c:v>36.6</c:v>
                </c:pt>
                <c:pt idx="2">
                  <c:v>45</c:v>
                </c:pt>
                <c:pt idx="3">
                  <c:v>33.799999999999997</c:v>
                </c:pt>
                <c:pt idx="4">
                  <c:v>38.299999999999997</c:v>
                </c:pt>
              </c:numCache>
            </c:numRef>
          </c:val>
          <c:extLst>
            <c:ext xmlns:c16="http://schemas.microsoft.com/office/drawing/2014/chart" uri="{C3380CC4-5D6E-409C-BE32-E72D297353CC}">
              <c16:uniqueId val="{00000001-B992-46AC-ABB8-A5E360A72506}"/>
            </c:ext>
          </c:extLst>
        </c:ser>
        <c:dLbls>
          <c:showLegendKey val="0"/>
          <c:showVal val="1"/>
          <c:showCatName val="0"/>
          <c:showSerName val="0"/>
          <c:showPercent val="0"/>
          <c:showBubbleSize val="0"/>
        </c:dLbls>
        <c:gapWidth val="219"/>
        <c:shape val="box"/>
        <c:axId val="1712412511"/>
        <c:axId val="1611474527"/>
        <c:axId val="0"/>
      </c:bar3DChart>
      <c:catAx>
        <c:axId val="171241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611474527"/>
        <c:crosses val="autoZero"/>
        <c:auto val="1"/>
        <c:lblAlgn val="ctr"/>
        <c:lblOffset val="100"/>
        <c:noMultiLvlLbl val="0"/>
      </c:catAx>
      <c:valAx>
        <c:axId val="1611474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1712412511"/>
        <c:crosses val="autoZero"/>
        <c:crossBetween val="between"/>
      </c:valAx>
      <c:spPr>
        <a:noFill/>
        <a:ln>
          <a:noFill/>
        </a:ln>
        <a:effectLst/>
      </c:spPr>
    </c:plotArea>
    <c:legend>
      <c:legendPos val="r"/>
      <c:layout>
        <c:manualLayout>
          <c:xMode val="edge"/>
          <c:yMode val="edge"/>
          <c:x val="0.87917989004932473"/>
          <c:y val="0.21574981680139318"/>
          <c:w val="0.11975021233036716"/>
          <c:h val="0.3849555838770424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511061489119587E-2"/>
          <c:y val="0.12709652960046661"/>
          <c:w val="0.90348893851088041"/>
          <c:h val="0.75429571303587051"/>
        </c:manualLayout>
      </c:layout>
      <c:bar3DChart>
        <c:barDir val="col"/>
        <c:grouping val="clustered"/>
        <c:varyColors val="0"/>
        <c:ser>
          <c:idx val="0"/>
          <c:order val="0"/>
          <c:tx>
            <c:strRef>
              <c:f>Аркуш1!$B$1</c:f>
              <c:strCache>
                <c:ptCount val="1"/>
                <c:pt idx="0">
                  <c:v>всього досліджень на 100 відвідувань</c:v>
                </c:pt>
              </c:strCache>
            </c:strRef>
          </c:tx>
          <c:spPr>
            <a:solidFill>
              <a:schemeClr val="accent1"/>
            </a:solidFill>
            <a:ln>
              <a:noFill/>
            </a:ln>
            <a:effectLst/>
            <a:sp3d/>
          </c:spPr>
          <c:invertIfNegative val="0"/>
          <c:dLbls>
            <c:dLbl>
              <c:idx val="0"/>
              <c:layout>
                <c:manualLayout>
                  <c:x val="-1.8087359611913877E-3"/>
                  <c:y val="-3.861723534558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9E-443F-9683-8140C6DB6695}"/>
                </c:ext>
              </c:extLst>
            </c:dLbl>
            <c:dLbl>
              <c:idx val="1"/>
              <c:layout>
                <c:manualLayout>
                  <c:x val="-1.6521913904886755E-2"/>
                  <c:y val="-2.8120443277923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9E-443F-9683-8140C6DB6695}"/>
                </c:ext>
              </c:extLst>
            </c:dLbl>
            <c:dLbl>
              <c:idx val="2"/>
              <c:layout>
                <c:manualLayout>
                  <c:x val="-1.2797300870204963E-2"/>
                  <c:y val="-5.0163750364537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9E-443F-9683-8140C6DB6695}"/>
                </c:ext>
              </c:extLst>
            </c:dLbl>
            <c:dLbl>
              <c:idx val="3"/>
              <c:layout>
                <c:manualLayout>
                  <c:x val="-1.2546197307767386E-2"/>
                  <c:y val="-4.8148148148148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19E-443F-9683-8140C6DB6695}"/>
                </c:ext>
              </c:extLst>
            </c:dLbl>
            <c:dLbl>
              <c:idx val="4"/>
              <c:layout>
                <c:manualLayout>
                  <c:x val="-3.0046211677070044E-3"/>
                  <c:y val="-4.3573490813648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57-4355-9CF6-F12D0CDA2B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2018 р.</c:v>
                </c:pt>
                <c:pt idx="1">
                  <c:v>2019 р.</c:v>
                </c:pt>
                <c:pt idx="2">
                  <c:v>2020 р.</c:v>
                </c:pt>
                <c:pt idx="3">
                  <c:v>2021 р.</c:v>
                </c:pt>
                <c:pt idx="4">
                  <c:v>місто</c:v>
                </c:pt>
              </c:strCache>
            </c:strRef>
          </c:cat>
          <c:val>
            <c:numRef>
              <c:f>Аркуш1!$B$2:$B$6</c:f>
              <c:numCache>
                <c:formatCode>General</c:formatCode>
                <c:ptCount val="5"/>
                <c:pt idx="0">
                  <c:v>13</c:v>
                </c:pt>
                <c:pt idx="1">
                  <c:v>13.9</c:v>
                </c:pt>
                <c:pt idx="2">
                  <c:v>12.5</c:v>
                </c:pt>
                <c:pt idx="3">
                  <c:v>12.4</c:v>
                </c:pt>
                <c:pt idx="4">
                  <c:v>8.6999999999999993</c:v>
                </c:pt>
              </c:numCache>
            </c:numRef>
          </c:val>
          <c:extLst>
            <c:ext xmlns:c16="http://schemas.microsoft.com/office/drawing/2014/chart" uri="{C3380CC4-5D6E-409C-BE32-E72D297353CC}">
              <c16:uniqueId val="{00000000-619E-443F-9683-8140C6DB6695}"/>
            </c:ext>
          </c:extLst>
        </c:ser>
        <c:ser>
          <c:idx val="1"/>
          <c:order val="1"/>
          <c:tx>
            <c:strRef>
              <c:f>Аркуш1!$C$1</c:f>
              <c:strCache>
                <c:ptCount val="1"/>
                <c:pt idx="0">
                  <c:v>ЕКГ </c:v>
                </c:pt>
              </c:strCache>
            </c:strRef>
          </c:tx>
          <c:spPr>
            <a:solidFill>
              <a:schemeClr val="accent2"/>
            </a:solidFill>
            <a:ln>
              <a:noFill/>
            </a:ln>
            <a:effectLst/>
            <a:sp3d/>
          </c:spPr>
          <c:invertIfNegative val="0"/>
          <c:dLbls>
            <c:dLbl>
              <c:idx val="0"/>
              <c:layout>
                <c:manualLayout>
                  <c:x val="1.123966847145107E-2"/>
                  <c:y val="-4.9346748323126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9E-443F-9683-8140C6DB6695}"/>
                </c:ext>
              </c:extLst>
            </c:dLbl>
            <c:dLbl>
              <c:idx val="1"/>
              <c:layout>
                <c:manualLayout>
                  <c:x val="-6.7427952316906764E-3"/>
                  <c:y val="-4.586256926217562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extLst>
                <c:ext xmlns:c15="http://schemas.microsoft.com/office/drawing/2012/chart" uri="{CE6537A1-D6FC-4f65-9D91-7224C49458BB}">
                  <c15:layout>
                    <c:manualLayout>
                      <c:w val="3.3571552575068372E-2"/>
                      <c:h val="4.6150140071501936E-2"/>
                    </c:manualLayout>
                  </c15:layout>
                </c:ext>
                <c:ext xmlns:c16="http://schemas.microsoft.com/office/drawing/2014/chart" uri="{C3380CC4-5D6E-409C-BE32-E72D297353CC}">
                  <c16:uniqueId val="{00000007-619E-443F-9683-8140C6DB6695}"/>
                </c:ext>
              </c:extLst>
            </c:dLbl>
            <c:dLbl>
              <c:idx val="2"/>
              <c:layout>
                <c:manualLayout>
                  <c:x val="-1.1405633916152247E-3"/>
                  <c:y val="-5.3214202391367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9E-443F-9683-8140C6DB6695}"/>
                </c:ext>
              </c:extLst>
            </c:dLbl>
            <c:dLbl>
              <c:idx val="3"/>
              <c:layout>
                <c:manualLayout>
                  <c:x val="0"/>
                  <c:y val="-5.185185185185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F3-4931-9ECE-A71A41B0B2AA}"/>
                </c:ext>
              </c:extLst>
            </c:dLbl>
            <c:dLbl>
              <c:idx val="4"/>
              <c:layout>
                <c:manualLayout>
                  <c:x val="2.3647381625685414E-3"/>
                  <c:y val="-5.684426946631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57-4355-9CF6-F12D0CDA2B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2018 р.</c:v>
                </c:pt>
                <c:pt idx="1">
                  <c:v>2019 р.</c:v>
                </c:pt>
                <c:pt idx="2">
                  <c:v>2020 р.</c:v>
                </c:pt>
                <c:pt idx="3">
                  <c:v>2021 р.</c:v>
                </c:pt>
                <c:pt idx="4">
                  <c:v>місто</c:v>
                </c:pt>
              </c:strCache>
            </c:strRef>
          </c:cat>
          <c:val>
            <c:numRef>
              <c:f>Аркуш1!$C$2:$C$6</c:f>
              <c:numCache>
                <c:formatCode>General</c:formatCode>
                <c:ptCount val="5"/>
                <c:pt idx="0">
                  <c:v>11.1</c:v>
                </c:pt>
                <c:pt idx="1">
                  <c:v>13.5</c:v>
                </c:pt>
                <c:pt idx="2">
                  <c:v>12.2</c:v>
                </c:pt>
                <c:pt idx="3">
                  <c:v>12.4</c:v>
                </c:pt>
                <c:pt idx="4">
                  <c:v>8.6</c:v>
                </c:pt>
              </c:numCache>
            </c:numRef>
          </c:val>
          <c:extLst>
            <c:ext xmlns:c16="http://schemas.microsoft.com/office/drawing/2014/chart" uri="{C3380CC4-5D6E-409C-BE32-E72D297353CC}">
              <c16:uniqueId val="{00000001-619E-443F-9683-8140C6DB6695}"/>
            </c:ext>
          </c:extLst>
        </c:ser>
        <c:ser>
          <c:idx val="2"/>
          <c:order val="2"/>
          <c:tx>
            <c:strRef>
              <c:f>Аркуш1!$D$1</c:f>
              <c:strCache>
                <c:ptCount val="1"/>
                <c:pt idx="0">
                  <c:v>всього досліджень вдома</c:v>
                </c:pt>
              </c:strCache>
            </c:strRef>
          </c:tx>
          <c:spPr>
            <a:solidFill>
              <a:schemeClr val="accent3"/>
            </a:solidFill>
            <a:ln>
              <a:noFill/>
            </a:ln>
            <a:effectLst/>
            <a:sp3d/>
          </c:spPr>
          <c:invertIfNegative val="0"/>
          <c:dLbls>
            <c:dLbl>
              <c:idx val="0"/>
              <c:layout>
                <c:manualLayout>
                  <c:x val="1.7248910806865077E-2"/>
                  <c:y val="-4.7442257217847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9E-443F-9683-8140C6DB6695}"/>
                </c:ext>
              </c:extLst>
            </c:dLbl>
            <c:dLbl>
              <c:idx val="1"/>
              <c:layout>
                <c:manualLayout>
                  <c:x val="-2.1405770424526675E-3"/>
                  <c:y val="-1.6395013123359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9E-443F-9683-8140C6DB6695}"/>
                </c:ext>
              </c:extLst>
            </c:dLbl>
            <c:dLbl>
              <c:idx val="2"/>
              <c:layout>
                <c:manualLayout>
                  <c:x val="6.4816331574530702E-3"/>
                  <c:y val="-2.23344998541848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9E-443F-9683-8140C6DB6695}"/>
                </c:ext>
              </c:extLst>
            </c:dLbl>
            <c:dLbl>
              <c:idx val="3"/>
              <c:layout>
                <c:manualLayout>
                  <c:x val="1.0265070524536938E-2"/>
                  <c:y val="1.85185185185185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19E-443F-9683-8140C6DB6695}"/>
                </c:ext>
              </c:extLst>
            </c:dLbl>
            <c:dLbl>
              <c:idx val="4"/>
              <c:layout>
                <c:manualLayout>
                  <c:x val="9.1914141980204856E-3"/>
                  <c:y val="-5.4018810148731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57-4355-9CF6-F12D0CDA2B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2018 р.</c:v>
                </c:pt>
                <c:pt idx="1">
                  <c:v>2019 р.</c:v>
                </c:pt>
                <c:pt idx="2">
                  <c:v>2020 р.</c:v>
                </c:pt>
                <c:pt idx="3">
                  <c:v>2021 р.</c:v>
                </c:pt>
                <c:pt idx="4">
                  <c:v>місто</c:v>
                </c:pt>
              </c:strCache>
            </c:strRef>
          </c:cat>
          <c:val>
            <c:numRef>
              <c:f>Аркуш1!$D$2:$D$6</c:f>
              <c:numCache>
                <c:formatCode>General</c:formatCode>
                <c:ptCount val="5"/>
                <c:pt idx="0">
                  <c:v>2.4</c:v>
                </c:pt>
                <c:pt idx="1">
                  <c:v>20.5</c:v>
                </c:pt>
                <c:pt idx="2">
                  <c:v>46.5</c:v>
                </c:pt>
                <c:pt idx="3">
                  <c:v>47.9</c:v>
                </c:pt>
                <c:pt idx="4">
                  <c:v>4.0999999999999996</c:v>
                </c:pt>
              </c:numCache>
            </c:numRef>
          </c:val>
          <c:extLst>
            <c:ext xmlns:c16="http://schemas.microsoft.com/office/drawing/2014/chart" uri="{C3380CC4-5D6E-409C-BE32-E72D297353CC}">
              <c16:uniqueId val="{00000002-619E-443F-9683-8140C6DB6695}"/>
            </c:ext>
          </c:extLst>
        </c:ser>
        <c:dLbls>
          <c:showLegendKey val="0"/>
          <c:showVal val="1"/>
          <c:showCatName val="0"/>
          <c:showSerName val="0"/>
          <c:showPercent val="0"/>
          <c:showBubbleSize val="0"/>
        </c:dLbls>
        <c:gapWidth val="219"/>
        <c:shape val="box"/>
        <c:axId val="985206159"/>
        <c:axId val="985211151"/>
        <c:axId val="0"/>
      </c:bar3DChart>
      <c:catAx>
        <c:axId val="98520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985211151"/>
        <c:crosses val="autoZero"/>
        <c:auto val="1"/>
        <c:lblAlgn val="ctr"/>
        <c:lblOffset val="100"/>
        <c:noMultiLvlLbl val="0"/>
      </c:catAx>
      <c:valAx>
        <c:axId val="985211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985206159"/>
        <c:crosses val="autoZero"/>
        <c:crossBetween val="between"/>
      </c:valAx>
      <c:spPr>
        <a:noFill/>
        <a:ln w="25400">
          <a:noFill/>
        </a:ln>
        <a:effectLst/>
      </c:spPr>
    </c:plotArea>
    <c:legend>
      <c:legendPos val="b"/>
      <c:layout>
        <c:manualLayout>
          <c:xMode val="edge"/>
          <c:yMode val="edge"/>
          <c:x val="0.16585650742605559"/>
          <c:y val="0.88023359580052496"/>
          <c:w val="0.78788949872610825"/>
          <c:h val="8.27293612246667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legend>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5.8900811941190283E-2"/>
          <c:y val="5.0469804780149605E-2"/>
          <c:w val="0.92001379019695706"/>
          <c:h val="0.80417318524839565"/>
        </c:manualLayout>
      </c:layout>
      <c:bar3DChart>
        <c:barDir val="col"/>
        <c:grouping val="clustered"/>
        <c:varyColors val="0"/>
        <c:ser>
          <c:idx val="0"/>
          <c:order val="0"/>
          <c:tx>
            <c:strRef>
              <c:f>Аркуш1!$B$1</c:f>
              <c:strCache>
                <c:ptCount val="1"/>
                <c:pt idx="0">
                  <c:v>всього</c:v>
                </c:pt>
              </c:strCache>
            </c:strRef>
          </c:tx>
          <c:spPr>
            <a:solidFill>
              <a:schemeClr val="accent2"/>
            </a:solidFill>
            <a:ln>
              <a:noFill/>
            </a:ln>
            <a:effectLst/>
            <a:sp3d/>
          </c:spPr>
          <c:invertIfNegative val="0"/>
          <c:dLbls>
            <c:dLbl>
              <c:idx val="0"/>
              <c:layout>
                <c:manualLayout>
                  <c:x val="-4.3592626379019693E-2"/>
                  <c:y val="-1.583279101606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C5-4255-BD29-E6D18EFFD745}"/>
                </c:ext>
              </c:extLst>
            </c:dLbl>
            <c:dLbl>
              <c:idx val="1"/>
              <c:layout>
                <c:manualLayout>
                  <c:x val="9.8843970723171796E-3"/>
                  <c:y val="-1.6827637924569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C5-4255-BD29-E6D18EFFD745}"/>
                </c:ext>
              </c:extLst>
            </c:dLbl>
            <c:dLbl>
              <c:idx val="2"/>
              <c:layout>
                <c:manualLayout>
                  <c:x val="8.8023867443397606E-3"/>
                  <c:y val="-2.7274428340135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C5-4255-BD29-E6D18EFFD745}"/>
                </c:ext>
              </c:extLst>
            </c:dLbl>
            <c:dLbl>
              <c:idx val="3"/>
              <c:layout>
                <c:manualLayout>
                  <c:x val="1.1652583061263683E-2"/>
                  <c:y val="-4.116834533614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E1-4E4C-9E92-B063F6A81A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Аркуш1!$A$2:$A$5</c:f>
              <c:numCache>
                <c:formatCode>General</c:formatCode>
                <c:ptCount val="4"/>
                <c:pt idx="0">
                  <c:v>2019</c:v>
                </c:pt>
                <c:pt idx="1">
                  <c:v>2020</c:v>
                </c:pt>
                <c:pt idx="2">
                  <c:v>2021</c:v>
                </c:pt>
              </c:numCache>
            </c:numRef>
          </c:cat>
          <c:val>
            <c:numRef>
              <c:f>Аркуш1!$B$2:$B$5</c:f>
              <c:numCache>
                <c:formatCode>General</c:formatCode>
                <c:ptCount val="4"/>
                <c:pt idx="0">
                  <c:v>3.1</c:v>
                </c:pt>
                <c:pt idx="1">
                  <c:v>0</c:v>
                </c:pt>
                <c:pt idx="2">
                  <c:v>0.1</c:v>
                </c:pt>
              </c:numCache>
            </c:numRef>
          </c:val>
          <c:extLst>
            <c:ext xmlns:c16="http://schemas.microsoft.com/office/drawing/2014/chart" uri="{C3380CC4-5D6E-409C-BE32-E72D297353CC}">
              <c16:uniqueId val="{00000000-BCC5-4255-BD29-E6D18EFFD745}"/>
            </c:ext>
          </c:extLst>
        </c:ser>
        <c:ser>
          <c:idx val="1"/>
          <c:order val="1"/>
          <c:tx>
            <c:strRef>
              <c:f>Аркуш1!$C$1</c:f>
              <c:strCache>
                <c:ptCount val="1"/>
                <c:pt idx="0">
                  <c:v>в працездатному віці</c:v>
                </c:pt>
              </c:strCache>
            </c:strRef>
          </c:tx>
          <c:spPr>
            <a:solidFill>
              <a:schemeClr val="accent4"/>
            </a:solidFill>
            <a:ln>
              <a:noFill/>
            </a:ln>
            <a:effectLst/>
            <a:sp3d/>
          </c:spPr>
          <c:invertIfNegative val="0"/>
          <c:dLbls>
            <c:dLbl>
              <c:idx val="0"/>
              <c:layout>
                <c:manualLayout>
                  <c:x val="7.7846328660136993E-2"/>
                  <c:y val="8.5861034612052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C5-4255-BD29-E6D18EFFD745}"/>
                </c:ext>
              </c:extLst>
            </c:dLbl>
            <c:dLbl>
              <c:idx val="1"/>
              <c:layout>
                <c:manualLayout>
                  <c:x val="3.350097624991992E-2"/>
                  <c:y val="-1.8359594418513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C5-4255-BD29-E6D18EFFD745}"/>
                </c:ext>
              </c:extLst>
            </c:dLbl>
            <c:dLbl>
              <c:idx val="2"/>
              <c:layout>
                <c:manualLayout>
                  <c:x val="1.3962241000362759E-2"/>
                  <c:y val="-2.9211327032396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C5-4255-BD29-E6D18EFFD745}"/>
                </c:ext>
              </c:extLst>
            </c:dLbl>
            <c:dLbl>
              <c:idx val="3"/>
              <c:layout>
                <c:manualLayout>
                  <c:x val="1.016260162601626E-2"/>
                  <c:y val="-3.6489691662105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E1-4E4C-9E92-B063F6A81A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Аркуш1!$A$2:$A$5</c:f>
              <c:numCache>
                <c:formatCode>General</c:formatCode>
                <c:ptCount val="4"/>
                <c:pt idx="0">
                  <c:v>2019</c:v>
                </c:pt>
                <c:pt idx="1">
                  <c:v>2020</c:v>
                </c:pt>
                <c:pt idx="2">
                  <c:v>2021</c:v>
                </c:pt>
              </c:numCache>
            </c:numRef>
          </c:cat>
          <c:val>
            <c:numRef>
              <c:f>Аркуш1!$C$2:$C$5</c:f>
              <c:numCache>
                <c:formatCode>General</c:formatCode>
                <c:ptCount val="4"/>
                <c:pt idx="0">
                  <c:v>2.5</c:v>
                </c:pt>
                <c:pt idx="1">
                  <c:v>0</c:v>
                </c:pt>
                <c:pt idx="2">
                  <c:v>0.3</c:v>
                </c:pt>
              </c:numCache>
            </c:numRef>
          </c:val>
          <c:extLst>
            <c:ext xmlns:c16="http://schemas.microsoft.com/office/drawing/2014/chart" uri="{C3380CC4-5D6E-409C-BE32-E72D297353CC}">
              <c16:uniqueId val="{00000001-BCC5-4255-BD29-E6D18EFFD745}"/>
            </c:ext>
          </c:extLst>
        </c:ser>
        <c:dLbls>
          <c:showLegendKey val="0"/>
          <c:showVal val="1"/>
          <c:showCatName val="0"/>
          <c:showSerName val="0"/>
          <c:showPercent val="0"/>
          <c:showBubbleSize val="0"/>
        </c:dLbls>
        <c:gapWidth val="219"/>
        <c:shape val="box"/>
        <c:axId val="904851023"/>
        <c:axId val="904854351"/>
        <c:axId val="0"/>
      </c:bar3DChart>
      <c:catAx>
        <c:axId val="90485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904854351"/>
        <c:crosses val="autoZero"/>
        <c:auto val="1"/>
        <c:lblAlgn val="ctr"/>
        <c:lblOffset val="100"/>
        <c:noMultiLvlLbl val="0"/>
      </c:catAx>
      <c:valAx>
        <c:axId val="9048543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904851023"/>
        <c:crosses val="autoZero"/>
        <c:crossBetween val="between"/>
      </c:valAx>
      <c:spPr>
        <a:noFill/>
        <a:ln>
          <a:noFill/>
        </a:ln>
        <a:effectLst/>
      </c:spPr>
    </c:plotArea>
    <c:legend>
      <c:legendPos val="b"/>
      <c:layout>
        <c:manualLayout>
          <c:xMode val="edge"/>
          <c:yMode val="edge"/>
          <c:x val="9.5367080639310334E-2"/>
          <c:y val="0.87017589037002563"/>
          <c:w val="0.50291962413649016"/>
          <c:h val="8.20500036794466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legend>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421973353103457"/>
          <c:y val="0"/>
          <c:w val="0.60726837231517194"/>
          <c:h val="0.97595449991876204"/>
        </c:manualLayout>
      </c:layout>
      <c:pie3DChart>
        <c:varyColors val="1"/>
        <c:ser>
          <c:idx val="0"/>
          <c:order val="0"/>
          <c:tx>
            <c:strRef>
              <c:f>Аркуш1!$B$1</c:f>
              <c:strCache>
                <c:ptCount val="1"/>
                <c:pt idx="0">
                  <c:v>Дитяче населення</c:v>
                </c:pt>
              </c:strCache>
            </c:strRef>
          </c:tx>
          <c:spPr>
            <a:solidFill>
              <a:srgbClr val="92D050"/>
            </a:solidFill>
          </c:spPr>
          <c:dPt>
            <c:idx val="0"/>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FD3A-4355-87D2-F06D008781D6}"/>
              </c:ext>
            </c:extLst>
          </c:dPt>
          <c:dPt>
            <c:idx val="1"/>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FD3A-4355-87D2-F06D008781D6}"/>
              </c:ext>
            </c:extLst>
          </c:dPt>
          <c:dLbls>
            <c:dLbl>
              <c:idx val="0"/>
              <c:layout>
                <c:manualLayout>
                  <c:x val="1.9580906919769055E-2"/>
                  <c:y val="-0.28593943747677275"/>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74525AC7-366A-4C2D-A926-0CA02CA2C8F3}" type="CATEGORYNAME">
                      <a:rPr lang="en-US" smtClean="0"/>
                      <a:pPr>
                        <a:defRPr/>
                      </a:pPr>
                      <a:t>[ІМ’Я КАТЕГОРІЇ]</a:t>
                    </a:fld>
                    <a:r>
                      <a:rPr lang="en-US" baseline="0" dirty="0"/>
                      <a:t>101,9%</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1"/>
              <c:showSerName val="0"/>
              <c:showPercent val="0"/>
              <c:showBubbleSize val="0"/>
              <c:extLst>
                <c:ext xmlns:c15="http://schemas.microsoft.com/office/drawing/2012/chart" uri="{CE6537A1-D6FC-4f65-9D91-7224C49458BB}">
                  <c15:layout>
                    <c:manualLayout>
                      <c:w val="0.1821863525263665"/>
                      <c:h val="0.11834594118635113"/>
                    </c:manualLayout>
                  </c15:layout>
                  <c15:dlblFieldTable/>
                  <c15:showDataLabelsRange val="0"/>
                </c:ext>
                <c:ext xmlns:c16="http://schemas.microsoft.com/office/drawing/2014/chart" uri="{C3380CC4-5D6E-409C-BE32-E72D297353CC}">
                  <c16:uniqueId val="{00000001-FD3A-4355-87D2-F06D008781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Аркуш1!$A$2:$A$3</c:f>
              <c:numCache>
                <c:formatCode>General</c:formatCode>
                <c:ptCount val="2"/>
              </c:numCache>
            </c:numRef>
          </c:cat>
          <c:val>
            <c:numRef>
              <c:f>Аркуш1!$B$2:$B$3</c:f>
              <c:numCache>
                <c:formatCode>General</c:formatCode>
                <c:ptCount val="2"/>
                <c:pt idx="0" formatCode="0%">
                  <c:v>1.0189999999999999</c:v>
                </c:pt>
              </c:numCache>
            </c:numRef>
          </c:val>
          <c:extLst>
            <c:ext xmlns:c16="http://schemas.microsoft.com/office/drawing/2014/chart" uri="{C3380CC4-5D6E-409C-BE32-E72D297353CC}">
              <c16:uniqueId val="{00000000-A432-4FFF-8E20-BBD892D59B88}"/>
            </c:ext>
          </c:extLst>
        </c:ser>
        <c:dLbls>
          <c:dLblPos val="in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833630682637094E-2"/>
          <c:y val="6.4966866457991976E-2"/>
          <c:w val="0.94130464144347348"/>
          <c:h val="0.85967786967708226"/>
        </c:manualLayout>
      </c:layout>
      <c:bar3DChart>
        <c:barDir val="col"/>
        <c:grouping val="clustered"/>
        <c:varyColors val="0"/>
        <c:ser>
          <c:idx val="0"/>
          <c:order val="0"/>
          <c:tx>
            <c:strRef>
              <c:f>Аркуш1!$B$1</c:f>
              <c:strCache>
                <c:ptCount val="1"/>
                <c:pt idx="0">
                  <c:v>народжуваність</c:v>
                </c:pt>
              </c:strCache>
            </c:strRef>
          </c:tx>
          <c:spPr>
            <a:solidFill>
              <a:schemeClr val="accent1"/>
            </a:solidFill>
            <a:ln>
              <a:noFill/>
            </a:ln>
            <a:effectLst/>
            <a:sp3d/>
          </c:spPr>
          <c:invertIfNegative val="0"/>
          <c:dLbls>
            <c:dLbl>
              <c:idx val="0"/>
              <c:layout>
                <c:manualLayout>
                  <c:x val="-1.946214000787682E-2"/>
                  <c:y val="-4.6528941001302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0B-4B46-BED8-037FC74F6597}"/>
                </c:ext>
              </c:extLst>
            </c:dLbl>
            <c:dLbl>
              <c:idx val="1"/>
              <c:layout>
                <c:manualLayout>
                  <c:x val="-1.7692854552615243E-2"/>
                  <c:y val="-1.1632235250325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0B-4B46-BED8-037FC74F6597}"/>
                </c:ext>
              </c:extLst>
            </c:dLbl>
            <c:dLbl>
              <c:idx val="2"/>
              <c:layout>
                <c:manualLayout>
                  <c:x val="-1.0615712731569166E-2"/>
                  <c:y val="-4.6528941001302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0B-4B46-BED8-037FC74F6597}"/>
                </c:ext>
              </c:extLst>
            </c:dLbl>
            <c:dLbl>
              <c:idx val="3"/>
              <c:layout>
                <c:manualLayout>
                  <c:x val="-8.8464272763076369E-3"/>
                  <c:y val="-1.1632235250325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0B-4B46-BED8-037FC74F6597}"/>
                </c:ext>
              </c:extLst>
            </c:dLbl>
            <c:dLbl>
              <c:idx val="4"/>
              <c:layout>
                <c:manualLayout>
                  <c:x val="-1.9462140007876935E-2"/>
                  <c:y val="-4.65289410013032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0B-4B46-BED8-037FC74F65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Аркуш1!$A$2:$A$7</c:f>
              <c:strCache>
                <c:ptCount val="5"/>
                <c:pt idx="0">
                  <c:v> 2018 р.</c:v>
                </c:pt>
                <c:pt idx="1">
                  <c:v>2019 р. </c:v>
                </c:pt>
                <c:pt idx="2">
                  <c:v>2020 р.</c:v>
                </c:pt>
                <c:pt idx="3">
                  <c:v>2021 р.</c:v>
                </c:pt>
                <c:pt idx="4">
                  <c:v>місто</c:v>
                </c:pt>
              </c:strCache>
            </c:strRef>
          </c:cat>
          <c:val>
            <c:numRef>
              <c:f>Аркуш1!$B$2:$B$7</c:f>
              <c:numCache>
                <c:formatCode>General</c:formatCode>
                <c:ptCount val="6"/>
                <c:pt idx="0">
                  <c:v>6.2</c:v>
                </c:pt>
                <c:pt idx="1">
                  <c:v>5.7</c:v>
                </c:pt>
                <c:pt idx="2">
                  <c:v>6.7</c:v>
                </c:pt>
                <c:pt idx="3">
                  <c:v>6</c:v>
                </c:pt>
                <c:pt idx="4">
                  <c:v>7.2</c:v>
                </c:pt>
              </c:numCache>
            </c:numRef>
          </c:val>
          <c:extLst>
            <c:ext xmlns:c16="http://schemas.microsoft.com/office/drawing/2014/chart" uri="{C3380CC4-5D6E-409C-BE32-E72D297353CC}">
              <c16:uniqueId val="{00000000-E6E0-4459-BED0-5BE52D6B062A}"/>
            </c:ext>
          </c:extLst>
        </c:ser>
        <c:ser>
          <c:idx val="1"/>
          <c:order val="1"/>
          <c:tx>
            <c:strRef>
              <c:f>Аркуш1!$C$1</c:f>
              <c:strCache>
                <c:ptCount val="1"/>
                <c:pt idx="0">
                  <c:v>смертність</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Аркуш1!$A$2:$A$7</c:f>
              <c:strCache>
                <c:ptCount val="5"/>
                <c:pt idx="0">
                  <c:v> 2018 р.</c:v>
                </c:pt>
                <c:pt idx="1">
                  <c:v>2019 р. </c:v>
                </c:pt>
                <c:pt idx="2">
                  <c:v>2020 р.</c:v>
                </c:pt>
                <c:pt idx="3">
                  <c:v>2021 р.</c:v>
                </c:pt>
                <c:pt idx="4">
                  <c:v>місто</c:v>
                </c:pt>
              </c:strCache>
            </c:strRef>
          </c:cat>
          <c:val>
            <c:numRef>
              <c:f>Аркуш1!$C$2:$C$7</c:f>
              <c:numCache>
                <c:formatCode>General</c:formatCode>
                <c:ptCount val="6"/>
                <c:pt idx="0">
                  <c:v>16.5</c:v>
                </c:pt>
                <c:pt idx="1">
                  <c:v>13.4</c:v>
                </c:pt>
                <c:pt idx="2">
                  <c:v>12.7</c:v>
                </c:pt>
                <c:pt idx="3">
                  <c:v>14.7</c:v>
                </c:pt>
                <c:pt idx="4">
                  <c:v>19.2</c:v>
                </c:pt>
              </c:numCache>
            </c:numRef>
          </c:val>
          <c:extLst>
            <c:ext xmlns:c16="http://schemas.microsoft.com/office/drawing/2014/chart" uri="{C3380CC4-5D6E-409C-BE32-E72D297353CC}">
              <c16:uniqueId val="{00000001-E6E0-4459-BED0-5BE52D6B062A}"/>
            </c:ext>
          </c:extLst>
        </c:ser>
        <c:ser>
          <c:idx val="2"/>
          <c:order val="2"/>
          <c:tx>
            <c:strRef>
              <c:f>Аркуш1!$D$1</c:f>
              <c:strCache>
                <c:ptCount val="1"/>
                <c:pt idx="0">
                  <c:v>природний приріст</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Аркуш1!$A$2:$A$7</c:f>
              <c:strCache>
                <c:ptCount val="5"/>
                <c:pt idx="0">
                  <c:v> 2018 р.</c:v>
                </c:pt>
                <c:pt idx="1">
                  <c:v>2019 р. </c:v>
                </c:pt>
                <c:pt idx="2">
                  <c:v>2020 р.</c:v>
                </c:pt>
                <c:pt idx="3">
                  <c:v>2021 р.</c:v>
                </c:pt>
                <c:pt idx="4">
                  <c:v>місто</c:v>
                </c:pt>
              </c:strCache>
            </c:strRef>
          </c:cat>
          <c:val>
            <c:numRef>
              <c:f>Аркуш1!$D$2:$D$7</c:f>
              <c:numCache>
                <c:formatCode>General</c:formatCode>
                <c:ptCount val="6"/>
                <c:pt idx="0">
                  <c:v>-10.3</c:v>
                </c:pt>
                <c:pt idx="1">
                  <c:v>-7.7</c:v>
                </c:pt>
                <c:pt idx="2">
                  <c:v>-6</c:v>
                </c:pt>
                <c:pt idx="3">
                  <c:v>-8.6999999999999993</c:v>
                </c:pt>
                <c:pt idx="4">
                  <c:v>-12.1</c:v>
                </c:pt>
              </c:numCache>
            </c:numRef>
          </c:val>
          <c:extLst>
            <c:ext xmlns:c16="http://schemas.microsoft.com/office/drawing/2014/chart" uri="{C3380CC4-5D6E-409C-BE32-E72D297353CC}">
              <c16:uniqueId val="{00000002-E6E0-4459-BED0-5BE52D6B062A}"/>
            </c:ext>
          </c:extLst>
        </c:ser>
        <c:dLbls>
          <c:showLegendKey val="0"/>
          <c:showVal val="1"/>
          <c:showCatName val="0"/>
          <c:showSerName val="0"/>
          <c:showPercent val="0"/>
          <c:showBubbleSize val="0"/>
        </c:dLbls>
        <c:gapWidth val="219"/>
        <c:shape val="box"/>
        <c:axId val="703394207"/>
        <c:axId val="600698031"/>
        <c:axId val="0"/>
      </c:bar3DChart>
      <c:catAx>
        <c:axId val="70339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600698031"/>
        <c:crosses val="autoZero"/>
        <c:auto val="1"/>
        <c:lblAlgn val="ctr"/>
        <c:lblOffset val="100"/>
        <c:noMultiLvlLbl val="0"/>
      </c:catAx>
      <c:valAx>
        <c:axId val="600698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703394207"/>
        <c:crosses val="autoZero"/>
        <c:crossBetween val="between"/>
      </c:valAx>
      <c:spPr>
        <a:noFill/>
        <a:ln w="25400">
          <a:noFill/>
        </a:ln>
        <a:effectLst/>
      </c:spPr>
    </c:plotArea>
    <c:legend>
      <c:legendPos val="b"/>
      <c:layout>
        <c:manualLayout>
          <c:xMode val="edge"/>
          <c:yMode val="edge"/>
          <c:x val="4.2380098519943954E-2"/>
          <c:y val="0.88153182066647029"/>
          <c:w val="0.63938493507767236"/>
          <c:h val="9.81669785434245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312764920678114E-2"/>
          <c:y val="1.9363811646418157E-2"/>
          <c:w val="0.90217197835641838"/>
          <c:h val="0.84374577446338384"/>
        </c:manualLayout>
      </c:layout>
      <c:bar3DChart>
        <c:barDir val="col"/>
        <c:grouping val="standard"/>
        <c:varyColors val="0"/>
        <c:ser>
          <c:idx val="0"/>
          <c:order val="0"/>
          <c:tx>
            <c:strRef>
              <c:f>Аркуш1!$B$1</c:f>
              <c:strCache>
                <c:ptCount val="1"/>
                <c:pt idx="0">
                  <c:v>Загальна</c:v>
                </c:pt>
              </c:strCache>
            </c:strRef>
          </c:tx>
          <c:spPr>
            <a:solidFill>
              <a:schemeClr val="accent1"/>
            </a:solidFill>
            <a:ln>
              <a:noFill/>
            </a:ln>
            <a:effectLst/>
            <a:sp3d/>
          </c:spPr>
          <c:invertIfNegative val="0"/>
          <c:dLbls>
            <c:dLbl>
              <c:idx val="0"/>
              <c:layout>
                <c:manualLayout>
                  <c:x val="1.1859854988525824E-3"/>
                  <c:y val="-3.8108362403774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78-41C1-8CB4-B61E7FE44766}"/>
                </c:ext>
              </c:extLst>
            </c:dLbl>
            <c:dLbl>
              <c:idx val="1"/>
              <c:layout>
                <c:manualLayout>
                  <c:x val="3.5579564965577383E-2"/>
                  <c:y val="-3.0963044453067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78-41C1-8CB4-B61E7FE44766}"/>
                </c:ext>
              </c:extLst>
            </c:dLbl>
            <c:dLbl>
              <c:idx val="2"/>
              <c:layout>
                <c:manualLayout>
                  <c:x val="-8.6971265216378709E-17"/>
                  <c:y val="-3.5726589753538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78-41C1-8CB4-B61E7FE44766}"/>
                </c:ext>
              </c:extLst>
            </c:dLbl>
            <c:dLbl>
              <c:idx val="3"/>
              <c:layout>
                <c:manualLayout>
                  <c:x val="2.3719709977051647E-3"/>
                  <c:y val="-5.47807709554265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57-4403-98DE-E631A60665E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Аркуш1!$B$2:$B$5</c:f>
              <c:numCache>
                <c:formatCode>General</c:formatCode>
                <c:ptCount val="4"/>
                <c:pt idx="0">
                  <c:v>14.5</c:v>
                </c:pt>
                <c:pt idx="1">
                  <c:v>13.4</c:v>
                </c:pt>
                <c:pt idx="2">
                  <c:v>12.7</c:v>
                </c:pt>
                <c:pt idx="3">
                  <c:v>14.7</c:v>
                </c:pt>
              </c:numCache>
            </c:numRef>
          </c:val>
          <c:extLst>
            <c:ext xmlns:c16="http://schemas.microsoft.com/office/drawing/2014/chart" uri="{C3380CC4-5D6E-409C-BE32-E72D297353CC}">
              <c16:uniqueId val="{00000003-E078-41C1-8CB4-B61E7FE44766}"/>
            </c:ext>
          </c:extLst>
        </c:ser>
        <c:ser>
          <c:idx val="1"/>
          <c:order val="1"/>
          <c:tx>
            <c:strRef>
              <c:f>Аркуш1!$C$1</c:f>
              <c:strCache>
                <c:ptCount val="1"/>
                <c:pt idx="0">
                  <c:v>У прац. віці</c:v>
                </c:pt>
              </c:strCache>
            </c:strRef>
          </c:tx>
          <c:spPr>
            <a:solidFill>
              <a:schemeClr val="accent3"/>
            </a:solidFill>
            <a:ln>
              <a:noFill/>
            </a:ln>
            <a:effectLst/>
            <a:sp3d/>
          </c:spPr>
          <c:invertIfNegative val="0"/>
          <c:dLbls>
            <c:dLbl>
              <c:idx val="0"/>
              <c:layout>
                <c:manualLayout>
                  <c:x val="2.3719709977051647E-3"/>
                  <c:y val="-3.8108362403775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78-41C1-8CB4-B61E7FE44766}"/>
                </c:ext>
              </c:extLst>
            </c:dLbl>
            <c:dLbl>
              <c:idx val="1"/>
              <c:layout>
                <c:manualLayout>
                  <c:x val="4.7439419954103295E-3"/>
                  <c:y val="-4.5253680354482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78-41C1-8CB4-B61E7FE44766}"/>
                </c:ext>
              </c:extLst>
            </c:dLbl>
            <c:dLbl>
              <c:idx val="2"/>
              <c:layout>
                <c:manualLayout>
                  <c:x val="2.3719709977051646E-2"/>
                  <c:y val="-4.5253680354482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78-41C1-8CB4-B61E7FE44766}"/>
                </c:ext>
              </c:extLst>
            </c:dLbl>
            <c:dLbl>
              <c:idx val="3"/>
              <c:layout>
                <c:manualLayout>
                  <c:x val="4.2102438516924287E-2"/>
                  <c:y val="-3.6917476078657009E-2"/>
                </c:manualLayout>
              </c:layout>
              <c:spPr>
                <a:noFill/>
                <a:ln>
                  <a:noFill/>
                </a:ln>
                <a:effectLst/>
              </c:spPr>
              <c:txPr>
                <a:bodyPr rot="60000" spcFirstLastPara="1" vertOverflow="ellipsis"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extLst>
                <c:ext xmlns:c15="http://schemas.microsoft.com/office/drawing/2012/chart" uri="{CE6537A1-D6FC-4f65-9D91-7224C49458BB}">
                  <c15:layout>
                    <c:manualLayout>
                      <c:w val="3.9600149191372669E-2"/>
                      <c:h val="5.6967688347111668E-2"/>
                    </c:manualLayout>
                  </c15:layout>
                </c:ext>
                <c:ext xmlns:c16="http://schemas.microsoft.com/office/drawing/2014/chart" uri="{C3380CC4-5D6E-409C-BE32-E72D297353CC}">
                  <c16:uniqueId val="{00000002-3F57-4403-98DE-E631A60665EF}"/>
                </c:ext>
              </c:extLst>
            </c:dLbl>
            <c:spPr>
              <a:noFill/>
              <a:ln>
                <a:noFill/>
              </a:ln>
              <a:effectLst/>
            </c:spPr>
            <c:txPr>
              <a:bodyPr rot="6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Аркуш1!$C$2:$C$5</c:f>
              <c:numCache>
                <c:formatCode>General</c:formatCode>
                <c:ptCount val="4"/>
                <c:pt idx="0">
                  <c:v>3.7</c:v>
                </c:pt>
                <c:pt idx="1">
                  <c:v>3.5</c:v>
                </c:pt>
                <c:pt idx="2">
                  <c:v>3.3</c:v>
                </c:pt>
                <c:pt idx="3">
                  <c:v>3.3</c:v>
                </c:pt>
              </c:numCache>
            </c:numRef>
          </c:val>
          <c:extLst>
            <c:ext xmlns:c16="http://schemas.microsoft.com/office/drawing/2014/chart" uri="{C3380CC4-5D6E-409C-BE32-E72D297353CC}">
              <c16:uniqueId val="{00000007-E078-41C1-8CB4-B61E7FE44766}"/>
            </c:ext>
          </c:extLst>
        </c:ser>
        <c:ser>
          <c:idx val="2"/>
          <c:order val="2"/>
          <c:tx>
            <c:strRef>
              <c:f>Аркуш1!$D$1</c:f>
              <c:strCache>
                <c:ptCount val="1"/>
                <c:pt idx="0">
                  <c:v>Місто</c:v>
                </c:pt>
              </c:strCache>
            </c:strRef>
          </c:tx>
          <c:spPr>
            <a:solidFill>
              <a:schemeClr val="accent5"/>
            </a:solidFill>
            <a:ln>
              <a:noFill/>
            </a:ln>
            <a:effectLst/>
            <a:sp3d/>
          </c:spPr>
          <c:invertIfNegative val="0"/>
          <c:dLbls>
            <c:dLbl>
              <c:idx val="0"/>
              <c:layout>
                <c:manualLayout>
                  <c:x val="1.0673869489673242E-2"/>
                  <c:y val="-3.8108362403774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78-41C1-8CB4-B61E7FE44766}"/>
                </c:ext>
              </c:extLst>
            </c:dLbl>
            <c:dLbl>
              <c:idx val="1"/>
              <c:layout>
                <c:manualLayout>
                  <c:x val="0"/>
                  <c:y val="-2.1435953852123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78-41C1-8CB4-B61E7FE44766}"/>
                </c:ext>
              </c:extLst>
            </c:dLbl>
            <c:dLbl>
              <c:idx val="2"/>
              <c:layout>
                <c:manualLayout>
                  <c:x val="0"/>
                  <c:y val="-2.8581271802831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78-41C1-8CB4-B61E7FE44766}"/>
                </c:ext>
              </c:extLst>
            </c:dLbl>
            <c:dLbl>
              <c:idx val="3"/>
              <c:layout>
                <c:manualLayout>
                  <c:x val="0"/>
                  <c:y val="-1.4290635901415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FD-4E12-9C14-E6CFB44E3D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2018 р.</c:v>
                </c:pt>
                <c:pt idx="1">
                  <c:v>2019 р.</c:v>
                </c:pt>
                <c:pt idx="2">
                  <c:v>2020 р.</c:v>
                </c:pt>
                <c:pt idx="3">
                  <c:v>2021 р.</c:v>
                </c:pt>
              </c:strCache>
            </c:strRef>
          </c:cat>
          <c:val>
            <c:numRef>
              <c:f>Аркуш1!$D$2:$D$5</c:f>
              <c:numCache>
                <c:formatCode>General</c:formatCode>
                <c:ptCount val="4"/>
                <c:pt idx="0">
                  <c:v>14.1</c:v>
                </c:pt>
                <c:pt idx="1">
                  <c:v>14.2</c:v>
                </c:pt>
                <c:pt idx="2">
                  <c:v>15.8</c:v>
                </c:pt>
                <c:pt idx="3">
                  <c:v>19.2</c:v>
                </c:pt>
              </c:numCache>
            </c:numRef>
          </c:val>
          <c:extLst>
            <c:ext xmlns:c16="http://schemas.microsoft.com/office/drawing/2014/chart" uri="{C3380CC4-5D6E-409C-BE32-E72D297353CC}">
              <c16:uniqueId val="{0000000B-E078-41C1-8CB4-B61E7FE44766}"/>
            </c:ext>
          </c:extLst>
        </c:ser>
        <c:dLbls>
          <c:showLegendKey val="0"/>
          <c:showVal val="1"/>
          <c:showCatName val="0"/>
          <c:showSerName val="0"/>
          <c:showPercent val="0"/>
          <c:showBubbleSize val="0"/>
        </c:dLbls>
        <c:gapWidth val="219"/>
        <c:shape val="box"/>
        <c:axId val="705391247"/>
        <c:axId val="610298111"/>
        <c:axId val="1573401039"/>
      </c:bar3DChart>
      <c:catAx>
        <c:axId val="70539124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610298111"/>
        <c:crosses val="autoZero"/>
        <c:auto val="1"/>
        <c:lblAlgn val="ctr"/>
        <c:lblOffset val="100"/>
        <c:noMultiLvlLbl val="0"/>
      </c:catAx>
      <c:valAx>
        <c:axId val="610298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crossAx val="705391247"/>
        <c:crosses val="autoZero"/>
        <c:crossBetween val="between"/>
      </c:valAx>
      <c:serAx>
        <c:axId val="1573401039"/>
        <c:scaling>
          <c:orientation val="minMax"/>
        </c:scaling>
        <c:delete val="1"/>
        <c:axPos val="b"/>
        <c:majorTickMark val="out"/>
        <c:minorTickMark val="none"/>
        <c:tickLblPos val="nextTo"/>
        <c:crossAx val="610298111"/>
        <c:crosses val="autoZero"/>
      </c:serAx>
      <c:spPr>
        <a:noFill/>
        <a:ln>
          <a:noFill/>
        </a:ln>
        <a:effectLst/>
      </c:spPr>
    </c:plotArea>
    <c:legend>
      <c:legendPos val="b"/>
      <c:layout>
        <c:manualLayout>
          <c:xMode val="edge"/>
          <c:yMode val="edge"/>
          <c:x val="0.3816893550984396"/>
          <c:y val="0.91874010603201739"/>
          <c:w val="0.39079940465395652"/>
          <c:h val="4.79150768646794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solidFill>
                  <a:schemeClr val="tx1"/>
                </a:solidFill>
                <a:latin typeface="Times New Roman" panose="02020603050405020304" pitchFamily="18" charset="0"/>
                <a:cs typeface="Times New Roman" panose="02020603050405020304" pitchFamily="18" charset="0"/>
              </a:rPr>
              <a:t>Всього</a:t>
            </a:r>
          </a:p>
        </c:rich>
      </c:tx>
      <c:layout>
        <c:manualLayout>
          <c:xMode val="edge"/>
          <c:yMode val="edge"/>
          <c:x val="0.39851240617679401"/>
          <c:y val="9.296939255166785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707808573729791"/>
          <c:y val="0.11436312454651092"/>
          <c:w val="0.59804250213423182"/>
          <c:h val="0.8794678987245329"/>
        </c:manualLayout>
      </c:layout>
      <c:pie3DChart>
        <c:varyColors val="1"/>
        <c:ser>
          <c:idx val="0"/>
          <c:order val="0"/>
          <c:tx>
            <c:strRef>
              <c:f>Аркуш1!$B$1</c:f>
              <c:strCache>
                <c:ptCount val="1"/>
                <c:pt idx="0">
                  <c:v>Всього</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128B-427C-8174-888136F33A2A}"/>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2-128B-427C-8174-888136F33A2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Не задекларовано</c:v>
                </c:pt>
                <c:pt idx="1">
                  <c:v>Задекларовано</c:v>
                </c:pt>
              </c:strCache>
            </c:strRef>
          </c:cat>
          <c:val>
            <c:numRef>
              <c:f>Аркуш1!$B$2:$B$3</c:f>
              <c:numCache>
                <c:formatCode>0.00%</c:formatCode>
                <c:ptCount val="2"/>
                <c:pt idx="0">
                  <c:v>0.307</c:v>
                </c:pt>
                <c:pt idx="1">
                  <c:v>0.69299999999999995</c:v>
                </c:pt>
              </c:numCache>
            </c:numRef>
          </c:val>
          <c:extLst>
            <c:ext xmlns:c16="http://schemas.microsoft.com/office/drawing/2014/chart" uri="{C3380CC4-5D6E-409C-BE32-E72D297353CC}">
              <c16:uniqueId val="{00000000-128B-427C-8174-888136F33A2A}"/>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2801340681658958E-2"/>
          <c:y val="5.0090882047608358E-2"/>
          <c:w val="0.927198659318341"/>
          <c:h val="0.85471735709548913"/>
        </c:manualLayout>
      </c:layout>
      <c:barChart>
        <c:barDir val="col"/>
        <c:grouping val="clustered"/>
        <c:varyColors val="0"/>
        <c:ser>
          <c:idx val="0"/>
          <c:order val="0"/>
          <c:tx>
            <c:strRef>
              <c:f>Аркуш1!$B$1</c:f>
              <c:strCache>
                <c:ptCount val="1"/>
                <c:pt idx="0">
                  <c:v>лікарі ЗПСЛ</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Аркуш1!$A$2:$A$4</c:f>
              <c:strCache>
                <c:ptCount val="3"/>
                <c:pt idx="0">
                  <c:v>2019 рік</c:v>
                </c:pt>
                <c:pt idx="1">
                  <c:v>2020 рік</c:v>
                </c:pt>
                <c:pt idx="2">
                  <c:v>2021 рік</c:v>
                </c:pt>
              </c:strCache>
            </c:strRef>
          </c:cat>
          <c:val>
            <c:numRef>
              <c:f>Аркуш1!$B$2:$B$4</c:f>
              <c:numCache>
                <c:formatCode>0.00%</c:formatCode>
                <c:ptCount val="3"/>
                <c:pt idx="0">
                  <c:v>0.76400000000000001</c:v>
                </c:pt>
                <c:pt idx="1">
                  <c:v>0.66400000000000003</c:v>
                </c:pt>
                <c:pt idx="2">
                  <c:v>0.65500000000000003</c:v>
                </c:pt>
              </c:numCache>
            </c:numRef>
          </c:val>
          <c:extLst>
            <c:ext xmlns:c16="http://schemas.microsoft.com/office/drawing/2014/chart" uri="{C3380CC4-5D6E-409C-BE32-E72D297353CC}">
              <c16:uniqueId val="{00000000-8FDF-4A8D-A713-88195637F92D}"/>
            </c:ext>
          </c:extLst>
        </c:ser>
        <c:ser>
          <c:idx val="1"/>
          <c:order val="1"/>
          <c:tx>
            <c:strRef>
              <c:f>Аркуш1!$C$1</c:f>
              <c:strCache>
                <c:ptCount val="1"/>
                <c:pt idx="0">
                  <c:v>педіатри</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Аркуш1!$A$2:$A$4</c:f>
              <c:strCache>
                <c:ptCount val="3"/>
                <c:pt idx="0">
                  <c:v>2019 рік</c:v>
                </c:pt>
                <c:pt idx="1">
                  <c:v>2020 рік</c:v>
                </c:pt>
                <c:pt idx="2">
                  <c:v>2021 рік</c:v>
                </c:pt>
              </c:strCache>
            </c:strRef>
          </c:cat>
          <c:val>
            <c:numRef>
              <c:f>Аркуш1!$C$2:$C$4</c:f>
              <c:numCache>
                <c:formatCode>0.00%</c:formatCode>
                <c:ptCount val="3"/>
                <c:pt idx="0" formatCode="0%">
                  <c:v>1</c:v>
                </c:pt>
                <c:pt idx="1">
                  <c:v>0.90900000000000003</c:v>
                </c:pt>
                <c:pt idx="2">
                  <c:v>0.91700000000000004</c:v>
                </c:pt>
              </c:numCache>
            </c:numRef>
          </c:val>
          <c:extLst>
            <c:ext xmlns:c16="http://schemas.microsoft.com/office/drawing/2014/chart" uri="{C3380CC4-5D6E-409C-BE32-E72D297353CC}">
              <c16:uniqueId val="{00000001-8FDF-4A8D-A713-88195637F92D}"/>
            </c:ext>
          </c:extLst>
        </c:ser>
        <c:ser>
          <c:idx val="2"/>
          <c:order val="2"/>
          <c:tx>
            <c:strRef>
              <c:f>Аркуш1!$D$1</c:f>
              <c:strCache>
                <c:ptCount val="1"/>
                <c:pt idx="0">
                  <c:v>середній медперсонал</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Аркуш1!$A$2:$A$4</c:f>
              <c:strCache>
                <c:ptCount val="3"/>
                <c:pt idx="0">
                  <c:v>2019 рік</c:v>
                </c:pt>
                <c:pt idx="1">
                  <c:v>2020 рік</c:v>
                </c:pt>
                <c:pt idx="2">
                  <c:v>2021 рік</c:v>
                </c:pt>
              </c:strCache>
            </c:strRef>
          </c:cat>
          <c:val>
            <c:numRef>
              <c:f>Аркуш1!$D$2:$D$4</c:f>
              <c:numCache>
                <c:formatCode>0%</c:formatCode>
                <c:ptCount val="3"/>
                <c:pt idx="0" formatCode="0.00%">
                  <c:v>0.95</c:v>
                </c:pt>
                <c:pt idx="1">
                  <c:v>0.89700000000000002</c:v>
                </c:pt>
                <c:pt idx="2" formatCode="0.00%">
                  <c:v>0.92100000000000004</c:v>
                </c:pt>
              </c:numCache>
            </c:numRef>
          </c:val>
          <c:extLst>
            <c:ext xmlns:c16="http://schemas.microsoft.com/office/drawing/2014/chart" uri="{C3380CC4-5D6E-409C-BE32-E72D297353CC}">
              <c16:uniqueId val="{00000002-8FDF-4A8D-A713-88195637F92D}"/>
            </c:ext>
          </c:extLst>
        </c:ser>
        <c:dLbls>
          <c:dLblPos val="outEnd"/>
          <c:showLegendKey val="0"/>
          <c:showVal val="1"/>
          <c:showCatName val="0"/>
          <c:showSerName val="0"/>
          <c:showPercent val="0"/>
          <c:showBubbleSize val="0"/>
        </c:dLbls>
        <c:gapWidth val="219"/>
        <c:overlap val="-27"/>
        <c:axId val="1993773600"/>
        <c:axId val="66328848"/>
      </c:barChart>
      <c:catAx>
        <c:axId val="199377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uk-UA"/>
          </a:p>
        </c:txPr>
        <c:crossAx val="66328848"/>
        <c:crosses val="autoZero"/>
        <c:auto val="1"/>
        <c:lblAlgn val="ctr"/>
        <c:lblOffset val="100"/>
        <c:noMultiLvlLbl val="0"/>
      </c:catAx>
      <c:valAx>
        <c:axId val="663288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uk-UA"/>
          </a:p>
        </c:txPr>
        <c:crossAx val="1993773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latin typeface="Times New Roman" panose="02020603050405020304" pitchFamily="18" charset="0"/>
          <a:cs typeface="Times New Roman" panose="02020603050405020304" pitchFamily="18" charset="0"/>
        </a:defRPr>
      </a:pPr>
      <a:endParaRPr lang="uk-U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  24 030 900 грн.</a:t>
            </a:r>
          </a:p>
        </c:rich>
      </c:tx>
      <c:layout>
        <c:manualLayout>
          <c:xMode val="edge"/>
          <c:yMode val="edge"/>
          <c:x val="0.20220008483457258"/>
          <c:y val="0.1167598677027955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325"/>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568154598532859"/>
          <c:y val="0.24114491652950013"/>
          <c:w val="0.78785742801537006"/>
          <c:h val="0.66712109764782712"/>
        </c:manualLayout>
      </c:layout>
      <c:pie3DChart>
        <c:varyColors val="1"/>
        <c:ser>
          <c:idx val="0"/>
          <c:order val="0"/>
          <c:tx>
            <c:strRef>
              <c:f>Аркуш1!$B$1</c:f>
              <c:strCache>
                <c:ptCount val="1"/>
                <c:pt idx="0">
                  <c:v>Продаж</c:v>
                </c:pt>
              </c:strCache>
            </c:strRef>
          </c:tx>
          <c:dPt>
            <c:idx val="0"/>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1-D2F7-4682-9ADC-1E63C7C94F8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2F7-4682-9ADC-1E63C7C94F8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Інше</c:v>
                </c:pt>
                <c:pt idx="1">
                  <c:v>Оплата праці</c:v>
                </c:pt>
              </c:strCache>
            </c:strRef>
          </c:cat>
          <c:val>
            <c:numRef>
              <c:f>Аркуш1!$B$2:$B$3</c:f>
              <c:numCache>
                <c:formatCode>0%</c:formatCode>
                <c:ptCount val="2"/>
                <c:pt idx="0">
                  <c:v>0.11600000000000001</c:v>
                </c:pt>
                <c:pt idx="1">
                  <c:v>0.88400000000000001</c:v>
                </c:pt>
              </c:numCache>
            </c:numRef>
          </c:val>
          <c:extLst>
            <c:ext xmlns:c16="http://schemas.microsoft.com/office/drawing/2014/chart" uri="{C3380CC4-5D6E-409C-BE32-E72D297353CC}">
              <c16:uniqueId val="{00000004-D2F7-4682-9ADC-1E63C7C94F85}"/>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20 949 508,82 грн.</a:t>
            </a:r>
          </a:p>
        </c:rich>
      </c:tx>
      <c:layout>
        <c:manualLayout>
          <c:xMode val="edge"/>
          <c:yMode val="edge"/>
          <c:x val="7.3753992215180392E-2"/>
          <c:y val="0.1084198771525958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967688008383648E-2"/>
          <c:y val="0.20361495905360155"/>
          <c:w val="0.81558461001047944"/>
          <c:h val="0.692141069298426"/>
        </c:manualLayout>
      </c:layout>
      <c:pie3DChart>
        <c:varyColors val="1"/>
        <c:ser>
          <c:idx val="0"/>
          <c:order val="0"/>
          <c:tx>
            <c:strRef>
              <c:f>Аркуш1!$B$1</c:f>
              <c:strCache>
                <c:ptCount val="1"/>
                <c:pt idx="0">
                  <c:v>Продаж</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DABD-4430-97C9-17077260FA08}"/>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DABD-4430-97C9-17077260FA0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Кв. 1</c:v>
                </c:pt>
                <c:pt idx="1">
                  <c:v>Кв. 2</c:v>
                </c:pt>
              </c:strCache>
            </c:strRef>
          </c:cat>
          <c:val>
            <c:numRef>
              <c:f>Аркуш1!$B$2:$B$3</c:f>
              <c:numCache>
                <c:formatCode>0%</c:formatCode>
                <c:ptCount val="2"/>
                <c:pt idx="0">
                  <c:v>0.85389999999999999</c:v>
                </c:pt>
                <c:pt idx="1">
                  <c:v>0.15</c:v>
                </c:pt>
              </c:numCache>
            </c:numRef>
          </c:val>
          <c:extLst>
            <c:ext xmlns:c16="http://schemas.microsoft.com/office/drawing/2014/chart" uri="{C3380CC4-5D6E-409C-BE32-E72D297353CC}">
              <c16:uniqueId val="{00000004-DABD-4430-97C9-17077260FA08}"/>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21</a:t>
            </a:r>
            <a:r>
              <a:rPr lang="uk-UA" baseline="0" dirty="0"/>
              <a:t> 591</a:t>
            </a:r>
            <a:r>
              <a:rPr lang="uk-UA" dirty="0"/>
              <a:t> 862,21 грн.</a:t>
            </a:r>
          </a:p>
        </c:rich>
      </c:tx>
      <c:layout>
        <c:manualLayout>
          <c:xMode val="edge"/>
          <c:yMode val="edge"/>
          <c:x val="0.16028244922401316"/>
          <c:y val="0.1209298629778954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Аркуш1!$B$1</c:f>
              <c:strCache>
                <c:ptCount val="1"/>
                <c:pt idx="0">
                  <c:v>Продаж</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8798-46CE-9977-D1E058ABE733}"/>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8798-46CE-9977-D1E058ABE73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Аркуш1!$A$2:$A$3</c:f>
              <c:strCache>
                <c:ptCount val="2"/>
                <c:pt idx="0">
                  <c:v>Кв. 1</c:v>
                </c:pt>
                <c:pt idx="1">
                  <c:v>Кв. 2</c:v>
                </c:pt>
              </c:strCache>
            </c:strRef>
          </c:cat>
          <c:val>
            <c:numRef>
              <c:f>Аркуш1!$B$2:$B$3</c:f>
              <c:numCache>
                <c:formatCode>0%</c:formatCode>
                <c:ptCount val="2"/>
                <c:pt idx="0">
                  <c:v>0.88</c:v>
                </c:pt>
                <c:pt idx="1">
                  <c:v>0.12</c:v>
                </c:pt>
              </c:numCache>
            </c:numRef>
          </c:val>
          <c:extLst>
            <c:ext xmlns:c16="http://schemas.microsoft.com/office/drawing/2014/chart" uri="{C3380CC4-5D6E-409C-BE32-E72D297353CC}">
              <c16:uniqueId val="{00000004-8798-46CE-9977-D1E058ABE733}"/>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7">
  <a:schemeClr val="accent4"/>
</cs:colorStyle>
</file>

<file path=ppt/charts/colors2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Reversed" id="24">
  <a:schemeClr val="accent4"/>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5">
  <a:schemeClr val="accent2"/>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0.02167</cdr:x>
      <cdr:y>0.8567</cdr:y>
    </cdr:from>
    <cdr:to>
      <cdr:x>1</cdr:x>
      <cdr:y>0.9936</cdr:y>
    </cdr:to>
    <cdr:sp macro="" textlink="">
      <cdr:nvSpPr>
        <cdr:cNvPr id="2" name="Прямокутник 1">
          <a:extLst xmlns:a="http://schemas.openxmlformats.org/drawingml/2006/main">
            <a:ext uri="{FF2B5EF4-FFF2-40B4-BE49-F238E27FC236}">
              <a16:creationId xmlns:a16="http://schemas.microsoft.com/office/drawing/2014/main" id="{A7016AEA-C267-4FFD-B2A8-C0A2178E4F16}"/>
            </a:ext>
          </a:extLst>
        </cdr:cNvPr>
        <cdr:cNvSpPr/>
      </cdr:nvSpPr>
      <cdr:spPr>
        <a:xfrm xmlns:a="http://schemas.openxmlformats.org/drawingml/2006/main">
          <a:off x="174663" y="4044638"/>
          <a:ext cx="7885175" cy="64633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uk-UA" sz="1600" b="1" dirty="0">
              <a:solidFill>
                <a:schemeClr val="bg1"/>
              </a:solidFill>
            </a:rPr>
            <a:t>Відсоток</a:t>
          </a:r>
          <a:r>
            <a:rPr lang="uk-UA" sz="1600" dirty="0">
              <a:solidFill>
                <a:schemeClr val="bg1"/>
              </a:solidFill>
            </a:rPr>
            <a:t>            </a:t>
          </a:r>
          <a:r>
            <a:rPr lang="uk-UA" sz="2000" b="1" dirty="0">
              <a:solidFill>
                <a:schemeClr val="bg1"/>
              </a:solidFill>
            </a:rPr>
            <a:t>89,1%        88,9%         47,8%          55,9%</a:t>
          </a:r>
        </a:p>
        <a:p xmlns:a="http://schemas.openxmlformats.org/drawingml/2006/main">
          <a:r>
            <a:rPr lang="uk-UA" sz="1600" b="1" dirty="0">
              <a:solidFill>
                <a:schemeClr val="bg1"/>
              </a:solidFill>
            </a:rPr>
            <a:t>виконання</a:t>
          </a:r>
          <a:r>
            <a:rPr lang="uk-UA" sz="1600" dirty="0">
              <a:solidFill>
                <a:schemeClr val="bg1"/>
              </a:solidFill>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AA9E7D-2616-45A3-AF93-6509D0A23901}" type="datetimeFigureOut">
              <a:rPr lang="uk-UA" smtClean="0"/>
              <a:t>26.04.2022</a:t>
            </a:fld>
            <a:endParaRPr lang="uk-UA"/>
          </a:p>
        </p:txBody>
      </p:sp>
      <p:sp>
        <p:nvSpPr>
          <p:cNvPr id="4" name="Місце для зображення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427E7A-6ED2-4ED3-AA6B-6D214C8CA53C}" type="slidenum">
              <a:rPr lang="uk-UA" smtClean="0"/>
              <a:t>‹№›</a:t>
            </a:fld>
            <a:endParaRPr lang="uk-UA"/>
          </a:p>
        </p:txBody>
      </p:sp>
    </p:spTree>
    <p:extLst>
      <p:ext uri="{BB962C8B-B14F-4D97-AF65-F5344CB8AC3E}">
        <p14:creationId xmlns:p14="http://schemas.microsoft.com/office/powerpoint/2010/main" val="179718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03427E7A-6ED2-4ED3-AA6B-6D214C8CA53C}" type="slidenum">
              <a:rPr lang="uk-UA" smtClean="0"/>
              <a:t>29</a:t>
            </a:fld>
            <a:endParaRPr lang="uk-UA"/>
          </a:p>
        </p:txBody>
      </p:sp>
    </p:spTree>
    <p:extLst>
      <p:ext uri="{BB962C8B-B14F-4D97-AF65-F5344CB8AC3E}">
        <p14:creationId xmlns:p14="http://schemas.microsoft.com/office/powerpoint/2010/main" val="282141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3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393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5664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1744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619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5166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542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9234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5818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457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366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820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882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045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06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61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463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smtClean="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742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4/26/2022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6221003"/>
      </p:ext>
    </p:extLst>
  </p:cSld>
  <p:clrMap bg1="dk1" tx1="lt1" bg2="dk2" tx2="lt2" accent1="accent1" accent2="accent2" accent3="accent3" accent4="accent4" accent5="accent5" accent6="accent6" hlink="hlink" folHlink="folHlink"/>
  <p:sldLayoutIdLst>
    <p:sldLayoutId id="2147485465" r:id="rId1"/>
    <p:sldLayoutId id="2147485466" r:id="rId2"/>
    <p:sldLayoutId id="2147485467" r:id="rId3"/>
    <p:sldLayoutId id="2147485468" r:id="rId4"/>
    <p:sldLayoutId id="2147485469" r:id="rId5"/>
    <p:sldLayoutId id="2147485470" r:id="rId6"/>
    <p:sldLayoutId id="2147485471" r:id="rId7"/>
    <p:sldLayoutId id="2147485472" r:id="rId8"/>
    <p:sldLayoutId id="2147485473" r:id="rId9"/>
    <p:sldLayoutId id="2147485474" r:id="rId10"/>
    <p:sldLayoutId id="2147485475" r:id="rId11"/>
    <p:sldLayoutId id="2147485476" r:id="rId12"/>
    <p:sldLayoutId id="2147485477" r:id="rId13"/>
    <p:sldLayoutId id="2147485478" r:id="rId14"/>
    <p:sldLayoutId id="2147485479" r:id="rId15"/>
    <p:sldLayoutId id="2147485480" r:id="rId16"/>
    <p:sldLayoutId id="2147485481" r:id="rId17"/>
    <p:sldLayoutId id="2147485482"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arget="../charts/chart26.xml" Type="http://schemas.openxmlformats.org/officeDocument/2006/relationships/chart"/><Relationship Id="rId2" Target="../notesSlides/notesSlide1.xml" Type="http://schemas.openxmlformats.org/officeDocument/2006/relationships/notesSlide"/><Relationship Id="rId1" Target="../slideLayouts/slideLayout4.xml" Type="http://schemas.openxmlformats.org/officeDocument/2006/relationships/slideLayout"/><Relationship Id="rId5" Target="../media/image26.jpeg" Type="http://schemas.openxmlformats.org/officeDocument/2006/relationships/image"/><Relationship Id="rId4" Target="../charts/chart27.xml" Type="http://schemas.openxmlformats.org/officeDocument/2006/relationships/chart"/></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microsoft.com/office/2017/06/relationships/model3d" Target="../media/model3d1.glb"/><Relationship Id="rId7" Type="http://schemas.openxmlformats.org/officeDocument/2006/relationships/image" Target="../media/image36.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arget="../charts/chart30.xml" Type="http://schemas.openxmlformats.org/officeDocument/2006/relationships/chart"/><Relationship Id="rId2" Target="../charts/chart29.xml" Type="http://schemas.openxmlformats.org/officeDocument/2006/relationships/chart"/><Relationship Id="rId1" Target="../slideLayouts/slideLayout4.xml" Type="http://schemas.openxmlformats.org/officeDocument/2006/relationships/slideLayout"/><Relationship Id="rId5" Target="../media/image39.jpeg" Type="http://schemas.openxmlformats.org/officeDocument/2006/relationships/image"/><Relationship Id="rId4" Target="../media/image38.jpeg" Type="http://schemas.openxmlformats.org/officeDocument/2006/relationships/image"/></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microsoft.com/office/2017/06/relationships/model3d" Target="../media/model3d2.glb"/><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58D4435-9660-4B93-B2BC-A9CB1F509330}"/>
              </a:ext>
            </a:extLst>
          </p:cNvPr>
          <p:cNvSpPr>
            <a:spLocks noGrp="1"/>
          </p:cNvSpPr>
          <p:nvPr>
            <p:ph type="title"/>
          </p:nvPr>
        </p:nvSpPr>
        <p:spPr>
          <a:xfrm>
            <a:off x="258792" y="526211"/>
            <a:ext cx="4321833" cy="3778371"/>
          </a:xfrm>
        </p:spPr>
        <p:txBody>
          <a:bodyPr>
            <a:normAutofit/>
          </a:bodyPr>
          <a:lstStyle/>
          <a:p>
            <a:pPr algn="ctr"/>
            <a:r>
              <a:rPr lang="uk-UA" sz="3600" dirty="0">
                <a:solidFill>
                  <a:schemeClr val="bg1"/>
                </a:solidFill>
                <a:effectLst>
                  <a:reflection blurRad="698500" endPos="65000" dist="50800" dir="5400000" sy="-100000" algn="bl" rotWithShape="0"/>
                </a:effectLst>
                <a:latin typeface="Times New Roman" panose="02020603050405020304" pitchFamily="18" charset="0"/>
                <a:cs typeface="Times New Roman" panose="02020603050405020304" pitchFamily="18" charset="0"/>
              </a:rPr>
              <a:t>Підсумки діяльності КНМП </a:t>
            </a:r>
            <a:br>
              <a:rPr lang="uk-UA" sz="3600" dirty="0">
                <a:solidFill>
                  <a:schemeClr val="bg1"/>
                </a:solidFill>
                <a:effectLst>
                  <a:reflection blurRad="698500" endPos="65000" dist="50800" dir="5400000" sy="-100000" algn="bl" rotWithShape="0"/>
                </a:effectLst>
                <a:latin typeface="Times New Roman" panose="02020603050405020304" pitchFamily="18" charset="0"/>
                <a:cs typeface="Times New Roman" panose="02020603050405020304" pitchFamily="18" charset="0"/>
              </a:rPr>
            </a:br>
            <a:r>
              <a:rPr lang="uk-UA" sz="3600" dirty="0">
                <a:solidFill>
                  <a:schemeClr val="bg1"/>
                </a:solidFill>
                <a:effectLst>
                  <a:reflection blurRad="698500" endPos="65000" dist="50800" dir="5400000" sy="-100000" algn="bl" rotWithShape="0"/>
                </a:effectLst>
                <a:latin typeface="Times New Roman" panose="02020603050405020304" pitchFamily="18" charset="0"/>
                <a:cs typeface="Times New Roman" panose="02020603050405020304" pitchFamily="18" charset="0"/>
              </a:rPr>
              <a:t>«ЦПМСД №1» </a:t>
            </a:r>
            <a:br>
              <a:rPr lang="uk-UA" sz="3600" dirty="0">
                <a:solidFill>
                  <a:schemeClr val="bg1"/>
                </a:solidFill>
                <a:effectLst>
                  <a:reflection blurRad="698500" endPos="65000" dist="50800" dir="5400000" sy="-100000" algn="bl" rotWithShape="0"/>
                </a:effectLst>
                <a:latin typeface="Times New Roman" panose="02020603050405020304" pitchFamily="18" charset="0"/>
                <a:cs typeface="Times New Roman" panose="02020603050405020304" pitchFamily="18" charset="0"/>
              </a:rPr>
            </a:br>
            <a:r>
              <a:rPr lang="uk-UA" dirty="0">
                <a:solidFill>
                  <a:schemeClr val="bg1"/>
                </a:solidFill>
                <a:effectLst>
                  <a:reflection blurRad="698500" endPos="65000" dist="50800" dir="5400000" sy="-100000" algn="bl" rotWithShape="0"/>
                </a:effectLst>
                <a:latin typeface="Times New Roman" panose="02020603050405020304" pitchFamily="18" charset="0"/>
                <a:cs typeface="Times New Roman" panose="02020603050405020304" pitchFamily="18" charset="0"/>
              </a:rPr>
              <a:t>м. </a:t>
            </a:r>
            <a:r>
              <a:rPr lang="uk-UA" sz="3600" dirty="0">
                <a:solidFill>
                  <a:schemeClr val="bg1"/>
                </a:solidFill>
                <a:effectLst>
                  <a:reflection blurRad="698500" endPos="65000" dist="50800" dir="5400000" sy="-100000" algn="bl" rotWithShape="0"/>
                </a:effectLst>
                <a:latin typeface="Times New Roman" panose="02020603050405020304" pitchFamily="18" charset="0"/>
                <a:cs typeface="Times New Roman" panose="02020603050405020304" pitchFamily="18" charset="0"/>
              </a:rPr>
              <a:t>Кременчука</a:t>
            </a:r>
            <a:endParaRPr lang="uk-UA" sz="3600" dirty="0">
              <a:solidFill>
                <a:schemeClr val="bg1"/>
              </a:solidFill>
              <a:latin typeface="Times New Roman" panose="02020603050405020304" pitchFamily="18" charset="0"/>
              <a:cs typeface="Times New Roman" panose="02020603050405020304" pitchFamily="18" charset="0"/>
            </a:endParaRPr>
          </a:p>
        </p:txBody>
      </p:sp>
      <p:sp>
        <p:nvSpPr>
          <p:cNvPr id="6" name="Місце для тексту 5">
            <a:extLst>
              <a:ext uri="{FF2B5EF4-FFF2-40B4-BE49-F238E27FC236}">
                <a16:creationId xmlns:a16="http://schemas.microsoft.com/office/drawing/2014/main" id="{64806B35-F729-44BC-B913-8211D01DD2BB}"/>
              </a:ext>
            </a:extLst>
          </p:cNvPr>
          <p:cNvSpPr>
            <a:spLocks noGrp="1"/>
          </p:cNvSpPr>
          <p:nvPr>
            <p:ph type="body" sz="half" idx="2"/>
          </p:nvPr>
        </p:nvSpPr>
        <p:spPr>
          <a:xfrm>
            <a:off x="783876" y="4485736"/>
            <a:ext cx="3401063" cy="1086928"/>
          </a:xfrm>
        </p:spPr>
        <p:txBody>
          <a:bodyPr>
            <a:normAutofit/>
          </a:bodyPr>
          <a:lstStyle/>
          <a:p>
            <a:pPr algn="ctr"/>
            <a:r>
              <a:rPr lang="uk-UA" sz="3500" dirty="0">
                <a:solidFill>
                  <a:schemeClr val="bg1"/>
                </a:solidFill>
                <a:latin typeface="Times New Roman" panose="02020603050405020304" pitchFamily="18" charset="0"/>
                <a:cs typeface="Times New Roman" panose="02020603050405020304" pitchFamily="18" charset="0"/>
              </a:rPr>
              <a:t>за 2021 рік</a:t>
            </a:r>
          </a:p>
          <a:p>
            <a:endParaRPr lang="uk-UA" dirty="0"/>
          </a:p>
        </p:txBody>
      </p:sp>
      <p:pic>
        <p:nvPicPr>
          <p:cNvPr id="8" name="Місце для вмісту 7">
            <a:extLst>
              <a:ext uri="{FF2B5EF4-FFF2-40B4-BE49-F238E27FC236}">
                <a16:creationId xmlns:a16="http://schemas.microsoft.com/office/drawing/2014/main" id="{4D413357-9D63-47BB-8C94-3DF508AE64B5}"/>
              </a:ext>
            </a:extLst>
          </p:cNvPr>
          <p:cNvPicPr>
            <a:picLocks noGrp="1" noChangeAspect="1"/>
          </p:cNvPicPr>
          <p:nvPr>
            <p:ph idx="1"/>
          </p:nvPr>
        </p:nvPicPr>
        <p:blipFill>
          <a:blip r:embed="rId2"/>
          <a:stretch>
            <a:fillRect/>
          </a:stretch>
        </p:blipFill>
        <p:spPr>
          <a:xfrm>
            <a:off x="4352544" y="667805"/>
            <a:ext cx="7669023" cy="5111203"/>
          </a:xfrm>
        </p:spPr>
      </p:pic>
    </p:spTree>
    <p:extLst>
      <p:ext uri="{BB962C8B-B14F-4D97-AF65-F5344CB8AC3E}">
        <p14:creationId xmlns:p14="http://schemas.microsoft.com/office/powerpoint/2010/main" val="4876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3636E0E-EBD2-479B-9666-175ADF8327BD}"/>
              </a:ext>
            </a:extLst>
          </p:cNvPr>
          <p:cNvSpPr txBox="1">
            <a:spLocks/>
          </p:cNvSpPr>
          <p:nvPr/>
        </p:nvSpPr>
        <p:spPr>
          <a:xfrm>
            <a:off x="980501" y="110168"/>
            <a:ext cx="7844010" cy="199405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300" dirty="0">
                <a:solidFill>
                  <a:schemeClr val="bg1"/>
                </a:solidFill>
              </a:rPr>
              <a:t>Оплата праці з нарахуваннями</a:t>
            </a:r>
          </a:p>
          <a:p>
            <a:pPr algn="just"/>
            <a:endParaRPr lang="uk-UA" sz="1600" dirty="0">
              <a:solidFill>
                <a:schemeClr val="bg1"/>
              </a:solidFill>
            </a:endParaRPr>
          </a:p>
          <a:p>
            <a:pPr algn="just"/>
            <a:endParaRPr lang="uk-UA" sz="1600" dirty="0">
              <a:solidFill>
                <a:schemeClr val="bg1"/>
              </a:solidFill>
            </a:endParaRPr>
          </a:p>
          <a:p>
            <a:pPr algn="just"/>
            <a:endParaRPr lang="uk-UA" sz="1600" dirty="0">
              <a:solidFill>
                <a:schemeClr val="bg1"/>
              </a:solidFill>
            </a:endParaRPr>
          </a:p>
          <a:p>
            <a:pPr algn="just"/>
            <a:r>
              <a:rPr lang="uk-UA" sz="1600" dirty="0">
                <a:solidFill>
                  <a:schemeClr val="bg1"/>
                </a:solidFill>
              </a:rPr>
              <a:t>    </a:t>
            </a:r>
          </a:p>
          <a:p>
            <a:pPr algn="ctr"/>
            <a:endParaRPr lang="uk-UA" sz="1600" dirty="0">
              <a:solidFill>
                <a:schemeClr val="bg1"/>
              </a:solidFill>
            </a:endParaRPr>
          </a:p>
        </p:txBody>
      </p:sp>
      <p:graphicFrame>
        <p:nvGraphicFramePr>
          <p:cNvPr id="5" name="Місце для вмісту 5">
            <a:extLst>
              <a:ext uri="{FF2B5EF4-FFF2-40B4-BE49-F238E27FC236}">
                <a16:creationId xmlns:a16="http://schemas.microsoft.com/office/drawing/2014/main" id="{0BF26AA0-0442-45DC-8610-E0FAC6B94522}"/>
              </a:ext>
            </a:extLst>
          </p:cNvPr>
          <p:cNvGraphicFramePr>
            <a:graphicFrameLocks/>
          </p:cNvGraphicFramePr>
          <p:nvPr>
            <p:extLst>
              <p:ext uri="{D42A27DB-BD31-4B8C-83A1-F6EECF244321}">
                <p14:modId xmlns:p14="http://schemas.microsoft.com/office/powerpoint/2010/main" val="1156230009"/>
              </p:ext>
            </p:extLst>
          </p:nvPr>
        </p:nvGraphicFramePr>
        <p:xfrm>
          <a:off x="6826548" y="1021905"/>
          <a:ext cx="3206240" cy="30455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Місце для вмісту 5">
            <a:extLst>
              <a:ext uri="{FF2B5EF4-FFF2-40B4-BE49-F238E27FC236}">
                <a16:creationId xmlns:a16="http://schemas.microsoft.com/office/drawing/2014/main" id="{0C96A685-ECCD-4228-806D-E84CAF9EB438}"/>
              </a:ext>
            </a:extLst>
          </p:cNvPr>
          <p:cNvGraphicFramePr>
            <a:graphicFrameLocks/>
          </p:cNvGraphicFramePr>
          <p:nvPr>
            <p:extLst>
              <p:ext uri="{D42A27DB-BD31-4B8C-83A1-F6EECF244321}">
                <p14:modId xmlns:p14="http://schemas.microsoft.com/office/powerpoint/2010/main" val="3719619195"/>
              </p:ext>
            </p:extLst>
          </p:nvPr>
        </p:nvGraphicFramePr>
        <p:xfrm>
          <a:off x="705977" y="1086270"/>
          <a:ext cx="3206240" cy="3045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Місце для вмісту 5">
            <a:extLst>
              <a:ext uri="{FF2B5EF4-FFF2-40B4-BE49-F238E27FC236}">
                <a16:creationId xmlns:a16="http://schemas.microsoft.com/office/drawing/2014/main" id="{0B5F278E-96BB-41FC-995B-DA8F3439A87E}"/>
              </a:ext>
            </a:extLst>
          </p:cNvPr>
          <p:cNvGraphicFramePr>
            <a:graphicFrameLocks/>
          </p:cNvGraphicFramePr>
          <p:nvPr>
            <p:extLst>
              <p:ext uri="{D42A27DB-BD31-4B8C-83A1-F6EECF244321}">
                <p14:modId xmlns:p14="http://schemas.microsoft.com/office/powerpoint/2010/main" val="1296926772"/>
              </p:ext>
            </p:extLst>
          </p:nvPr>
        </p:nvGraphicFramePr>
        <p:xfrm>
          <a:off x="3680449" y="1021906"/>
          <a:ext cx="3206240" cy="30455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Місце для вмісту 5">
            <a:extLst>
              <a:ext uri="{FF2B5EF4-FFF2-40B4-BE49-F238E27FC236}">
                <a16:creationId xmlns:a16="http://schemas.microsoft.com/office/drawing/2014/main" id="{A2C87858-F6A9-41CC-9DB2-CD2FAA07E2C3}"/>
              </a:ext>
            </a:extLst>
          </p:cNvPr>
          <p:cNvGraphicFramePr>
            <a:graphicFrameLocks/>
          </p:cNvGraphicFramePr>
          <p:nvPr>
            <p:extLst>
              <p:ext uri="{D42A27DB-BD31-4B8C-83A1-F6EECF244321}">
                <p14:modId xmlns:p14="http://schemas.microsoft.com/office/powerpoint/2010/main" val="280798019"/>
              </p:ext>
            </p:extLst>
          </p:nvPr>
        </p:nvGraphicFramePr>
        <p:xfrm>
          <a:off x="766118" y="3966519"/>
          <a:ext cx="2965825" cy="2273644"/>
        </p:xfrm>
        <a:graphic>
          <a:graphicData uri="http://schemas.openxmlformats.org/drawingml/2006/chart">
            <c:chart xmlns:c="http://schemas.openxmlformats.org/drawingml/2006/chart" xmlns:r="http://schemas.openxmlformats.org/officeDocument/2006/relationships" r:id="rId5"/>
          </a:graphicData>
        </a:graphic>
      </p:graphicFrame>
      <p:sp>
        <p:nvSpPr>
          <p:cNvPr id="9" name="Прямокутник 8">
            <a:extLst>
              <a:ext uri="{FF2B5EF4-FFF2-40B4-BE49-F238E27FC236}">
                <a16:creationId xmlns:a16="http://schemas.microsoft.com/office/drawing/2014/main" id="{3CD4414B-F44F-4B03-9099-52E9C137593A}"/>
              </a:ext>
            </a:extLst>
          </p:cNvPr>
          <p:cNvSpPr/>
          <p:nvPr/>
        </p:nvSpPr>
        <p:spPr>
          <a:xfrm>
            <a:off x="705977" y="4195020"/>
            <a:ext cx="9416431" cy="369332"/>
          </a:xfrm>
          <a:prstGeom prst="rect">
            <a:avLst/>
          </a:prstGeom>
        </p:spPr>
        <p:txBody>
          <a:bodyPr wrap="square">
            <a:spAutoFit/>
          </a:bodyPr>
          <a:lstStyle/>
          <a:p>
            <a:r>
              <a:rPr lang="uk-UA" dirty="0">
                <a:latin typeface="Book Antiqua" panose="02040602050305030304" pitchFamily="18" charset="0"/>
              </a:rPr>
              <a:t>                2019 рік                                        2020 рік                                             2021 рік </a:t>
            </a:r>
            <a:endParaRPr lang="uk-UA" dirty="0"/>
          </a:p>
        </p:txBody>
      </p:sp>
      <p:sp>
        <p:nvSpPr>
          <p:cNvPr id="10" name="Прямокутник 9">
            <a:extLst>
              <a:ext uri="{FF2B5EF4-FFF2-40B4-BE49-F238E27FC236}">
                <a16:creationId xmlns:a16="http://schemas.microsoft.com/office/drawing/2014/main" id="{D569578E-7DFE-45E2-8DB9-EB615E068F99}"/>
              </a:ext>
            </a:extLst>
          </p:cNvPr>
          <p:cNvSpPr/>
          <p:nvPr/>
        </p:nvSpPr>
        <p:spPr>
          <a:xfrm>
            <a:off x="1433177" y="4939534"/>
            <a:ext cx="1140903" cy="3693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кутник 10">
            <a:extLst>
              <a:ext uri="{FF2B5EF4-FFF2-40B4-BE49-F238E27FC236}">
                <a16:creationId xmlns:a16="http://schemas.microsoft.com/office/drawing/2014/main" id="{65D8F7AD-17BD-4435-847B-ADF6D356D034}"/>
              </a:ext>
            </a:extLst>
          </p:cNvPr>
          <p:cNvSpPr/>
          <p:nvPr/>
        </p:nvSpPr>
        <p:spPr>
          <a:xfrm>
            <a:off x="1420820" y="5574016"/>
            <a:ext cx="1140903" cy="3693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кутник 11">
            <a:extLst>
              <a:ext uri="{FF2B5EF4-FFF2-40B4-BE49-F238E27FC236}">
                <a16:creationId xmlns:a16="http://schemas.microsoft.com/office/drawing/2014/main" id="{5F4EAE3D-2BA9-4BF7-997D-D3C6717F38FE}"/>
              </a:ext>
            </a:extLst>
          </p:cNvPr>
          <p:cNvSpPr/>
          <p:nvPr/>
        </p:nvSpPr>
        <p:spPr>
          <a:xfrm>
            <a:off x="2777591" y="4897509"/>
            <a:ext cx="1983035" cy="1008426"/>
          </a:xfrm>
          <a:prstGeom prst="rect">
            <a:avLst/>
          </a:prstGeom>
        </p:spPr>
        <p:txBody>
          <a:bodyPr wrap="square">
            <a:spAutoFit/>
          </a:bodyPr>
          <a:lstStyle/>
          <a:p>
            <a:r>
              <a:rPr lang="uk-UA" sz="2000" dirty="0"/>
              <a:t>Оплата праці</a:t>
            </a:r>
          </a:p>
          <a:p>
            <a:endParaRPr lang="uk-UA" sz="2000" dirty="0"/>
          </a:p>
          <a:p>
            <a:r>
              <a:rPr lang="uk-UA" sz="2000" dirty="0"/>
              <a:t>Інше</a:t>
            </a:r>
          </a:p>
        </p:txBody>
      </p:sp>
    </p:spTree>
    <p:extLst>
      <p:ext uri="{BB962C8B-B14F-4D97-AF65-F5344CB8AC3E}">
        <p14:creationId xmlns:p14="http://schemas.microsoft.com/office/powerpoint/2010/main" val="203986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598DD3-72B5-44A7-995B-6B6513D659DE}"/>
              </a:ext>
            </a:extLst>
          </p:cNvPr>
          <p:cNvSpPr>
            <a:spLocks noGrp="1"/>
          </p:cNvSpPr>
          <p:nvPr>
            <p:ph type="title"/>
          </p:nvPr>
        </p:nvSpPr>
        <p:spPr>
          <a:xfrm>
            <a:off x="232719" y="266218"/>
            <a:ext cx="11596608" cy="779228"/>
          </a:xfrm>
        </p:spPr>
        <p:txBody>
          <a:bodyPr>
            <a:noAutofit/>
          </a:bodyPr>
          <a:lstStyle/>
          <a:p>
            <a:pPr algn="ctr"/>
            <a:r>
              <a:rPr lang="uk-UA" sz="2100" dirty="0">
                <a:solidFill>
                  <a:schemeClr val="bg1"/>
                </a:solidFill>
              </a:rPr>
              <a:t>Розмір  середньої  заробітної  плати  працівників  </a:t>
            </a:r>
            <a:br>
              <a:rPr lang="uk-UA" sz="2100" dirty="0">
                <a:solidFill>
                  <a:schemeClr val="bg1"/>
                </a:solidFill>
              </a:rPr>
            </a:br>
            <a:r>
              <a:rPr lang="uk-UA" sz="2100" dirty="0">
                <a:solidFill>
                  <a:schemeClr val="bg1"/>
                </a:solidFill>
              </a:rPr>
              <a:t>КНМП  «ЦПМСД  №1»  </a:t>
            </a:r>
            <a:r>
              <a:rPr lang="uk-UA" sz="1600" dirty="0">
                <a:solidFill>
                  <a:schemeClr val="bg1"/>
                </a:solidFill>
              </a:rPr>
              <a:t>м</a:t>
            </a:r>
            <a:r>
              <a:rPr lang="uk-UA" sz="2100" dirty="0">
                <a:solidFill>
                  <a:schemeClr val="bg1"/>
                </a:solidFill>
              </a:rPr>
              <a:t>. Кременчука</a:t>
            </a:r>
          </a:p>
        </p:txBody>
      </p:sp>
      <p:graphicFrame>
        <p:nvGraphicFramePr>
          <p:cNvPr id="7" name="Місце для вмісту 6">
            <a:extLst>
              <a:ext uri="{FF2B5EF4-FFF2-40B4-BE49-F238E27FC236}">
                <a16:creationId xmlns:a16="http://schemas.microsoft.com/office/drawing/2014/main" id="{D3CA56F0-1416-44E0-A2A4-14AAB8087583}"/>
              </a:ext>
            </a:extLst>
          </p:cNvPr>
          <p:cNvGraphicFramePr>
            <a:graphicFrameLocks noGrp="1"/>
          </p:cNvGraphicFramePr>
          <p:nvPr>
            <p:ph idx="1"/>
            <p:extLst>
              <p:ext uri="{D42A27DB-BD31-4B8C-83A1-F6EECF244321}">
                <p14:modId xmlns:p14="http://schemas.microsoft.com/office/powerpoint/2010/main" val="1382257273"/>
              </p:ext>
            </p:extLst>
          </p:nvPr>
        </p:nvGraphicFramePr>
        <p:xfrm>
          <a:off x="135292" y="1192192"/>
          <a:ext cx="11821356" cy="5313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848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29FCB8-F7A0-4AB2-A583-FE1FEDD3312F}"/>
              </a:ext>
            </a:extLst>
          </p:cNvPr>
          <p:cNvSpPr>
            <a:spLocks noGrp="1"/>
          </p:cNvSpPr>
          <p:nvPr>
            <p:ph type="title"/>
          </p:nvPr>
        </p:nvSpPr>
        <p:spPr>
          <a:xfrm>
            <a:off x="0" y="171450"/>
            <a:ext cx="6023295" cy="1799963"/>
          </a:xfrm>
        </p:spPr>
        <p:txBody>
          <a:bodyPr>
            <a:noAutofit/>
          </a:bodyPr>
          <a:lstStyle/>
          <a:p>
            <a:pPr algn="ctr"/>
            <a:r>
              <a:rPr lang="uk-UA" sz="3000" dirty="0">
                <a:solidFill>
                  <a:schemeClr val="bg1"/>
                </a:solidFill>
              </a:rPr>
              <a:t>Середня заробітна плата </a:t>
            </a:r>
            <a:br>
              <a:rPr lang="uk-UA" sz="3000" dirty="0">
                <a:solidFill>
                  <a:schemeClr val="bg1"/>
                </a:solidFill>
              </a:rPr>
            </a:br>
            <a:r>
              <a:rPr lang="uk-UA" sz="3000" dirty="0">
                <a:solidFill>
                  <a:schemeClr val="bg1"/>
                </a:solidFill>
              </a:rPr>
              <a:t>в цілому</a:t>
            </a:r>
            <a:br>
              <a:rPr lang="uk-UA" sz="3000" dirty="0">
                <a:solidFill>
                  <a:schemeClr val="bg1"/>
                </a:solidFill>
              </a:rPr>
            </a:br>
            <a:r>
              <a:rPr lang="uk-UA" sz="3000" dirty="0">
                <a:solidFill>
                  <a:schemeClr val="bg1"/>
                </a:solidFill>
              </a:rPr>
              <a:t> по закладу (грн.)</a:t>
            </a:r>
            <a:br>
              <a:rPr lang="uk-UA" sz="3000" dirty="0">
                <a:solidFill>
                  <a:schemeClr val="bg1"/>
                </a:solidFill>
              </a:rPr>
            </a:br>
            <a:endParaRPr lang="uk-UA" sz="3000" dirty="0">
              <a:solidFill>
                <a:schemeClr val="bg1"/>
              </a:solidFill>
            </a:endParaRPr>
          </a:p>
        </p:txBody>
      </p:sp>
      <p:graphicFrame>
        <p:nvGraphicFramePr>
          <p:cNvPr id="6" name="Місце для вмісту 5">
            <a:extLst>
              <a:ext uri="{FF2B5EF4-FFF2-40B4-BE49-F238E27FC236}">
                <a16:creationId xmlns:a16="http://schemas.microsoft.com/office/drawing/2014/main" id="{D67189C9-F911-4E51-BCA7-45F76FF1F4F9}"/>
              </a:ext>
            </a:extLst>
          </p:cNvPr>
          <p:cNvGraphicFramePr>
            <a:graphicFrameLocks noGrp="1"/>
          </p:cNvGraphicFramePr>
          <p:nvPr>
            <p:ph idx="1"/>
            <p:extLst>
              <p:ext uri="{D42A27DB-BD31-4B8C-83A1-F6EECF244321}">
                <p14:modId xmlns:p14="http://schemas.microsoft.com/office/powerpoint/2010/main" val="4123828705"/>
              </p:ext>
            </p:extLst>
          </p:nvPr>
        </p:nvGraphicFramePr>
        <p:xfrm>
          <a:off x="134225" y="1593491"/>
          <a:ext cx="5889070" cy="3938629"/>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a:extLst>
              <a:ext uri="{FF2B5EF4-FFF2-40B4-BE49-F238E27FC236}">
                <a16:creationId xmlns:a16="http://schemas.microsoft.com/office/drawing/2014/main" id="{EFBA68AA-BA83-488A-9007-BEF513727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3295" y="1161288"/>
            <a:ext cx="6104696" cy="4370832"/>
          </a:xfrm>
          <a:prstGeom prst="rect">
            <a:avLst/>
          </a:prstGeom>
        </p:spPr>
      </p:pic>
      <p:sp>
        <p:nvSpPr>
          <p:cNvPr id="7" name="Заголовок 1">
            <a:extLst>
              <a:ext uri="{FF2B5EF4-FFF2-40B4-BE49-F238E27FC236}">
                <a16:creationId xmlns:a16="http://schemas.microsoft.com/office/drawing/2014/main" id="{6846E238-9192-4EE5-85AC-BF0215940834}"/>
              </a:ext>
            </a:extLst>
          </p:cNvPr>
          <p:cNvSpPr txBox="1">
            <a:spLocks/>
          </p:cNvSpPr>
          <p:nvPr/>
        </p:nvSpPr>
        <p:spPr>
          <a:xfrm>
            <a:off x="575035" y="5696712"/>
            <a:ext cx="6900421" cy="1257449"/>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400" dirty="0"/>
              <a:t>В цілому по закладу відмічається ріст середньої заробітної плати</a:t>
            </a:r>
            <a:br>
              <a:rPr lang="uk-UA" sz="3000" dirty="0">
                <a:solidFill>
                  <a:schemeClr val="bg1"/>
                </a:solidFill>
              </a:rPr>
            </a:br>
            <a:endParaRPr lang="uk-UA" sz="3000" dirty="0">
              <a:solidFill>
                <a:schemeClr val="bg1"/>
              </a:solidFill>
            </a:endParaRPr>
          </a:p>
        </p:txBody>
      </p:sp>
    </p:spTree>
    <p:extLst>
      <p:ext uri="{BB962C8B-B14F-4D97-AF65-F5344CB8AC3E}">
        <p14:creationId xmlns:p14="http://schemas.microsoft.com/office/powerpoint/2010/main" val="71180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F4A07C-80EB-49C1-B86F-69E636D529FE}"/>
              </a:ext>
            </a:extLst>
          </p:cNvPr>
          <p:cNvSpPr>
            <a:spLocks noGrp="1"/>
          </p:cNvSpPr>
          <p:nvPr>
            <p:ph type="title"/>
          </p:nvPr>
        </p:nvSpPr>
        <p:spPr>
          <a:xfrm>
            <a:off x="268448" y="142613"/>
            <a:ext cx="6165908" cy="1607735"/>
          </a:xfrm>
        </p:spPr>
        <p:txBody>
          <a:bodyPr>
            <a:normAutofit/>
          </a:bodyPr>
          <a:lstStyle/>
          <a:p>
            <a:pPr algn="ctr"/>
            <a:r>
              <a:rPr lang="uk-UA" sz="2400" dirty="0">
                <a:solidFill>
                  <a:schemeClr val="bg1"/>
                </a:solidFill>
              </a:rPr>
              <a:t>Мінімальний та максимальний розмір заробітної плати медичних працівників (грн.)</a:t>
            </a:r>
          </a:p>
        </p:txBody>
      </p:sp>
      <p:graphicFrame>
        <p:nvGraphicFramePr>
          <p:cNvPr id="6" name="Місце для вмісту 5">
            <a:extLst>
              <a:ext uri="{FF2B5EF4-FFF2-40B4-BE49-F238E27FC236}">
                <a16:creationId xmlns:a16="http://schemas.microsoft.com/office/drawing/2014/main" id="{2ECDE36C-B598-4E01-8ADB-A313385E14F0}"/>
              </a:ext>
            </a:extLst>
          </p:cNvPr>
          <p:cNvGraphicFramePr>
            <a:graphicFrameLocks noGrp="1"/>
          </p:cNvGraphicFramePr>
          <p:nvPr>
            <p:ph sz="half" idx="1"/>
            <p:extLst>
              <p:ext uri="{D42A27DB-BD31-4B8C-83A1-F6EECF244321}">
                <p14:modId xmlns:p14="http://schemas.microsoft.com/office/powerpoint/2010/main" val="2398282911"/>
              </p:ext>
            </p:extLst>
          </p:nvPr>
        </p:nvGraphicFramePr>
        <p:xfrm>
          <a:off x="-1" y="1921396"/>
          <a:ext cx="6447099" cy="4540463"/>
        </p:xfrm>
        <a:graphic>
          <a:graphicData uri="http://schemas.openxmlformats.org/drawingml/2006/chart">
            <c:chart xmlns:c="http://schemas.openxmlformats.org/drawingml/2006/chart" xmlns:r="http://schemas.openxmlformats.org/officeDocument/2006/relationships" r:id="rId2"/>
          </a:graphicData>
        </a:graphic>
      </p:graphicFrame>
      <p:pic>
        <p:nvPicPr>
          <p:cNvPr id="8" name="Місце для вмісту 7">
            <a:extLst>
              <a:ext uri="{FF2B5EF4-FFF2-40B4-BE49-F238E27FC236}">
                <a16:creationId xmlns:a16="http://schemas.microsoft.com/office/drawing/2014/main" id="{B72B253A-2FB6-4A86-A197-D5AA10BEDE6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9315336" y="484679"/>
            <a:ext cx="2761441" cy="2761441"/>
          </a:xfrm>
        </p:spPr>
      </p:pic>
      <p:pic>
        <p:nvPicPr>
          <p:cNvPr id="11" name="Рисунок 10">
            <a:extLst>
              <a:ext uri="{FF2B5EF4-FFF2-40B4-BE49-F238E27FC236}">
                <a16:creationId xmlns:a16="http://schemas.microsoft.com/office/drawing/2014/main" id="{C7B0B3B4-B94E-4EB4-8D78-5A993342C9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7098" y="3429000"/>
            <a:ext cx="2761441" cy="2873433"/>
          </a:xfrm>
          <a:prstGeom prst="rect">
            <a:avLst/>
          </a:prstGeom>
        </p:spPr>
      </p:pic>
      <p:pic>
        <p:nvPicPr>
          <p:cNvPr id="14" name="Рисунок 13">
            <a:extLst>
              <a:ext uri="{FF2B5EF4-FFF2-40B4-BE49-F238E27FC236}">
                <a16:creationId xmlns:a16="http://schemas.microsoft.com/office/drawing/2014/main" id="{73DEAC8D-2E02-4A92-974D-7ADBE88946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15335" y="3429001"/>
            <a:ext cx="2761441" cy="2873432"/>
          </a:xfrm>
          <a:prstGeom prst="rect">
            <a:avLst/>
          </a:prstGeom>
        </p:spPr>
      </p:pic>
      <p:pic>
        <p:nvPicPr>
          <p:cNvPr id="16" name="Рисунок 15">
            <a:extLst>
              <a:ext uri="{FF2B5EF4-FFF2-40B4-BE49-F238E27FC236}">
                <a16:creationId xmlns:a16="http://schemas.microsoft.com/office/drawing/2014/main" id="{41319F63-7808-4B33-9EFD-19CF507150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50894" y="484679"/>
            <a:ext cx="2734009" cy="2734009"/>
          </a:xfrm>
          <a:prstGeom prst="rect">
            <a:avLst/>
          </a:prstGeom>
        </p:spPr>
      </p:pic>
    </p:spTree>
    <p:extLst>
      <p:ext uri="{BB962C8B-B14F-4D97-AF65-F5344CB8AC3E}">
        <p14:creationId xmlns:p14="http://schemas.microsoft.com/office/powerpoint/2010/main" val="239389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08D9A8-018B-49E8-8340-5F3C0EB29C72}"/>
              </a:ext>
            </a:extLst>
          </p:cNvPr>
          <p:cNvSpPr>
            <a:spLocks noGrp="1"/>
          </p:cNvSpPr>
          <p:nvPr>
            <p:ph type="title"/>
          </p:nvPr>
        </p:nvSpPr>
        <p:spPr>
          <a:xfrm>
            <a:off x="295521" y="167002"/>
            <a:ext cx="6214335" cy="1720521"/>
          </a:xfrm>
        </p:spPr>
        <p:txBody>
          <a:bodyPr>
            <a:normAutofit/>
          </a:bodyPr>
          <a:lstStyle/>
          <a:p>
            <a:pPr algn="ctr"/>
            <a:r>
              <a:rPr lang="uk-UA" sz="2400" dirty="0">
                <a:solidFill>
                  <a:schemeClr val="bg1"/>
                </a:solidFill>
              </a:rPr>
              <a:t>Мінімальний та максимальний розмір заробітної плати медичних працівників (грн.)</a:t>
            </a:r>
            <a:endParaRPr lang="uk-UA" sz="2400" dirty="0"/>
          </a:p>
        </p:txBody>
      </p:sp>
      <p:graphicFrame>
        <p:nvGraphicFramePr>
          <p:cNvPr id="5" name="Місце для вмісту 6">
            <a:extLst>
              <a:ext uri="{FF2B5EF4-FFF2-40B4-BE49-F238E27FC236}">
                <a16:creationId xmlns:a16="http://schemas.microsoft.com/office/drawing/2014/main" id="{B401442B-EF66-4CA9-AC1E-22DD88EE18E1}"/>
              </a:ext>
            </a:extLst>
          </p:cNvPr>
          <p:cNvGraphicFramePr>
            <a:graphicFrameLocks noGrp="1"/>
          </p:cNvGraphicFramePr>
          <p:nvPr>
            <p:ph sz="half" idx="1"/>
            <p:extLst>
              <p:ext uri="{D42A27DB-BD31-4B8C-83A1-F6EECF244321}">
                <p14:modId xmlns:p14="http://schemas.microsoft.com/office/powerpoint/2010/main" val="830120706"/>
              </p:ext>
            </p:extLst>
          </p:nvPr>
        </p:nvGraphicFramePr>
        <p:xfrm>
          <a:off x="410022" y="1778466"/>
          <a:ext cx="5685978" cy="4370664"/>
        </p:xfrm>
        <a:graphic>
          <a:graphicData uri="http://schemas.openxmlformats.org/drawingml/2006/chart">
            <c:chart xmlns:c="http://schemas.openxmlformats.org/drawingml/2006/chart" xmlns:r="http://schemas.openxmlformats.org/officeDocument/2006/relationships" r:id="rId2"/>
          </a:graphicData>
        </a:graphic>
      </p:graphicFrame>
      <p:pic>
        <p:nvPicPr>
          <p:cNvPr id="8" name="Місце для вмісту 7">
            <a:extLst>
              <a:ext uri="{FF2B5EF4-FFF2-40B4-BE49-F238E27FC236}">
                <a16:creationId xmlns:a16="http://schemas.microsoft.com/office/drawing/2014/main" id="{3CA3D52A-177D-46BC-9CDA-C8049F4C7B0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647823" y="603504"/>
            <a:ext cx="5248656" cy="5248656"/>
          </a:xfrm>
        </p:spPr>
      </p:pic>
    </p:spTree>
    <p:extLst>
      <p:ext uri="{BB962C8B-B14F-4D97-AF65-F5344CB8AC3E}">
        <p14:creationId xmlns:p14="http://schemas.microsoft.com/office/powerpoint/2010/main" val="1361205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 name="Заголовок 1">
            <a:extLst>
              <a:ext uri="{FF2B5EF4-FFF2-40B4-BE49-F238E27FC236}">
                <a16:creationId xmlns:a16="http://schemas.microsoft.com/office/drawing/2014/main" id="{601829FE-52F1-4CCD-ABE3-F9FE3F9E07EE}"/>
              </a:ext>
            </a:extLst>
          </p:cNvPr>
          <p:cNvSpPr>
            <a:spLocks noGrp="1"/>
          </p:cNvSpPr>
          <p:nvPr>
            <p:ph type="title" idx="4294967295"/>
          </p:nvPr>
        </p:nvSpPr>
        <p:spPr>
          <a:xfrm>
            <a:off x="283424" y="0"/>
            <a:ext cx="6022975" cy="1655763"/>
          </a:xfrm>
        </p:spPr>
        <p:txBody>
          <a:bodyPr>
            <a:normAutofit/>
          </a:bodyPr>
          <a:lstStyle/>
          <a:p>
            <a:pPr algn="ctr"/>
            <a:r>
              <a:rPr lang="uk-UA" sz="2400" dirty="0">
                <a:solidFill>
                  <a:schemeClr val="bg1"/>
                </a:solidFill>
              </a:rPr>
              <a:t>Мінімальний та максимальний розмір заробітної плати </a:t>
            </a:r>
            <a:br>
              <a:rPr lang="uk-UA" sz="2400" dirty="0">
                <a:solidFill>
                  <a:schemeClr val="bg1"/>
                </a:solidFill>
              </a:rPr>
            </a:br>
            <a:r>
              <a:rPr lang="uk-UA" sz="2400" dirty="0">
                <a:solidFill>
                  <a:schemeClr val="bg1"/>
                </a:solidFill>
              </a:rPr>
              <a:t>медичних працівників (грн.)</a:t>
            </a:r>
          </a:p>
        </p:txBody>
      </p:sp>
      <p:graphicFrame>
        <p:nvGraphicFramePr>
          <p:cNvPr id="6" name="Місце для вмісту 5">
            <a:extLst>
              <a:ext uri="{FF2B5EF4-FFF2-40B4-BE49-F238E27FC236}">
                <a16:creationId xmlns:a16="http://schemas.microsoft.com/office/drawing/2014/main" id="{3F25F7C6-9703-4519-B3AE-8EBC3DBBC7C2}"/>
              </a:ext>
            </a:extLst>
          </p:cNvPr>
          <p:cNvGraphicFramePr>
            <a:graphicFrameLocks noGrp="1"/>
          </p:cNvGraphicFramePr>
          <p:nvPr>
            <p:ph idx="4294967295"/>
            <p:extLst>
              <p:ext uri="{D42A27DB-BD31-4B8C-83A1-F6EECF244321}">
                <p14:modId xmlns:p14="http://schemas.microsoft.com/office/powerpoint/2010/main" val="574135300"/>
              </p:ext>
            </p:extLst>
          </p:nvPr>
        </p:nvGraphicFramePr>
        <p:xfrm>
          <a:off x="-2" y="1331089"/>
          <a:ext cx="6539697" cy="5526911"/>
        </p:xfrm>
        <a:graphic>
          <a:graphicData uri="http://schemas.openxmlformats.org/drawingml/2006/chart">
            <c:chart xmlns:c="http://schemas.openxmlformats.org/drawingml/2006/chart" xmlns:r="http://schemas.openxmlformats.org/officeDocument/2006/relationships" r:id="rId2"/>
          </a:graphicData>
        </a:graphic>
      </p:graphicFrame>
      <p:pic>
        <p:nvPicPr>
          <p:cNvPr id="7" name="Рисунок 6">
            <a:extLst>
              <a:ext uri="{FF2B5EF4-FFF2-40B4-BE49-F238E27FC236}">
                <a16:creationId xmlns:a16="http://schemas.microsoft.com/office/drawing/2014/main" id="{4810061A-FBA5-413A-B37E-31396E187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1114" y="1608881"/>
            <a:ext cx="5478121" cy="3164287"/>
          </a:xfrm>
          <a:prstGeom prst="rect">
            <a:avLst/>
          </a:prstGeom>
        </p:spPr>
      </p:pic>
    </p:spTree>
    <p:extLst>
      <p:ext uri="{BB962C8B-B14F-4D97-AF65-F5344CB8AC3E}">
        <p14:creationId xmlns:p14="http://schemas.microsoft.com/office/powerpoint/2010/main" val="24315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F172A08B-38C5-45AB-82EB-DA38C40E16C5}"/>
              </a:ext>
            </a:extLst>
          </p:cNvPr>
          <p:cNvSpPr txBox="1">
            <a:spLocks/>
          </p:cNvSpPr>
          <p:nvPr/>
        </p:nvSpPr>
        <p:spPr>
          <a:xfrm>
            <a:off x="453007" y="288758"/>
            <a:ext cx="6283353" cy="1116530"/>
          </a:xfrm>
          <a:prstGeom prst="rect">
            <a:avLst/>
          </a:prstGeom>
          <a:effectLst/>
        </p:spPr>
        <p:txBody>
          <a:bodyPr vert="horz" lIns="91440" tIns="45720" rIns="91440" bIns="45720" rtlCol="0" anchor="ctr">
            <a:normAutofit fontScale="9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000" dirty="0">
                <a:solidFill>
                  <a:schemeClr val="bg1"/>
                </a:solidFill>
              </a:rPr>
              <a:t>Відповідність табелю оснащення </a:t>
            </a:r>
            <a:br>
              <a:rPr lang="uk-UA" sz="3000" dirty="0">
                <a:solidFill>
                  <a:schemeClr val="bg1"/>
                </a:solidFill>
              </a:rPr>
            </a:br>
            <a:r>
              <a:rPr lang="uk-UA" sz="3000" dirty="0">
                <a:solidFill>
                  <a:schemeClr val="bg1"/>
                </a:solidFill>
              </a:rPr>
              <a:t>амбулаторій ЗПСМ </a:t>
            </a:r>
          </a:p>
        </p:txBody>
      </p:sp>
      <p:graphicFrame>
        <p:nvGraphicFramePr>
          <p:cNvPr id="5" name="Місце для вмісту 5">
            <a:extLst>
              <a:ext uri="{FF2B5EF4-FFF2-40B4-BE49-F238E27FC236}">
                <a16:creationId xmlns:a16="http://schemas.microsoft.com/office/drawing/2014/main" id="{733B8BB5-AFA6-4448-920B-72B3D3A4C84A}"/>
              </a:ext>
            </a:extLst>
          </p:cNvPr>
          <p:cNvGraphicFramePr>
            <a:graphicFrameLocks/>
          </p:cNvGraphicFramePr>
          <p:nvPr>
            <p:extLst>
              <p:ext uri="{D42A27DB-BD31-4B8C-83A1-F6EECF244321}">
                <p14:modId xmlns:p14="http://schemas.microsoft.com/office/powerpoint/2010/main" val="428518373"/>
              </p:ext>
            </p:extLst>
          </p:nvPr>
        </p:nvGraphicFramePr>
        <p:xfrm>
          <a:off x="0" y="1371600"/>
          <a:ext cx="6903228" cy="4429124"/>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5">
            <a:extLst>
              <a:ext uri="{FF2B5EF4-FFF2-40B4-BE49-F238E27FC236}">
                <a16:creationId xmlns:a16="http://schemas.microsoft.com/office/drawing/2014/main" id="{7ED4D607-B4DE-491E-AF6E-453A62A445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17946" y="3635022"/>
            <a:ext cx="5174055" cy="3222977"/>
          </a:xfrm>
          <a:prstGeom prst="rect">
            <a:avLst/>
          </a:prstGeom>
        </p:spPr>
      </p:pic>
      <p:pic>
        <p:nvPicPr>
          <p:cNvPr id="7" name="Рисунок 6">
            <a:extLst>
              <a:ext uri="{FF2B5EF4-FFF2-40B4-BE49-F238E27FC236}">
                <a16:creationId xmlns:a16="http://schemas.microsoft.com/office/drawing/2014/main" id="{2804F186-C829-4334-8D11-59DEA35D3E7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17945" y="-1"/>
            <a:ext cx="5174055" cy="3635023"/>
          </a:xfrm>
          <a:prstGeom prst="rect">
            <a:avLst/>
          </a:prstGeom>
        </p:spPr>
      </p:pic>
    </p:spTree>
    <p:extLst>
      <p:ext uri="{BB962C8B-B14F-4D97-AF65-F5344CB8AC3E}">
        <p14:creationId xmlns:p14="http://schemas.microsoft.com/office/powerpoint/2010/main" val="183683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3FE72C2-1CA2-4413-B64F-5FA3F43E2D45}"/>
              </a:ext>
            </a:extLst>
          </p:cNvPr>
          <p:cNvPicPr>
            <a:picLocks noChangeAspect="1"/>
          </p:cNvPicPr>
          <p:nvPr/>
        </p:nvPicPr>
        <p:blipFill>
          <a:blip r:embed="rId2"/>
          <a:stretch>
            <a:fillRect/>
          </a:stretch>
        </p:blipFill>
        <p:spPr>
          <a:xfrm>
            <a:off x="0" y="2028425"/>
            <a:ext cx="5929459" cy="4829573"/>
          </a:xfrm>
          <a:prstGeom prst="rect">
            <a:avLst/>
          </a:prstGeom>
        </p:spPr>
      </p:pic>
      <p:pic>
        <p:nvPicPr>
          <p:cNvPr id="4" name="Місце для вмісту 12">
            <a:extLst>
              <a:ext uri="{FF2B5EF4-FFF2-40B4-BE49-F238E27FC236}">
                <a16:creationId xmlns:a16="http://schemas.microsoft.com/office/drawing/2014/main" id="{70F187B6-BA1A-43E3-BB78-6F0EBA418DA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108568" y="2028424"/>
            <a:ext cx="6083432" cy="4829573"/>
          </a:xfrm>
        </p:spPr>
      </p:pic>
      <p:sp>
        <p:nvSpPr>
          <p:cNvPr id="7" name="Прямоугольник 6"/>
          <p:cNvSpPr/>
          <p:nvPr/>
        </p:nvSpPr>
        <p:spPr>
          <a:xfrm>
            <a:off x="3054284" y="1059865"/>
            <a:ext cx="6096000" cy="646331"/>
          </a:xfrm>
          <a:prstGeom prst="rect">
            <a:avLst/>
          </a:prstGeom>
        </p:spPr>
        <p:txBody>
          <a:bodyPr>
            <a:spAutoFit/>
          </a:bodyPr>
          <a:lstStyle/>
          <a:p>
            <a:r>
              <a:rPr lang="ru-RU" dirty="0"/>
              <a:t> В 2021 </a:t>
            </a:r>
            <a:r>
              <a:rPr lang="ru-RU" dirty="0" err="1"/>
              <a:t>році</a:t>
            </a:r>
            <a:r>
              <a:rPr lang="ru-RU" dirty="0"/>
              <a:t> </a:t>
            </a:r>
            <a:r>
              <a:rPr lang="ru-RU" dirty="0" err="1"/>
              <a:t>виділені</a:t>
            </a:r>
            <a:r>
              <a:rPr lang="ru-RU" dirty="0"/>
              <a:t> </a:t>
            </a:r>
            <a:r>
              <a:rPr lang="ru-RU" dirty="0" err="1"/>
              <a:t>кошти</a:t>
            </a:r>
            <a:r>
              <a:rPr lang="ru-RU" dirty="0"/>
              <a:t> у </a:t>
            </a:r>
            <a:r>
              <a:rPr lang="ru-RU" dirty="0" err="1"/>
              <a:t>сумі</a:t>
            </a:r>
            <a:r>
              <a:rPr lang="ru-RU" dirty="0"/>
              <a:t> 22 411,62 грн. для </a:t>
            </a:r>
            <a:r>
              <a:rPr lang="ru-RU" dirty="0" err="1"/>
              <a:t>завершення</a:t>
            </a:r>
            <a:r>
              <a:rPr lang="ru-RU" dirty="0"/>
              <a:t> </a:t>
            </a:r>
            <a:r>
              <a:rPr lang="ru-RU" dirty="0" err="1"/>
              <a:t>капітального</a:t>
            </a:r>
            <a:r>
              <a:rPr lang="ru-RU" dirty="0"/>
              <a:t> ремонту </a:t>
            </a:r>
            <a:r>
              <a:rPr lang="ru-RU" dirty="0" err="1"/>
              <a:t>холу</a:t>
            </a:r>
            <a:r>
              <a:rPr lang="ru-RU" dirty="0"/>
              <a:t> І поверху.</a:t>
            </a:r>
            <a:endParaRPr lang="uk-UA" dirty="0"/>
          </a:p>
        </p:txBody>
      </p:sp>
      <p:sp>
        <p:nvSpPr>
          <p:cNvPr id="8" name="Прямоугольник 7"/>
          <p:cNvSpPr/>
          <p:nvPr/>
        </p:nvSpPr>
        <p:spPr>
          <a:xfrm>
            <a:off x="3448558" y="196967"/>
            <a:ext cx="5517857" cy="707886"/>
          </a:xfrm>
          <a:prstGeom prst="rect">
            <a:avLst/>
          </a:prstGeom>
        </p:spPr>
        <p:txBody>
          <a:bodyPr wrap="none">
            <a:spAutoFit/>
          </a:bodyPr>
          <a:lstStyle/>
          <a:p>
            <a:pPr algn="ctr"/>
            <a:r>
              <a:rPr lang="uk-UA" sz="4000" dirty="0"/>
              <a:t>Капітальний ремонт </a:t>
            </a:r>
          </a:p>
        </p:txBody>
      </p:sp>
    </p:spTree>
    <p:extLst>
      <p:ext uri="{BB962C8B-B14F-4D97-AF65-F5344CB8AC3E}">
        <p14:creationId xmlns:p14="http://schemas.microsoft.com/office/powerpoint/2010/main" val="337201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02C627-8FEA-4803-92EE-93A9E5068195}"/>
              </a:ext>
            </a:extLst>
          </p:cNvPr>
          <p:cNvSpPr>
            <a:spLocks noGrp="1"/>
          </p:cNvSpPr>
          <p:nvPr>
            <p:ph type="title"/>
          </p:nvPr>
        </p:nvSpPr>
        <p:spPr>
          <a:xfrm>
            <a:off x="452487" y="292404"/>
            <a:ext cx="11085921" cy="1696652"/>
          </a:xfrm>
        </p:spPr>
        <p:txBody>
          <a:bodyPr>
            <a:normAutofit fontScale="90000"/>
          </a:bodyPr>
          <a:lstStyle/>
          <a:p>
            <a:pPr marL="0" marR="0" lvl="0" indent="0" algn="ctr" defTabSz="457200" rtl="0" eaLnBrk="1" fontAlgn="auto" latinLnBrk="0" hangingPunct="1">
              <a:lnSpc>
                <a:spcPct val="100000"/>
              </a:lnSpc>
              <a:spcBef>
                <a:spcPct val="20000"/>
              </a:spcBef>
              <a:spcAft>
                <a:spcPts val="600"/>
              </a:spcAft>
              <a:tabLst/>
              <a:defRPr/>
            </a:pPr>
            <a:br>
              <a:rPr kumimoji="0" lang="uk-UA" sz="17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uk-UA" sz="1700" b="0" i="0" u="none" strike="noStrike" kern="1200" cap="none" spc="0" normalizeH="0" baseline="0" noProof="0" dirty="0">
                <a:ln>
                  <a:noFill/>
                </a:ln>
                <a:solidFill>
                  <a:prstClr val="white"/>
                </a:solidFill>
                <a:effectLst/>
                <a:uLnTx/>
                <a:uFillTx/>
                <a:latin typeface="Century Gothic" panose="020B0502020202020204"/>
                <a:ea typeface="+mn-ea"/>
                <a:cs typeface="+mn-cs"/>
              </a:rPr>
              <a:t>      </a:t>
            </a:r>
            <a:br>
              <a:rPr kumimoji="0" lang="uk-UA" sz="17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uk-UA" sz="2900" b="0" i="0" u="none" strike="noStrike" kern="1200" cap="none" spc="0" normalizeH="0" baseline="0" noProof="0" dirty="0">
                <a:ln>
                  <a:noFill/>
                </a:ln>
                <a:solidFill>
                  <a:prstClr val="white"/>
                </a:solidFill>
                <a:effectLst/>
                <a:uLnTx/>
                <a:uFillTx/>
                <a:latin typeface="Century Gothic" panose="020B0502020202020204"/>
                <a:ea typeface="+mn-ea"/>
                <a:cs typeface="+mn-cs"/>
              </a:rPr>
              <a:t>КАПІТАЛЬНИЙ РЕМОНТ</a:t>
            </a:r>
            <a:br>
              <a:rPr kumimoji="0" lang="uk-UA" sz="17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uk-UA" sz="2000" b="0" i="0" u="none" strike="noStrike" kern="1200" cap="none" spc="0" normalizeH="0" baseline="0" noProof="0" dirty="0">
                <a:ln>
                  <a:noFill/>
                </a:ln>
                <a:solidFill>
                  <a:prstClr val="white"/>
                </a:solidFill>
                <a:effectLst/>
                <a:uLnTx/>
                <a:uFillTx/>
                <a:latin typeface="Century Gothic" panose="020B0502020202020204"/>
                <a:ea typeface="+mn-ea"/>
                <a:cs typeface="+mn-cs"/>
              </a:rPr>
              <a:t>Проведений капітальний ремонт санвузлів АЗПСМ №5 на суму 460 485,58 грн., а саме: зроблено ремонт стелі, обкладені кахлем стіни та підлога. Встановлено бойлер для підігріву води. Проведена заміна санітарно-технічного обладнання з урахуванням потреб осіб з інвалідністю, з оновленням дозаторів для мила та антисептика</a:t>
            </a:r>
            <a:r>
              <a:rPr lang="uk-UA" sz="2000" cap="none" dirty="0">
                <a:ln>
                  <a:noFill/>
                </a:ln>
                <a:solidFill>
                  <a:prstClr val="white"/>
                </a:solidFill>
                <a:latin typeface="Century Gothic" panose="020B0502020202020204"/>
                <a:ea typeface="+mn-ea"/>
                <a:cs typeface="+mn-cs"/>
              </a:rPr>
              <a:t>.</a:t>
            </a:r>
            <a:r>
              <a:rPr kumimoji="0" lang="uk-UA" sz="2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br>
              <a:rPr kumimoji="0" lang="uk-UA" sz="20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uk-UA" sz="2000" b="0" i="0" u="none" strike="noStrike" kern="1200" cap="none" spc="0" normalizeH="0" baseline="0" noProof="0" dirty="0">
                <a:ln>
                  <a:noFill/>
                </a:ln>
                <a:solidFill>
                  <a:prstClr val="white"/>
                </a:solidFill>
                <a:effectLst/>
                <a:uLnTx/>
                <a:uFillTx/>
                <a:latin typeface="Century Gothic" panose="020B0502020202020204"/>
                <a:ea typeface="+mn-ea"/>
                <a:cs typeface="+mn-cs"/>
              </a:rPr>
              <a:t>Проведена заміна труб системи водопостачання та каналізації, відремонтована система електропостачання з заміною світильників. </a:t>
            </a:r>
            <a:br>
              <a:rPr kumimoji="0" lang="uk-UA" sz="2000" b="0" i="0" u="none" strike="noStrike" kern="1200" cap="none" spc="0" normalizeH="0" baseline="0" noProof="0" dirty="0">
                <a:ln>
                  <a:noFill/>
                </a:ln>
                <a:solidFill>
                  <a:prstClr val="white"/>
                </a:solidFill>
                <a:effectLst/>
                <a:uLnTx/>
                <a:uFillTx/>
                <a:latin typeface="Century Gothic" panose="020B0502020202020204"/>
                <a:ea typeface="+mn-ea"/>
                <a:cs typeface="+mn-cs"/>
              </a:rPr>
            </a:br>
            <a:endParaRPr lang="uk-UA" sz="2000" dirty="0"/>
          </a:p>
        </p:txBody>
      </p:sp>
      <p:pic>
        <p:nvPicPr>
          <p:cNvPr id="7" name="Рисунок 6">
            <a:extLst>
              <a:ext uri="{FF2B5EF4-FFF2-40B4-BE49-F238E27FC236}">
                <a16:creationId xmlns:a16="http://schemas.microsoft.com/office/drawing/2014/main" id="{196868D7-3878-4DBE-A1A8-1CFA6FD7D9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1304" y="2333904"/>
            <a:ext cx="3558807" cy="4406840"/>
          </a:xfrm>
          <a:prstGeom prst="rect">
            <a:avLst/>
          </a:prstGeom>
        </p:spPr>
      </p:pic>
      <p:pic>
        <p:nvPicPr>
          <p:cNvPr id="11" name="Рисунок 10">
            <a:extLst>
              <a:ext uri="{FF2B5EF4-FFF2-40B4-BE49-F238E27FC236}">
                <a16:creationId xmlns:a16="http://schemas.microsoft.com/office/drawing/2014/main" id="{D8B7CA4C-C840-480C-9F78-4AA9B628D1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1174" y="2333904"/>
            <a:ext cx="3558807" cy="4406840"/>
          </a:xfrm>
          <a:prstGeom prst="rect">
            <a:avLst/>
          </a:prstGeom>
        </p:spPr>
      </p:pic>
    </p:spTree>
    <p:extLst>
      <p:ext uri="{BB962C8B-B14F-4D97-AF65-F5344CB8AC3E}">
        <p14:creationId xmlns:p14="http://schemas.microsoft.com/office/powerpoint/2010/main" val="43479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726712BC-A593-460F-AFAA-63B2A86C0CEF}"/>
              </a:ext>
            </a:extLst>
          </p:cNvPr>
          <p:cNvSpPr txBox="1">
            <a:spLocks/>
          </p:cNvSpPr>
          <p:nvPr/>
        </p:nvSpPr>
        <p:spPr>
          <a:xfrm>
            <a:off x="677334" y="318783"/>
            <a:ext cx="8596668" cy="713063"/>
          </a:xfrm>
          <a:prstGeom prst="rect">
            <a:avLst/>
          </a:prstGeom>
          <a:effectLst/>
        </p:spPr>
        <p:txBody>
          <a:bodyPr vert="horz" lIns="91440" tIns="45720" rIns="91440" bIns="45720" rtlCol="0" anchor="ctr">
            <a:normAutofit fontScale="9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300" dirty="0">
                <a:solidFill>
                  <a:schemeClr val="bg1"/>
                </a:solidFill>
              </a:rPr>
              <a:t>Капітальні видатки (місцевий бюджет)</a:t>
            </a:r>
          </a:p>
        </p:txBody>
      </p:sp>
      <p:graphicFrame>
        <p:nvGraphicFramePr>
          <p:cNvPr id="5" name="Місце для вмісту 5">
            <a:extLst>
              <a:ext uri="{FF2B5EF4-FFF2-40B4-BE49-F238E27FC236}">
                <a16:creationId xmlns:a16="http://schemas.microsoft.com/office/drawing/2014/main" id="{098A27A1-0FB5-49CE-B14E-C1CAEC955839}"/>
              </a:ext>
            </a:extLst>
          </p:cNvPr>
          <p:cNvGraphicFramePr>
            <a:graphicFrameLocks/>
          </p:cNvGraphicFramePr>
          <p:nvPr>
            <p:extLst>
              <p:ext uri="{D42A27DB-BD31-4B8C-83A1-F6EECF244321}">
                <p14:modId xmlns:p14="http://schemas.microsoft.com/office/powerpoint/2010/main" val="518738532"/>
              </p:ext>
            </p:extLst>
          </p:nvPr>
        </p:nvGraphicFramePr>
        <p:xfrm>
          <a:off x="6654245" y="1031846"/>
          <a:ext cx="3311555" cy="28519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Місце для вмісту 5">
            <a:extLst>
              <a:ext uri="{FF2B5EF4-FFF2-40B4-BE49-F238E27FC236}">
                <a16:creationId xmlns:a16="http://schemas.microsoft.com/office/drawing/2014/main" id="{433829AD-7765-4F1A-A045-0D6B355C9A57}"/>
              </a:ext>
            </a:extLst>
          </p:cNvPr>
          <p:cNvGraphicFramePr>
            <a:graphicFrameLocks/>
          </p:cNvGraphicFramePr>
          <p:nvPr>
            <p:extLst>
              <p:ext uri="{D42A27DB-BD31-4B8C-83A1-F6EECF244321}">
                <p14:modId xmlns:p14="http://schemas.microsoft.com/office/powerpoint/2010/main" val="3945868684"/>
              </p:ext>
            </p:extLst>
          </p:nvPr>
        </p:nvGraphicFramePr>
        <p:xfrm>
          <a:off x="266624" y="1036741"/>
          <a:ext cx="3446026" cy="28519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Місце для вмісту 5">
            <a:extLst>
              <a:ext uri="{FF2B5EF4-FFF2-40B4-BE49-F238E27FC236}">
                <a16:creationId xmlns:a16="http://schemas.microsoft.com/office/drawing/2014/main" id="{4F8B44A5-7667-41B4-8CB8-A070F0A916A9}"/>
              </a:ext>
            </a:extLst>
          </p:cNvPr>
          <p:cNvGraphicFramePr>
            <a:graphicFrameLocks/>
          </p:cNvGraphicFramePr>
          <p:nvPr>
            <p:extLst>
              <p:ext uri="{D42A27DB-BD31-4B8C-83A1-F6EECF244321}">
                <p14:modId xmlns:p14="http://schemas.microsoft.com/office/powerpoint/2010/main" val="3922039617"/>
              </p:ext>
            </p:extLst>
          </p:nvPr>
        </p:nvGraphicFramePr>
        <p:xfrm>
          <a:off x="3502361" y="1036741"/>
          <a:ext cx="3372621" cy="2851907"/>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кутник 7">
            <a:extLst>
              <a:ext uri="{FF2B5EF4-FFF2-40B4-BE49-F238E27FC236}">
                <a16:creationId xmlns:a16="http://schemas.microsoft.com/office/drawing/2014/main" id="{7C3C6A36-5698-4016-A57A-8C0E3C8B5089}"/>
              </a:ext>
            </a:extLst>
          </p:cNvPr>
          <p:cNvSpPr/>
          <p:nvPr/>
        </p:nvSpPr>
        <p:spPr>
          <a:xfrm>
            <a:off x="802765" y="3633386"/>
            <a:ext cx="8419751" cy="369332"/>
          </a:xfrm>
          <a:prstGeom prst="rect">
            <a:avLst/>
          </a:prstGeom>
        </p:spPr>
        <p:txBody>
          <a:bodyPr wrap="square">
            <a:spAutoFit/>
          </a:bodyPr>
          <a:lstStyle/>
          <a:p>
            <a:r>
              <a:rPr lang="uk-UA" dirty="0"/>
              <a:t>               2019 р.                                   2020 р.                                     2021 р.</a:t>
            </a:r>
          </a:p>
        </p:txBody>
      </p:sp>
      <p:sp>
        <p:nvSpPr>
          <p:cNvPr id="9" name="Прямокутник 8">
            <a:extLst>
              <a:ext uri="{FF2B5EF4-FFF2-40B4-BE49-F238E27FC236}">
                <a16:creationId xmlns:a16="http://schemas.microsoft.com/office/drawing/2014/main" id="{056BB11D-CF5D-405A-8E92-CCF2F0C0D038}"/>
              </a:ext>
            </a:extLst>
          </p:cNvPr>
          <p:cNvSpPr/>
          <p:nvPr/>
        </p:nvSpPr>
        <p:spPr>
          <a:xfrm>
            <a:off x="1136152" y="4268576"/>
            <a:ext cx="1199626" cy="4446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кутник 9">
            <a:extLst>
              <a:ext uri="{FF2B5EF4-FFF2-40B4-BE49-F238E27FC236}">
                <a16:creationId xmlns:a16="http://schemas.microsoft.com/office/drawing/2014/main" id="{D03BE27E-8CC5-41C0-81DC-7B2AAFEA2314}"/>
              </a:ext>
            </a:extLst>
          </p:cNvPr>
          <p:cNvSpPr/>
          <p:nvPr/>
        </p:nvSpPr>
        <p:spPr>
          <a:xfrm>
            <a:off x="1158185" y="5386635"/>
            <a:ext cx="1199626" cy="44461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кутник 10">
            <a:extLst>
              <a:ext uri="{FF2B5EF4-FFF2-40B4-BE49-F238E27FC236}">
                <a16:creationId xmlns:a16="http://schemas.microsoft.com/office/drawing/2014/main" id="{0BA44BA1-FDC5-40CA-9A56-B88BBA137CD9}"/>
              </a:ext>
            </a:extLst>
          </p:cNvPr>
          <p:cNvSpPr/>
          <p:nvPr/>
        </p:nvSpPr>
        <p:spPr>
          <a:xfrm>
            <a:off x="2517709" y="4344444"/>
            <a:ext cx="7130640" cy="2062103"/>
          </a:xfrm>
          <a:prstGeom prst="rect">
            <a:avLst/>
          </a:prstGeom>
        </p:spPr>
        <p:txBody>
          <a:bodyPr wrap="square">
            <a:spAutoFit/>
          </a:bodyPr>
          <a:lstStyle/>
          <a:p>
            <a:r>
              <a:rPr lang="uk-UA" sz="1600" dirty="0"/>
              <a:t>Капітальні видатки</a:t>
            </a:r>
          </a:p>
          <a:p>
            <a:endParaRPr lang="uk-UA" sz="1600" dirty="0"/>
          </a:p>
          <a:p>
            <a:endParaRPr lang="uk-UA" sz="1600" dirty="0"/>
          </a:p>
          <a:p>
            <a:r>
              <a:rPr lang="uk-UA" sz="1600" dirty="0"/>
              <a:t>Інше («Доступна аптека», забезпечення лікарськими засобами для лікування </a:t>
            </a:r>
            <a:r>
              <a:rPr lang="uk-UA" sz="1600" dirty="0" err="1"/>
              <a:t>орфанних</a:t>
            </a:r>
            <a:r>
              <a:rPr lang="uk-UA" sz="1600" dirty="0"/>
              <a:t> захворювань, для лікування онкологічних та гематологічних хворих, забезпечення дітей, хворих на ЦД виробами медичного призначення, діагностика </a:t>
            </a:r>
            <a:r>
              <a:rPr lang="uk-UA" sz="1600" dirty="0" err="1"/>
              <a:t>онко</a:t>
            </a:r>
            <a:r>
              <a:rPr lang="uk-UA" sz="1600" dirty="0"/>
              <a:t>-захворювань,  оплата комунальних послуг, забезпечення технічними засобами інвалідів)</a:t>
            </a:r>
          </a:p>
        </p:txBody>
      </p:sp>
    </p:spTree>
    <p:extLst>
      <p:ext uri="{BB962C8B-B14F-4D97-AF65-F5344CB8AC3E}">
        <p14:creationId xmlns:p14="http://schemas.microsoft.com/office/powerpoint/2010/main" val="146813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EF078A-60F0-489F-B72F-F5A066678200}"/>
              </a:ext>
            </a:extLst>
          </p:cNvPr>
          <p:cNvSpPr>
            <a:spLocks noGrp="1"/>
          </p:cNvSpPr>
          <p:nvPr>
            <p:ph type="title"/>
          </p:nvPr>
        </p:nvSpPr>
        <p:spPr>
          <a:xfrm>
            <a:off x="1263053" y="2057400"/>
            <a:ext cx="3657600" cy="1371600"/>
          </a:xfrm>
        </p:spPr>
        <p:txBody>
          <a:bodyPr>
            <a:noAutofit/>
          </a:bodyPr>
          <a:lstStyle/>
          <a:p>
            <a:pPr algn="ctr"/>
            <a:r>
              <a:rPr lang="uk-UA" dirty="0">
                <a:solidFill>
                  <a:schemeClr val="bg1"/>
                </a:solidFill>
                <a:latin typeface="Times New Roman" panose="02020603050405020304" pitchFamily="18" charset="0"/>
                <a:cs typeface="Times New Roman" panose="02020603050405020304" pitchFamily="18" charset="0"/>
              </a:rPr>
              <a:t>КНМП «ЦПМСД №1» </a:t>
            </a:r>
            <a:br>
              <a:rPr lang="uk-UA" dirty="0">
                <a:solidFill>
                  <a:schemeClr val="bg1"/>
                </a:solidFill>
                <a:latin typeface="Times New Roman" panose="02020603050405020304" pitchFamily="18" charset="0"/>
                <a:cs typeface="Times New Roman" panose="02020603050405020304" pitchFamily="18" charset="0"/>
              </a:rPr>
            </a:br>
            <a:r>
              <a:rPr lang="uk-UA" sz="1800" dirty="0">
                <a:solidFill>
                  <a:schemeClr val="bg1"/>
                </a:solidFill>
                <a:latin typeface="Times New Roman" panose="02020603050405020304" pitchFamily="18" charset="0"/>
                <a:cs typeface="Times New Roman" panose="02020603050405020304" pitchFamily="18" charset="0"/>
              </a:rPr>
              <a:t>м</a:t>
            </a:r>
            <a:r>
              <a:rPr lang="uk-UA" dirty="0">
                <a:solidFill>
                  <a:schemeClr val="bg1"/>
                </a:solidFill>
                <a:latin typeface="Times New Roman" panose="02020603050405020304" pitchFamily="18" charset="0"/>
                <a:cs typeface="Times New Roman" panose="02020603050405020304" pitchFamily="18" charset="0"/>
              </a:rPr>
              <a:t>. Кременчука обслуговує 54100 населення: дорослого 46300, дитячого 7800 </a:t>
            </a:r>
            <a:br>
              <a:rPr lang="uk-UA" dirty="0">
                <a:solidFill>
                  <a:schemeClr val="bg1"/>
                </a:solidFill>
                <a:latin typeface="Times New Roman" panose="02020603050405020304" pitchFamily="18" charset="0"/>
                <a:cs typeface="Times New Roman" panose="02020603050405020304" pitchFamily="18" charset="0"/>
              </a:rPr>
            </a:br>
            <a:r>
              <a:rPr lang="uk-UA" dirty="0">
                <a:solidFill>
                  <a:schemeClr val="bg1"/>
                </a:solidFill>
                <a:latin typeface="Times New Roman" panose="02020603050405020304" pitchFamily="18" charset="0"/>
                <a:cs typeface="Times New Roman" panose="02020603050405020304" pitchFamily="18" charset="0"/>
              </a:rPr>
              <a:t>за територіальним розміщенням.</a:t>
            </a:r>
          </a:p>
        </p:txBody>
      </p:sp>
      <p:sp>
        <p:nvSpPr>
          <p:cNvPr id="3" name="Місце для вмісту 2">
            <a:extLst>
              <a:ext uri="{FF2B5EF4-FFF2-40B4-BE49-F238E27FC236}">
                <a16:creationId xmlns:a16="http://schemas.microsoft.com/office/drawing/2014/main" id="{68384E0C-73D8-4897-8B51-B1AE45C122BB}"/>
              </a:ext>
            </a:extLst>
          </p:cNvPr>
          <p:cNvSpPr>
            <a:spLocks noGrp="1"/>
          </p:cNvSpPr>
          <p:nvPr>
            <p:ph type="body" sz="half" idx="2"/>
          </p:nvPr>
        </p:nvSpPr>
        <p:spPr>
          <a:xfrm>
            <a:off x="461394" y="3429000"/>
            <a:ext cx="5410900" cy="2959684"/>
          </a:xfrm>
        </p:spPr>
        <p:txBody>
          <a:bodyPr>
            <a:normAutofit/>
          </a:bodyPr>
          <a:lstStyle/>
          <a:p>
            <a:pPr algn="just"/>
            <a:r>
              <a:rPr lang="uk-UA" dirty="0">
                <a:solidFill>
                  <a:schemeClr val="bg1"/>
                </a:solidFill>
              </a:rPr>
              <a:t> На виконання Закону України «Про державні фінансові гарантії медичного обслуговування населення», наказів МОЗ України від 19.03.18р. №503 «Про затвердження порядку вибору лікаря, який надає первинну медичну допомогу» та №504 «Про затвердження Порядку надання первинної медичної допомоги» обслуговування населення здійснювалося за деклараціями та за територіальним розподілом. </a:t>
            </a:r>
          </a:p>
          <a:p>
            <a:pPr algn="just"/>
            <a:r>
              <a:rPr lang="uk-UA" dirty="0">
                <a:solidFill>
                  <a:schemeClr val="bg1"/>
                </a:solidFill>
              </a:rPr>
              <a:t>Станом на 31.12.21 р.</a:t>
            </a:r>
            <a:r>
              <a:rPr lang="uk-UA" dirty="0">
                <a:solidFill>
                  <a:prstClr val="black"/>
                </a:solidFill>
              </a:rPr>
              <a:t> укладено 37507 декларацій</a:t>
            </a:r>
            <a:r>
              <a:rPr lang="uk-UA" dirty="0">
                <a:solidFill>
                  <a:schemeClr val="bg1"/>
                </a:solidFill>
              </a:rPr>
              <a:t>, що становить 69,3% від прикріпленого населення. </a:t>
            </a:r>
          </a:p>
        </p:txBody>
      </p:sp>
      <p:pic>
        <p:nvPicPr>
          <p:cNvPr id="8" name="Місце для вмісту 7">
            <a:extLst>
              <a:ext uri="{FF2B5EF4-FFF2-40B4-BE49-F238E27FC236}">
                <a16:creationId xmlns:a16="http://schemas.microsoft.com/office/drawing/2014/main" id="{0C9602A8-D333-4643-86DA-999FC50E9C2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010458" y="1092708"/>
            <a:ext cx="6041573" cy="4398264"/>
          </a:xfrm>
        </p:spPr>
      </p:pic>
    </p:spTree>
    <p:extLst>
      <p:ext uri="{BB962C8B-B14F-4D97-AF65-F5344CB8AC3E}">
        <p14:creationId xmlns:p14="http://schemas.microsoft.com/office/powerpoint/2010/main" val="2787243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4">
            <a:extLst>
              <a:ext uri="{FF2B5EF4-FFF2-40B4-BE49-F238E27FC236}">
                <a16:creationId xmlns:a16="http://schemas.microsoft.com/office/drawing/2014/main" id="{F557482B-F6EF-4186-899B-727247D4A316}"/>
              </a:ext>
            </a:extLst>
          </p:cNvPr>
          <p:cNvSpPr txBox="1">
            <a:spLocks/>
          </p:cNvSpPr>
          <p:nvPr/>
        </p:nvSpPr>
        <p:spPr>
          <a:xfrm>
            <a:off x="1857327" y="0"/>
            <a:ext cx="8620902" cy="914399"/>
          </a:xfrm>
          <a:prstGeom prst="rect">
            <a:avLst/>
          </a:prstGeom>
          <a:effectLst/>
        </p:spPr>
        <p:txBody>
          <a:bodyPr vert="horz" lIns="91440" tIns="45720" rIns="91440" bIns="45720" rtlCol="0" anchor="ct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300" dirty="0">
                <a:solidFill>
                  <a:schemeClr val="bg1"/>
                </a:solidFill>
              </a:rPr>
              <a:t>Виконання міських програм</a:t>
            </a:r>
            <a:br>
              <a:rPr lang="uk-UA" sz="3500" dirty="0">
                <a:solidFill>
                  <a:schemeClr val="bg1"/>
                </a:solidFill>
              </a:rPr>
            </a:br>
            <a:r>
              <a:rPr lang="uk-UA" sz="2800" dirty="0">
                <a:solidFill>
                  <a:schemeClr val="bg1"/>
                </a:solidFill>
              </a:rPr>
              <a:t>«Доступна аптека»</a:t>
            </a:r>
          </a:p>
        </p:txBody>
      </p:sp>
      <p:graphicFrame>
        <p:nvGraphicFramePr>
          <p:cNvPr id="5" name="Таблиця 7">
            <a:extLst>
              <a:ext uri="{FF2B5EF4-FFF2-40B4-BE49-F238E27FC236}">
                <a16:creationId xmlns:a16="http://schemas.microsoft.com/office/drawing/2014/main" id="{AC52D93F-374D-4417-9E5A-C695BD6E5924}"/>
              </a:ext>
            </a:extLst>
          </p:cNvPr>
          <p:cNvGraphicFramePr>
            <a:graphicFrameLocks/>
          </p:cNvGraphicFramePr>
          <p:nvPr>
            <p:extLst>
              <p:ext uri="{D42A27DB-BD31-4B8C-83A1-F6EECF244321}">
                <p14:modId xmlns:p14="http://schemas.microsoft.com/office/powerpoint/2010/main" val="2593343118"/>
              </p:ext>
            </p:extLst>
          </p:nvPr>
        </p:nvGraphicFramePr>
        <p:xfrm>
          <a:off x="669871" y="914399"/>
          <a:ext cx="10834272" cy="1778385"/>
        </p:xfrm>
        <a:graphic>
          <a:graphicData uri="http://schemas.openxmlformats.org/drawingml/2006/table">
            <a:tbl>
              <a:tblPr firstRow="1" bandRow="1">
                <a:tableStyleId>{5C22544A-7EE6-4342-B048-85BDC9FD1C3A}</a:tableStyleId>
              </a:tblPr>
              <a:tblGrid>
                <a:gridCol w="2708568">
                  <a:extLst>
                    <a:ext uri="{9D8B030D-6E8A-4147-A177-3AD203B41FA5}">
                      <a16:colId xmlns:a16="http://schemas.microsoft.com/office/drawing/2014/main" val="4239847203"/>
                    </a:ext>
                  </a:extLst>
                </a:gridCol>
                <a:gridCol w="2708568">
                  <a:extLst>
                    <a:ext uri="{9D8B030D-6E8A-4147-A177-3AD203B41FA5}">
                      <a16:colId xmlns:a16="http://schemas.microsoft.com/office/drawing/2014/main" val="2177702113"/>
                    </a:ext>
                  </a:extLst>
                </a:gridCol>
                <a:gridCol w="2708568">
                  <a:extLst>
                    <a:ext uri="{9D8B030D-6E8A-4147-A177-3AD203B41FA5}">
                      <a16:colId xmlns:a16="http://schemas.microsoft.com/office/drawing/2014/main" val="4041861089"/>
                    </a:ext>
                  </a:extLst>
                </a:gridCol>
                <a:gridCol w="2708568">
                  <a:extLst>
                    <a:ext uri="{9D8B030D-6E8A-4147-A177-3AD203B41FA5}">
                      <a16:colId xmlns:a16="http://schemas.microsoft.com/office/drawing/2014/main" val="3807876469"/>
                    </a:ext>
                  </a:extLst>
                </a:gridCol>
              </a:tblGrid>
              <a:tr h="398603">
                <a:tc>
                  <a:txBody>
                    <a:bodyPr/>
                    <a:lstStyle/>
                    <a:p>
                      <a:pPr algn="l"/>
                      <a:endParaRPr lang="uk-UA" sz="1700" dirty="0">
                        <a:solidFill>
                          <a:schemeClr val="bg1"/>
                        </a:solidFill>
                      </a:endParaRPr>
                    </a:p>
                  </a:txBody>
                  <a:tcPr>
                    <a:solidFill>
                      <a:schemeClr val="accent1">
                        <a:lumMod val="40000"/>
                        <a:lumOff val="60000"/>
                      </a:schemeClr>
                    </a:solidFill>
                  </a:tcPr>
                </a:tc>
                <a:tc>
                  <a:txBody>
                    <a:bodyPr/>
                    <a:lstStyle/>
                    <a:p>
                      <a:pPr algn="ctr"/>
                      <a:r>
                        <a:rPr lang="uk-UA" sz="2000" dirty="0">
                          <a:solidFill>
                            <a:schemeClr val="bg1"/>
                          </a:solidFill>
                        </a:rPr>
                        <a:t> 2019 р.</a:t>
                      </a:r>
                    </a:p>
                  </a:txBody>
                  <a:tcPr>
                    <a:solidFill>
                      <a:schemeClr val="accent1">
                        <a:lumMod val="40000"/>
                        <a:lumOff val="60000"/>
                      </a:schemeClr>
                    </a:solidFill>
                  </a:tcPr>
                </a:tc>
                <a:tc>
                  <a:txBody>
                    <a:bodyPr/>
                    <a:lstStyle/>
                    <a:p>
                      <a:pPr algn="ctr"/>
                      <a:r>
                        <a:rPr lang="uk-UA" sz="2000" dirty="0">
                          <a:solidFill>
                            <a:schemeClr val="bg1"/>
                          </a:solidFill>
                        </a:rPr>
                        <a:t> 2020 р.</a:t>
                      </a:r>
                    </a:p>
                  </a:txBody>
                  <a:tcPr>
                    <a:solidFill>
                      <a:schemeClr val="accent1">
                        <a:lumMod val="40000"/>
                        <a:lumOff val="60000"/>
                      </a:schemeClr>
                    </a:solidFill>
                  </a:tcPr>
                </a:tc>
                <a:tc>
                  <a:txBody>
                    <a:bodyPr/>
                    <a:lstStyle/>
                    <a:p>
                      <a:pPr algn="ctr"/>
                      <a:r>
                        <a:rPr lang="uk-UA" sz="2000" dirty="0">
                          <a:solidFill>
                            <a:schemeClr val="bg1"/>
                          </a:solidFill>
                        </a:rPr>
                        <a:t> 2021 р.</a:t>
                      </a:r>
                    </a:p>
                  </a:txBody>
                  <a:tcPr>
                    <a:solidFill>
                      <a:schemeClr val="accent1">
                        <a:lumMod val="40000"/>
                        <a:lumOff val="60000"/>
                      </a:schemeClr>
                    </a:solidFill>
                  </a:tcPr>
                </a:tc>
                <a:extLst>
                  <a:ext uri="{0D108BD9-81ED-4DB2-BD59-A6C34878D82A}">
                    <a16:rowId xmlns:a16="http://schemas.microsoft.com/office/drawing/2014/main" val="1217981150"/>
                  </a:ext>
                </a:extLst>
              </a:tr>
              <a:tr h="367942">
                <a:tc>
                  <a:txBody>
                    <a:bodyPr/>
                    <a:lstStyle/>
                    <a:p>
                      <a:pPr algn="ctr"/>
                      <a:r>
                        <a:rPr lang="uk-UA" sz="1800" dirty="0">
                          <a:solidFill>
                            <a:schemeClr val="bg1"/>
                          </a:solidFill>
                        </a:rPr>
                        <a:t>Сума коштів</a:t>
                      </a:r>
                    </a:p>
                  </a:txBody>
                  <a:tcPr/>
                </a:tc>
                <a:tc>
                  <a:txBody>
                    <a:bodyPr/>
                    <a:lstStyle/>
                    <a:p>
                      <a:pPr algn="ctr"/>
                      <a:r>
                        <a:rPr lang="uk-UA" sz="1700" dirty="0">
                          <a:solidFill>
                            <a:schemeClr val="bg1"/>
                          </a:solidFill>
                        </a:rPr>
                        <a:t>450 970,11</a:t>
                      </a:r>
                    </a:p>
                  </a:txBody>
                  <a:tcPr/>
                </a:tc>
                <a:tc>
                  <a:txBody>
                    <a:bodyPr/>
                    <a:lstStyle/>
                    <a:p>
                      <a:pPr algn="ctr"/>
                      <a:r>
                        <a:rPr lang="uk-UA" sz="1700" dirty="0">
                          <a:solidFill>
                            <a:schemeClr val="bg1"/>
                          </a:solidFill>
                        </a:rPr>
                        <a:t>373 879,64</a:t>
                      </a:r>
                    </a:p>
                  </a:txBody>
                  <a:tcPr/>
                </a:tc>
                <a:tc>
                  <a:txBody>
                    <a:bodyPr/>
                    <a:lstStyle/>
                    <a:p>
                      <a:pPr algn="ctr"/>
                      <a:r>
                        <a:rPr lang="uk-UA" sz="1700" dirty="0">
                          <a:solidFill>
                            <a:schemeClr val="bg1"/>
                          </a:solidFill>
                        </a:rPr>
                        <a:t>426 420,65</a:t>
                      </a:r>
                    </a:p>
                  </a:txBody>
                  <a:tcPr/>
                </a:tc>
                <a:extLst>
                  <a:ext uri="{0D108BD9-81ED-4DB2-BD59-A6C34878D82A}">
                    <a16:rowId xmlns:a16="http://schemas.microsoft.com/office/drawing/2014/main" val="4241777267"/>
                  </a:ext>
                </a:extLst>
              </a:tr>
              <a:tr h="643898">
                <a:tc>
                  <a:txBody>
                    <a:bodyPr/>
                    <a:lstStyle/>
                    <a:p>
                      <a:pPr algn="ctr"/>
                      <a:r>
                        <a:rPr lang="uk-UA" sz="1800" dirty="0">
                          <a:solidFill>
                            <a:schemeClr val="bg1"/>
                          </a:solidFill>
                        </a:rPr>
                        <a:t>Виписано рецептів</a:t>
                      </a:r>
                    </a:p>
                  </a:txBody>
                  <a:tcPr/>
                </a:tc>
                <a:tc>
                  <a:txBody>
                    <a:bodyPr/>
                    <a:lstStyle/>
                    <a:p>
                      <a:pPr algn="ctr"/>
                      <a:r>
                        <a:rPr lang="uk-UA" sz="1700" dirty="0">
                          <a:solidFill>
                            <a:schemeClr val="bg1"/>
                          </a:solidFill>
                        </a:rPr>
                        <a:t>7482</a:t>
                      </a:r>
                    </a:p>
                    <a:p>
                      <a:pPr algn="ctr"/>
                      <a:endParaRPr lang="uk-UA" sz="1700" dirty="0">
                        <a:solidFill>
                          <a:schemeClr val="bg1"/>
                        </a:solidFill>
                      </a:endParaRPr>
                    </a:p>
                  </a:txBody>
                  <a:tcPr/>
                </a:tc>
                <a:tc>
                  <a:txBody>
                    <a:bodyPr/>
                    <a:lstStyle/>
                    <a:p>
                      <a:pPr algn="ctr"/>
                      <a:r>
                        <a:rPr lang="uk-UA" sz="1700" dirty="0">
                          <a:solidFill>
                            <a:schemeClr val="bg1"/>
                          </a:solidFill>
                        </a:rPr>
                        <a:t>5954</a:t>
                      </a:r>
                    </a:p>
                    <a:p>
                      <a:pPr algn="ctr"/>
                      <a:endParaRPr lang="uk-UA" sz="1700" dirty="0">
                        <a:solidFill>
                          <a:schemeClr val="bg1"/>
                        </a:solidFill>
                      </a:endParaRPr>
                    </a:p>
                  </a:txBody>
                  <a:tcPr/>
                </a:tc>
                <a:tc>
                  <a:txBody>
                    <a:bodyPr/>
                    <a:lstStyle/>
                    <a:p>
                      <a:pPr algn="ctr"/>
                      <a:r>
                        <a:rPr lang="uk-UA" sz="1700" dirty="0">
                          <a:solidFill>
                            <a:schemeClr val="bg1"/>
                          </a:solidFill>
                        </a:rPr>
                        <a:t>2648</a:t>
                      </a:r>
                    </a:p>
                  </a:txBody>
                  <a:tcPr/>
                </a:tc>
                <a:extLst>
                  <a:ext uri="{0D108BD9-81ED-4DB2-BD59-A6C34878D82A}">
                    <a16:rowId xmlns:a16="http://schemas.microsoft.com/office/drawing/2014/main" val="1698994506"/>
                  </a:ext>
                </a:extLst>
              </a:tr>
              <a:tr h="367942">
                <a:tc>
                  <a:txBody>
                    <a:bodyPr/>
                    <a:lstStyle/>
                    <a:p>
                      <a:pPr algn="ctr"/>
                      <a:r>
                        <a:rPr lang="uk-UA" sz="1800" dirty="0">
                          <a:solidFill>
                            <a:schemeClr val="bg1"/>
                          </a:solidFill>
                        </a:rPr>
                        <a:t>Отримали ліки</a:t>
                      </a:r>
                    </a:p>
                  </a:txBody>
                  <a:tcPr/>
                </a:tc>
                <a:tc>
                  <a:txBody>
                    <a:bodyPr/>
                    <a:lstStyle/>
                    <a:p>
                      <a:pPr algn="ctr"/>
                      <a:r>
                        <a:rPr lang="uk-UA" sz="1700" dirty="0">
                          <a:solidFill>
                            <a:schemeClr val="bg1"/>
                          </a:solidFill>
                        </a:rPr>
                        <a:t>4261</a:t>
                      </a:r>
                    </a:p>
                  </a:txBody>
                  <a:tcPr/>
                </a:tc>
                <a:tc>
                  <a:txBody>
                    <a:bodyPr/>
                    <a:lstStyle/>
                    <a:p>
                      <a:pPr algn="ctr"/>
                      <a:r>
                        <a:rPr lang="uk-UA" sz="1700" dirty="0">
                          <a:solidFill>
                            <a:schemeClr val="bg1"/>
                          </a:solidFill>
                        </a:rPr>
                        <a:t>3704</a:t>
                      </a:r>
                    </a:p>
                  </a:txBody>
                  <a:tcPr/>
                </a:tc>
                <a:tc>
                  <a:txBody>
                    <a:bodyPr/>
                    <a:lstStyle/>
                    <a:p>
                      <a:pPr algn="ctr"/>
                      <a:r>
                        <a:rPr lang="uk-UA" sz="1700" dirty="0">
                          <a:solidFill>
                            <a:schemeClr val="bg1"/>
                          </a:solidFill>
                        </a:rPr>
                        <a:t>1471</a:t>
                      </a:r>
                    </a:p>
                  </a:txBody>
                  <a:tcPr/>
                </a:tc>
                <a:extLst>
                  <a:ext uri="{0D108BD9-81ED-4DB2-BD59-A6C34878D82A}">
                    <a16:rowId xmlns:a16="http://schemas.microsoft.com/office/drawing/2014/main" val="4165703212"/>
                  </a:ext>
                </a:extLst>
              </a:tr>
            </a:tbl>
          </a:graphicData>
        </a:graphic>
      </p:graphicFrame>
      <p:sp>
        <p:nvSpPr>
          <p:cNvPr id="6" name="Прямокутник 5">
            <a:extLst>
              <a:ext uri="{FF2B5EF4-FFF2-40B4-BE49-F238E27FC236}">
                <a16:creationId xmlns:a16="http://schemas.microsoft.com/office/drawing/2014/main" id="{18BEC548-632C-4DED-8184-79C19EBD899E}"/>
              </a:ext>
            </a:extLst>
          </p:cNvPr>
          <p:cNvSpPr/>
          <p:nvPr/>
        </p:nvSpPr>
        <p:spPr>
          <a:xfrm>
            <a:off x="694481" y="2792627"/>
            <a:ext cx="10871443" cy="584775"/>
          </a:xfrm>
          <a:prstGeom prst="rect">
            <a:avLst/>
          </a:prstGeom>
        </p:spPr>
        <p:txBody>
          <a:bodyPr wrap="square">
            <a:spAutoFit/>
          </a:bodyPr>
          <a:lstStyle/>
          <a:p>
            <a:pPr algn="just"/>
            <a:r>
              <a:rPr lang="uk-UA" sz="1600" dirty="0"/>
              <a:t>     Збільшилась  сума  коштів,  виділених  на  відшкодування  вартості  лікарських засобів за програмою «Доступна аптека»  </a:t>
            </a:r>
          </a:p>
        </p:txBody>
      </p:sp>
      <p:sp>
        <p:nvSpPr>
          <p:cNvPr id="7" name="Прямокутник 6">
            <a:extLst>
              <a:ext uri="{FF2B5EF4-FFF2-40B4-BE49-F238E27FC236}">
                <a16:creationId xmlns:a16="http://schemas.microsoft.com/office/drawing/2014/main" id="{D3DE6A40-485B-41F0-9A5F-93816EA220FE}"/>
              </a:ext>
            </a:extLst>
          </p:cNvPr>
          <p:cNvSpPr/>
          <p:nvPr/>
        </p:nvSpPr>
        <p:spPr>
          <a:xfrm>
            <a:off x="3091032" y="3481765"/>
            <a:ext cx="5949109" cy="1138773"/>
          </a:xfrm>
          <a:prstGeom prst="rect">
            <a:avLst/>
          </a:prstGeom>
        </p:spPr>
        <p:txBody>
          <a:bodyPr wrap="square">
            <a:spAutoFit/>
          </a:bodyPr>
          <a:lstStyle/>
          <a:p>
            <a:pPr algn="ctr"/>
            <a:r>
              <a:rPr lang="uk-UA" sz="2500" dirty="0">
                <a:solidFill>
                  <a:schemeClr val="bg1"/>
                </a:solidFill>
              </a:rPr>
              <a:t>«Лікування онкологічних та гематологічних захворювань»</a:t>
            </a:r>
            <a:br>
              <a:rPr lang="uk-UA" dirty="0">
                <a:solidFill>
                  <a:schemeClr val="bg1"/>
                </a:solidFill>
              </a:rPr>
            </a:br>
            <a:endParaRPr lang="uk-UA" dirty="0">
              <a:solidFill>
                <a:schemeClr val="bg1"/>
              </a:solidFill>
            </a:endParaRPr>
          </a:p>
        </p:txBody>
      </p:sp>
      <p:graphicFrame>
        <p:nvGraphicFramePr>
          <p:cNvPr id="8" name="Таблиця 4">
            <a:extLst>
              <a:ext uri="{FF2B5EF4-FFF2-40B4-BE49-F238E27FC236}">
                <a16:creationId xmlns:a16="http://schemas.microsoft.com/office/drawing/2014/main" id="{EB1ABDD9-611F-4856-B751-1AF795D37C83}"/>
              </a:ext>
            </a:extLst>
          </p:cNvPr>
          <p:cNvGraphicFramePr>
            <a:graphicFrameLocks/>
          </p:cNvGraphicFramePr>
          <p:nvPr>
            <p:extLst>
              <p:ext uri="{D42A27DB-BD31-4B8C-83A1-F6EECF244321}">
                <p14:modId xmlns:p14="http://schemas.microsoft.com/office/powerpoint/2010/main" val="1090554442"/>
              </p:ext>
            </p:extLst>
          </p:nvPr>
        </p:nvGraphicFramePr>
        <p:xfrm>
          <a:off x="712417" y="4423719"/>
          <a:ext cx="10680512" cy="1334743"/>
        </p:xfrm>
        <a:graphic>
          <a:graphicData uri="http://schemas.openxmlformats.org/drawingml/2006/table">
            <a:tbl>
              <a:tblPr firstRow="1" bandRow="1">
                <a:tableStyleId>{5C22544A-7EE6-4342-B048-85BDC9FD1C3A}</a:tableStyleId>
              </a:tblPr>
              <a:tblGrid>
                <a:gridCol w="2623907">
                  <a:extLst>
                    <a:ext uri="{9D8B030D-6E8A-4147-A177-3AD203B41FA5}">
                      <a16:colId xmlns:a16="http://schemas.microsoft.com/office/drawing/2014/main" val="40098023"/>
                    </a:ext>
                  </a:extLst>
                </a:gridCol>
                <a:gridCol w="2693773">
                  <a:extLst>
                    <a:ext uri="{9D8B030D-6E8A-4147-A177-3AD203B41FA5}">
                      <a16:colId xmlns:a16="http://schemas.microsoft.com/office/drawing/2014/main" val="2973041909"/>
                    </a:ext>
                  </a:extLst>
                </a:gridCol>
                <a:gridCol w="2631989">
                  <a:extLst>
                    <a:ext uri="{9D8B030D-6E8A-4147-A177-3AD203B41FA5}">
                      <a16:colId xmlns:a16="http://schemas.microsoft.com/office/drawing/2014/main" val="2504124553"/>
                    </a:ext>
                  </a:extLst>
                </a:gridCol>
                <a:gridCol w="2730843">
                  <a:extLst>
                    <a:ext uri="{9D8B030D-6E8A-4147-A177-3AD203B41FA5}">
                      <a16:colId xmlns:a16="http://schemas.microsoft.com/office/drawing/2014/main" val="591590246"/>
                    </a:ext>
                  </a:extLst>
                </a:gridCol>
              </a:tblGrid>
              <a:tr h="401394">
                <a:tc>
                  <a:txBody>
                    <a:bodyPr/>
                    <a:lstStyle/>
                    <a:p>
                      <a:pPr algn="ctr"/>
                      <a:endParaRPr lang="uk-UA" dirty="0">
                        <a:solidFill>
                          <a:schemeClr val="bg1"/>
                        </a:solidFill>
                      </a:endParaRPr>
                    </a:p>
                  </a:txBody>
                  <a:tcPr>
                    <a:solidFill>
                      <a:schemeClr val="accent1">
                        <a:lumMod val="40000"/>
                        <a:lumOff val="60000"/>
                      </a:schemeClr>
                    </a:solidFill>
                  </a:tcPr>
                </a:tc>
                <a:tc>
                  <a:txBody>
                    <a:bodyPr/>
                    <a:lstStyle/>
                    <a:p>
                      <a:pPr algn="ctr"/>
                      <a:r>
                        <a:rPr lang="uk-UA" sz="2000" dirty="0">
                          <a:solidFill>
                            <a:schemeClr val="bg1"/>
                          </a:solidFill>
                        </a:rPr>
                        <a:t>2019 р.</a:t>
                      </a:r>
                    </a:p>
                  </a:txBody>
                  <a:tcPr>
                    <a:solidFill>
                      <a:schemeClr val="accent1">
                        <a:lumMod val="40000"/>
                        <a:lumOff val="60000"/>
                      </a:schemeClr>
                    </a:solidFill>
                  </a:tcPr>
                </a:tc>
                <a:tc>
                  <a:txBody>
                    <a:bodyPr/>
                    <a:lstStyle/>
                    <a:p>
                      <a:pPr algn="ctr"/>
                      <a:r>
                        <a:rPr lang="uk-UA" sz="2000" dirty="0">
                          <a:solidFill>
                            <a:schemeClr val="bg1"/>
                          </a:solidFill>
                        </a:rPr>
                        <a:t>2020 р.</a:t>
                      </a:r>
                    </a:p>
                  </a:txBody>
                  <a:tcPr>
                    <a:solidFill>
                      <a:schemeClr val="accent1">
                        <a:lumMod val="40000"/>
                        <a:lumOff val="60000"/>
                      </a:schemeClr>
                    </a:solidFill>
                  </a:tcPr>
                </a:tc>
                <a:tc>
                  <a:txBody>
                    <a:bodyPr/>
                    <a:lstStyle/>
                    <a:p>
                      <a:pPr algn="ctr"/>
                      <a:r>
                        <a:rPr lang="uk-UA" sz="2000" dirty="0">
                          <a:solidFill>
                            <a:schemeClr val="bg1"/>
                          </a:solidFill>
                        </a:rPr>
                        <a:t>2021 р.</a:t>
                      </a:r>
                    </a:p>
                  </a:txBody>
                  <a:tcPr>
                    <a:solidFill>
                      <a:schemeClr val="accent1">
                        <a:lumMod val="40000"/>
                        <a:lumOff val="60000"/>
                      </a:schemeClr>
                    </a:solidFill>
                  </a:tcPr>
                </a:tc>
                <a:extLst>
                  <a:ext uri="{0D108BD9-81ED-4DB2-BD59-A6C34878D82A}">
                    <a16:rowId xmlns:a16="http://schemas.microsoft.com/office/drawing/2014/main" val="1932867494"/>
                  </a:ext>
                </a:extLst>
              </a:tr>
              <a:tr h="370518">
                <a:tc>
                  <a:txBody>
                    <a:bodyPr/>
                    <a:lstStyle/>
                    <a:p>
                      <a:pPr algn="ctr"/>
                      <a:r>
                        <a:rPr lang="uk-UA" sz="1800" dirty="0">
                          <a:solidFill>
                            <a:schemeClr val="bg1"/>
                          </a:solidFill>
                        </a:rPr>
                        <a:t>Сума коштів</a:t>
                      </a:r>
                    </a:p>
                  </a:txBody>
                  <a:tcPr/>
                </a:tc>
                <a:tc>
                  <a:txBody>
                    <a:bodyPr/>
                    <a:lstStyle/>
                    <a:p>
                      <a:pPr algn="ctr"/>
                      <a:r>
                        <a:rPr lang="uk-UA" sz="1700" dirty="0">
                          <a:solidFill>
                            <a:schemeClr val="bg1"/>
                          </a:solidFill>
                        </a:rPr>
                        <a:t>496 700,80</a:t>
                      </a:r>
                    </a:p>
                  </a:txBody>
                  <a:tcPr/>
                </a:tc>
                <a:tc>
                  <a:txBody>
                    <a:bodyPr/>
                    <a:lstStyle/>
                    <a:p>
                      <a:pPr algn="ctr"/>
                      <a:r>
                        <a:rPr lang="uk-UA" sz="1700" dirty="0">
                          <a:solidFill>
                            <a:schemeClr val="bg1"/>
                          </a:solidFill>
                        </a:rPr>
                        <a:t>290 939,60</a:t>
                      </a:r>
                    </a:p>
                  </a:txBody>
                  <a:tcPr/>
                </a:tc>
                <a:tc>
                  <a:txBody>
                    <a:bodyPr/>
                    <a:lstStyle/>
                    <a:p>
                      <a:pPr algn="ctr"/>
                      <a:r>
                        <a:rPr lang="uk-UA" sz="1700" dirty="0">
                          <a:solidFill>
                            <a:schemeClr val="bg1"/>
                          </a:solidFill>
                        </a:rPr>
                        <a:t>155 814,15</a:t>
                      </a:r>
                    </a:p>
                  </a:txBody>
                  <a:tcPr/>
                </a:tc>
                <a:extLst>
                  <a:ext uri="{0D108BD9-81ED-4DB2-BD59-A6C34878D82A}">
                    <a16:rowId xmlns:a16="http://schemas.microsoft.com/office/drawing/2014/main" val="2324308030"/>
                  </a:ext>
                </a:extLst>
              </a:tr>
              <a:tr h="562831">
                <a:tc>
                  <a:txBody>
                    <a:bodyPr/>
                    <a:lstStyle/>
                    <a:p>
                      <a:pPr algn="ctr"/>
                      <a:r>
                        <a:rPr lang="uk-UA" sz="1800" dirty="0">
                          <a:solidFill>
                            <a:schemeClr val="bg1"/>
                          </a:solidFill>
                        </a:rPr>
                        <a:t>Отримали лік.</a:t>
                      </a:r>
                    </a:p>
                  </a:txBody>
                  <a:tcPr/>
                </a:tc>
                <a:tc>
                  <a:txBody>
                    <a:bodyPr/>
                    <a:lstStyle/>
                    <a:p>
                      <a:pPr algn="ctr"/>
                      <a:r>
                        <a:rPr lang="uk-UA" sz="1700" dirty="0">
                          <a:solidFill>
                            <a:schemeClr val="bg1"/>
                          </a:solidFill>
                        </a:rPr>
                        <a:t>44</a:t>
                      </a:r>
                    </a:p>
                  </a:txBody>
                  <a:tcPr/>
                </a:tc>
                <a:tc>
                  <a:txBody>
                    <a:bodyPr/>
                    <a:lstStyle/>
                    <a:p>
                      <a:pPr algn="ctr"/>
                      <a:r>
                        <a:rPr lang="uk-UA" sz="1700" dirty="0">
                          <a:solidFill>
                            <a:schemeClr val="bg1"/>
                          </a:solidFill>
                        </a:rPr>
                        <a:t>41</a:t>
                      </a:r>
                    </a:p>
                  </a:txBody>
                  <a:tcPr/>
                </a:tc>
                <a:tc>
                  <a:txBody>
                    <a:bodyPr/>
                    <a:lstStyle/>
                    <a:p>
                      <a:pPr algn="ctr"/>
                      <a:r>
                        <a:rPr lang="uk-UA" sz="1700" dirty="0">
                          <a:solidFill>
                            <a:schemeClr val="bg1"/>
                          </a:solidFill>
                        </a:rPr>
                        <a:t>11</a:t>
                      </a:r>
                    </a:p>
                  </a:txBody>
                  <a:tcPr/>
                </a:tc>
                <a:extLst>
                  <a:ext uri="{0D108BD9-81ED-4DB2-BD59-A6C34878D82A}">
                    <a16:rowId xmlns:a16="http://schemas.microsoft.com/office/drawing/2014/main" val="2546616598"/>
                  </a:ext>
                </a:extLst>
              </a:tr>
            </a:tbl>
          </a:graphicData>
        </a:graphic>
      </p:graphicFrame>
      <p:sp>
        <p:nvSpPr>
          <p:cNvPr id="9" name="Прямокутник 8">
            <a:extLst>
              <a:ext uri="{FF2B5EF4-FFF2-40B4-BE49-F238E27FC236}">
                <a16:creationId xmlns:a16="http://schemas.microsoft.com/office/drawing/2014/main" id="{90DEDBFD-1D99-4B7E-9B97-15C1E852DFBC}"/>
              </a:ext>
            </a:extLst>
          </p:cNvPr>
          <p:cNvSpPr/>
          <p:nvPr/>
        </p:nvSpPr>
        <p:spPr>
          <a:xfrm>
            <a:off x="855856" y="5894173"/>
            <a:ext cx="10475290" cy="646331"/>
          </a:xfrm>
          <a:prstGeom prst="rect">
            <a:avLst/>
          </a:prstGeom>
        </p:spPr>
        <p:txBody>
          <a:bodyPr wrap="square">
            <a:spAutoFit/>
          </a:bodyPr>
          <a:lstStyle/>
          <a:p>
            <a:pPr algn="just"/>
            <a:r>
              <a:rPr lang="uk-UA" dirty="0"/>
              <a:t>     Зменшилась кількість вперше виявлених випадків онкологічних та гематологічних хворих, які потребували проведення  хіміотерапії. </a:t>
            </a:r>
          </a:p>
        </p:txBody>
      </p:sp>
    </p:spTree>
    <p:extLst>
      <p:ext uri="{BB962C8B-B14F-4D97-AF65-F5344CB8AC3E}">
        <p14:creationId xmlns:p14="http://schemas.microsoft.com/office/powerpoint/2010/main" val="134426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570A990-EBB3-44DC-AE83-13744F034665}"/>
              </a:ext>
            </a:extLst>
          </p:cNvPr>
          <p:cNvSpPr txBox="1">
            <a:spLocks/>
          </p:cNvSpPr>
          <p:nvPr/>
        </p:nvSpPr>
        <p:spPr>
          <a:xfrm>
            <a:off x="880842" y="218115"/>
            <a:ext cx="8329259" cy="400110"/>
          </a:xfrm>
          <a:prstGeom prst="rect">
            <a:avLst/>
          </a:prstGeom>
          <a:effectLst/>
        </p:spPr>
        <p:txBody>
          <a:bodyPr vert="horz" lIns="91440" tIns="45720" rIns="91440" bIns="45720" rtlCol="0" anchor="ctr">
            <a:normAutofit fontScale="9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500" b="1" dirty="0">
                <a:solidFill>
                  <a:schemeClr val="bg1"/>
                </a:solidFill>
              </a:rPr>
              <a:t>                «Турбота» </a:t>
            </a:r>
          </a:p>
        </p:txBody>
      </p:sp>
      <p:graphicFrame>
        <p:nvGraphicFramePr>
          <p:cNvPr id="5" name="Таблиця 4">
            <a:extLst>
              <a:ext uri="{FF2B5EF4-FFF2-40B4-BE49-F238E27FC236}">
                <a16:creationId xmlns:a16="http://schemas.microsoft.com/office/drawing/2014/main" id="{02F8F5B5-3EFB-43EF-B035-AB1D8B6C96B6}"/>
              </a:ext>
            </a:extLst>
          </p:cNvPr>
          <p:cNvGraphicFramePr>
            <a:graphicFrameLocks/>
          </p:cNvGraphicFramePr>
          <p:nvPr>
            <p:extLst>
              <p:ext uri="{D42A27DB-BD31-4B8C-83A1-F6EECF244321}">
                <p14:modId xmlns:p14="http://schemas.microsoft.com/office/powerpoint/2010/main" val="1546643108"/>
              </p:ext>
            </p:extLst>
          </p:nvPr>
        </p:nvGraphicFramePr>
        <p:xfrm>
          <a:off x="1033922" y="618225"/>
          <a:ext cx="9160416" cy="1653174"/>
        </p:xfrm>
        <a:graphic>
          <a:graphicData uri="http://schemas.openxmlformats.org/drawingml/2006/table">
            <a:tbl>
              <a:tblPr firstRow="1" bandRow="1">
                <a:tableStyleId>{5C22544A-7EE6-4342-B048-85BDC9FD1C3A}</a:tableStyleId>
              </a:tblPr>
              <a:tblGrid>
                <a:gridCol w="2290104">
                  <a:extLst>
                    <a:ext uri="{9D8B030D-6E8A-4147-A177-3AD203B41FA5}">
                      <a16:colId xmlns:a16="http://schemas.microsoft.com/office/drawing/2014/main" val="2747345533"/>
                    </a:ext>
                  </a:extLst>
                </a:gridCol>
                <a:gridCol w="2290104">
                  <a:extLst>
                    <a:ext uri="{9D8B030D-6E8A-4147-A177-3AD203B41FA5}">
                      <a16:colId xmlns:a16="http://schemas.microsoft.com/office/drawing/2014/main" val="3890219357"/>
                    </a:ext>
                  </a:extLst>
                </a:gridCol>
                <a:gridCol w="2290104">
                  <a:extLst>
                    <a:ext uri="{9D8B030D-6E8A-4147-A177-3AD203B41FA5}">
                      <a16:colId xmlns:a16="http://schemas.microsoft.com/office/drawing/2014/main" val="2794396560"/>
                    </a:ext>
                  </a:extLst>
                </a:gridCol>
                <a:gridCol w="2290104">
                  <a:extLst>
                    <a:ext uri="{9D8B030D-6E8A-4147-A177-3AD203B41FA5}">
                      <a16:colId xmlns:a16="http://schemas.microsoft.com/office/drawing/2014/main" val="1421260234"/>
                    </a:ext>
                  </a:extLst>
                </a:gridCol>
              </a:tblGrid>
              <a:tr h="512435">
                <a:tc>
                  <a:txBody>
                    <a:bodyPr/>
                    <a:lstStyle/>
                    <a:p>
                      <a:pPr algn="ctr"/>
                      <a:endParaRPr lang="uk-UA" dirty="0">
                        <a:solidFill>
                          <a:schemeClr val="bg1"/>
                        </a:solidFill>
                      </a:endParaRPr>
                    </a:p>
                  </a:txBody>
                  <a:tcPr>
                    <a:solidFill>
                      <a:schemeClr val="accent1">
                        <a:lumMod val="40000"/>
                        <a:lumOff val="60000"/>
                      </a:schemeClr>
                    </a:solidFill>
                  </a:tcPr>
                </a:tc>
                <a:tc>
                  <a:txBody>
                    <a:bodyPr/>
                    <a:lstStyle/>
                    <a:p>
                      <a:pPr algn="ctr"/>
                      <a:r>
                        <a:rPr lang="uk-UA" sz="2000" dirty="0">
                          <a:solidFill>
                            <a:schemeClr val="bg1"/>
                          </a:solidFill>
                        </a:rPr>
                        <a:t>2019 р.</a:t>
                      </a:r>
                    </a:p>
                  </a:txBody>
                  <a:tcPr>
                    <a:solidFill>
                      <a:schemeClr val="accent1">
                        <a:lumMod val="40000"/>
                        <a:lumOff val="60000"/>
                      </a:schemeClr>
                    </a:solidFill>
                  </a:tcPr>
                </a:tc>
                <a:tc>
                  <a:txBody>
                    <a:bodyPr/>
                    <a:lstStyle/>
                    <a:p>
                      <a:pPr algn="ctr"/>
                      <a:r>
                        <a:rPr lang="uk-UA" sz="2000" dirty="0">
                          <a:solidFill>
                            <a:schemeClr val="bg1"/>
                          </a:solidFill>
                        </a:rPr>
                        <a:t>2020 р.</a:t>
                      </a:r>
                    </a:p>
                  </a:txBody>
                  <a:tcPr>
                    <a:solidFill>
                      <a:schemeClr val="accent1">
                        <a:lumMod val="40000"/>
                        <a:lumOff val="60000"/>
                      </a:schemeClr>
                    </a:solidFill>
                  </a:tcPr>
                </a:tc>
                <a:tc>
                  <a:txBody>
                    <a:bodyPr/>
                    <a:lstStyle/>
                    <a:p>
                      <a:pPr algn="ctr"/>
                      <a:r>
                        <a:rPr lang="uk-UA" sz="2000" dirty="0">
                          <a:solidFill>
                            <a:schemeClr val="bg1"/>
                          </a:solidFill>
                        </a:rPr>
                        <a:t> 2021 р.</a:t>
                      </a:r>
                    </a:p>
                  </a:txBody>
                  <a:tcPr>
                    <a:solidFill>
                      <a:schemeClr val="accent1">
                        <a:lumMod val="40000"/>
                        <a:lumOff val="60000"/>
                      </a:schemeClr>
                    </a:solidFill>
                  </a:tcPr>
                </a:tc>
                <a:extLst>
                  <a:ext uri="{0D108BD9-81ED-4DB2-BD59-A6C34878D82A}">
                    <a16:rowId xmlns:a16="http://schemas.microsoft.com/office/drawing/2014/main" val="2120252668"/>
                  </a:ext>
                </a:extLst>
              </a:tr>
              <a:tr h="479588">
                <a:tc>
                  <a:txBody>
                    <a:bodyPr/>
                    <a:lstStyle/>
                    <a:p>
                      <a:pPr algn="ctr"/>
                      <a:r>
                        <a:rPr lang="uk-UA" sz="1800" dirty="0">
                          <a:solidFill>
                            <a:schemeClr val="bg1"/>
                          </a:solidFill>
                        </a:rPr>
                        <a:t>Сума коштів</a:t>
                      </a:r>
                    </a:p>
                  </a:txBody>
                  <a:tcPr/>
                </a:tc>
                <a:tc>
                  <a:txBody>
                    <a:bodyPr/>
                    <a:lstStyle/>
                    <a:p>
                      <a:pPr algn="ctr"/>
                      <a:r>
                        <a:rPr lang="uk-UA" sz="1700" dirty="0">
                          <a:solidFill>
                            <a:schemeClr val="bg1"/>
                          </a:solidFill>
                        </a:rPr>
                        <a:t>137 425,62</a:t>
                      </a:r>
                    </a:p>
                  </a:txBody>
                  <a:tcPr/>
                </a:tc>
                <a:tc>
                  <a:txBody>
                    <a:bodyPr/>
                    <a:lstStyle/>
                    <a:p>
                      <a:pPr algn="ctr"/>
                      <a:r>
                        <a:rPr lang="uk-UA" sz="1700" dirty="0">
                          <a:solidFill>
                            <a:schemeClr val="bg1"/>
                          </a:solidFill>
                        </a:rPr>
                        <a:t>115 766,56</a:t>
                      </a:r>
                    </a:p>
                  </a:txBody>
                  <a:tcPr/>
                </a:tc>
                <a:tc>
                  <a:txBody>
                    <a:bodyPr/>
                    <a:lstStyle/>
                    <a:p>
                      <a:pPr algn="ctr"/>
                      <a:r>
                        <a:rPr lang="uk-UA" sz="1700" dirty="0">
                          <a:solidFill>
                            <a:schemeClr val="bg1"/>
                          </a:solidFill>
                        </a:rPr>
                        <a:t>235 900,20</a:t>
                      </a:r>
                    </a:p>
                  </a:txBody>
                  <a:tcPr/>
                </a:tc>
                <a:extLst>
                  <a:ext uri="{0D108BD9-81ED-4DB2-BD59-A6C34878D82A}">
                    <a16:rowId xmlns:a16="http://schemas.microsoft.com/office/drawing/2014/main" val="1159480515"/>
                  </a:ext>
                </a:extLst>
              </a:tr>
              <a:tr h="661151">
                <a:tc>
                  <a:txBody>
                    <a:bodyPr/>
                    <a:lstStyle/>
                    <a:p>
                      <a:pPr algn="ctr"/>
                      <a:r>
                        <a:rPr lang="uk-UA" sz="1800" dirty="0">
                          <a:solidFill>
                            <a:schemeClr val="bg1"/>
                          </a:solidFill>
                        </a:rPr>
                        <a:t>Забезпечено </a:t>
                      </a:r>
                    </a:p>
                    <a:p>
                      <a:pPr algn="ctr"/>
                      <a:r>
                        <a:rPr lang="uk-UA" sz="1800" dirty="0">
                          <a:solidFill>
                            <a:schemeClr val="bg1"/>
                          </a:solidFill>
                        </a:rPr>
                        <a:t>осіб</a:t>
                      </a:r>
                    </a:p>
                  </a:txBody>
                  <a:tcPr/>
                </a:tc>
                <a:tc>
                  <a:txBody>
                    <a:bodyPr/>
                    <a:lstStyle/>
                    <a:p>
                      <a:pPr algn="ctr"/>
                      <a:r>
                        <a:rPr lang="uk-UA" sz="1700" dirty="0">
                          <a:solidFill>
                            <a:schemeClr val="bg1"/>
                          </a:solidFill>
                        </a:rPr>
                        <a:t>34 – 100%</a:t>
                      </a:r>
                    </a:p>
                    <a:p>
                      <a:pPr algn="ctr"/>
                      <a:endParaRPr lang="uk-UA" sz="1700" dirty="0">
                        <a:solidFill>
                          <a:schemeClr val="bg1"/>
                        </a:solidFill>
                      </a:endParaRPr>
                    </a:p>
                  </a:txBody>
                  <a:tcPr/>
                </a:tc>
                <a:tc>
                  <a:txBody>
                    <a:bodyPr/>
                    <a:lstStyle/>
                    <a:p>
                      <a:pPr algn="ctr"/>
                      <a:r>
                        <a:rPr lang="uk-UA" sz="1700" dirty="0">
                          <a:solidFill>
                            <a:schemeClr val="bg1"/>
                          </a:solidFill>
                        </a:rPr>
                        <a:t>39 – 100% </a:t>
                      </a:r>
                    </a:p>
                    <a:p>
                      <a:pPr algn="ctr"/>
                      <a:endParaRPr lang="uk-UA" sz="1700" dirty="0">
                        <a:solidFill>
                          <a:schemeClr val="bg1"/>
                        </a:solidFill>
                      </a:endParaRPr>
                    </a:p>
                  </a:txBody>
                  <a:tcPr/>
                </a:tc>
                <a:tc>
                  <a:txBody>
                    <a:bodyPr/>
                    <a:lstStyle/>
                    <a:p>
                      <a:pPr algn="ctr"/>
                      <a:r>
                        <a:rPr lang="uk-UA" sz="1700" dirty="0">
                          <a:solidFill>
                            <a:schemeClr val="bg1"/>
                          </a:solidFill>
                        </a:rPr>
                        <a:t>42 – 100%</a:t>
                      </a:r>
                    </a:p>
                  </a:txBody>
                  <a:tcPr/>
                </a:tc>
                <a:extLst>
                  <a:ext uri="{0D108BD9-81ED-4DB2-BD59-A6C34878D82A}">
                    <a16:rowId xmlns:a16="http://schemas.microsoft.com/office/drawing/2014/main" val="369637634"/>
                  </a:ext>
                </a:extLst>
              </a:tr>
            </a:tbl>
          </a:graphicData>
        </a:graphic>
      </p:graphicFrame>
      <p:sp>
        <p:nvSpPr>
          <p:cNvPr id="6" name="Прямокутник 5">
            <a:extLst>
              <a:ext uri="{FF2B5EF4-FFF2-40B4-BE49-F238E27FC236}">
                <a16:creationId xmlns:a16="http://schemas.microsoft.com/office/drawing/2014/main" id="{58528690-EAAA-44E5-9D57-617DEB5C9822}"/>
              </a:ext>
            </a:extLst>
          </p:cNvPr>
          <p:cNvSpPr/>
          <p:nvPr/>
        </p:nvSpPr>
        <p:spPr>
          <a:xfrm>
            <a:off x="1033922" y="2341068"/>
            <a:ext cx="9283969" cy="400110"/>
          </a:xfrm>
          <a:prstGeom prst="rect">
            <a:avLst/>
          </a:prstGeom>
        </p:spPr>
        <p:txBody>
          <a:bodyPr wrap="square">
            <a:spAutoFit/>
          </a:bodyPr>
          <a:lstStyle/>
          <a:p>
            <a:pPr algn="just"/>
            <a:r>
              <a:rPr lang="uk-UA" sz="2000" dirty="0">
                <a:solidFill>
                  <a:schemeClr val="bg1"/>
                </a:solidFill>
                <a:cs typeface="Times New Roman" panose="02020603050405020304" pitchFamily="18" charset="0"/>
              </a:rPr>
              <a:t>     Збільшилась кількість хворих, охоплених програмою «Турбота».</a:t>
            </a:r>
          </a:p>
        </p:txBody>
      </p:sp>
      <p:sp>
        <p:nvSpPr>
          <p:cNvPr id="7" name="Прямокутник 6">
            <a:extLst>
              <a:ext uri="{FF2B5EF4-FFF2-40B4-BE49-F238E27FC236}">
                <a16:creationId xmlns:a16="http://schemas.microsoft.com/office/drawing/2014/main" id="{5A151BC4-2B53-45B7-8335-BD26A30802EA}"/>
              </a:ext>
            </a:extLst>
          </p:cNvPr>
          <p:cNvSpPr/>
          <p:nvPr/>
        </p:nvSpPr>
        <p:spPr>
          <a:xfrm>
            <a:off x="1744453" y="2817181"/>
            <a:ext cx="8141720" cy="1061829"/>
          </a:xfrm>
          <a:prstGeom prst="rect">
            <a:avLst/>
          </a:prstGeom>
        </p:spPr>
        <p:txBody>
          <a:bodyPr wrap="square">
            <a:spAutoFit/>
          </a:bodyPr>
          <a:lstStyle/>
          <a:p>
            <a:pPr algn="ctr"/>
            <a:r>
              <a:rPr lang="uk-UA" sz="2100" b="1" dirty="0">
                <a:solidFill>
                  <a:schemeClr val="bg1"/>
                </a:solidFill>
                <a:latin typeface="+mj-lt"/>
              </a:rPr>
              <a:t>Забезпечення  всіх  хворих  на  цукровий  діабет  дітей виробами медичного призначення (ланцети, тест-смужки, голки одноразового використання)</a:t>
            </a:r>
          </a:p>
        </p:txBody>
      </p:sp>
      <p:graphicFrame>
        <p:nvGraphicFramePr>
          <p:cNvPr id="8" name="Таблиця 4">
            <a:extLst>
              <a:ext uri="{FF2B5EF4-FFF2-40B4-BE49-F238E27FC236}">
                <a16:creationId xmlns:a16="http://schemas.microsoft.com/office/drawing/2014/main" id="{C1346980-A3A2-460C-BF7E-8E08BCE4B66A}"/>
              </a:ext>
            </a:extLst>
          </p:cNvPr>
          <p:cNvGraphicFramePr>
            <a:graphicFrameLocks/>
          </p:cNvGraphicFramePr>
          <p:nvPr>
            <p:extLst>
              <p:ext uri="{D42A27DB-BD31-4B8C-83A1-F6EECF244321}">
                <p14:modId xmlns:p14="http://schemas.microsoft.com/office/powerpoint/2010/main" val="3340146775"/>
              </p:ext>
            </p:extLst>
          </p:nvPr>
        </p:nvGraphicFramePr>
        <p:xfrm>
          <a:off x="1033922" y="3955013"/>
          <a:ext cx="9255212" cy="1260388"/>
        </p:xfrm>
        <a:graphic>
          <a:graphicData uri="http://schemas.openxmlformats.org/drawingml/2006/table">
            <a:tbl>
              <a:tblPr firstRow="1" bandRow="1">
                <a:tableStyleId>{5C22544A-7EE6-4342-B048-85BDC9FD1C3A}</a:tableStyleId>
              </a:tblPr>
              <a:tblGrid>
                <a:gridCol w="2313803">
                  <a:extLst>
                    <a:ext uri="{9D8B030D-6E8A-4147-A177-3AD203B41FA5}">
                      <a16:colId xmlns:a16="http://schemas.microsoft.com/office/drawing/2014/main" val="4171207283"/>
                    </a:ext>
                  </a:extLst>
                </a:gridCol>
                <a:gridCol w="2313803">
                  <a:extLst>
                    <a:ext uri="{9D8B030D-6E8A-4147-A177-3AD203B41FA5}">
                      <a16:colId xmlns:a16="http://schemas.microsoft.com/office/drawing/2014/main" val="3510514221"/>
                    </a:ext>
                  </a:extLst>
                </a:gridCol>
                <a:gridCol w="2313803">
                  <a:extLst>
                    <a:ext uri="{9D8B030D-6E8A-4147-A177-3AD203B41FA5}">
                      <a16:colId xmlns:a16="http://schemas.microsoft.com/office/drawing/2014/main" val="3856561426"/>
                    </a:ext>
                  </a:extLst>
                </a:gridCol>
                <a:gridCol w="2313803">
                  <a:extLst>
                    <a:ext uri="{9D8B030D-6E8A-4147-A177-3AD203B41FA5}">
                      <a16:colId xmlns:a16="http://schemas.microsoft.com/office/drawing/2014/main" val="1438326815"/>
                    </a:ext>
                  </a:extLst>
                </a:gridCol>
              </a:tblGrid>
              <a:tr h="444078">
                <a:tc>
                  <a:txBody>
                    <a:bodyPr/>
                    <a:lstStyle/>
                    <a:p>
                      <a:pPr algn="ctr"/>
                      <a:endParaRPr lang="uk-UA" dirty="0">
                        <a:solidFill>
                          <a:schemeClr val="bg1"/>
                        </a:solidFill>
                      </a:endParaRPr>
                    </a:p>
                  </a:txBody>
                  <a:tcPr>
                    <a:solidFill>
                      <a:schemeClr val="accent1">
                        <a:lumMod val="40000"/>
                        <a:lumOff val="60000"/>
                      </a:schemeClr>
                    </a:solidFill>
                  </a:tcPr>
                </a:tc>
                <a:tc>
                  <a:txBody>
                    <a:bodyPr/>
                    <a:lstStyle/>
                    <a:p>
                      <a:pPr algn="ctr"/>
                      <a:r>
                        <a:rPr lang="uk-UA" sz="2000" dirty="0">
                          <a:solidFill>
                            <a:schemeClr val="bg1"/>
                          </a:solidFill>
                        </a:rPr>
                        <a:t>2019 р.</a:t>
                      </a:r>
                    </a:p>
                  </a:txBody>
                  <a:tcPr>
                    <a:solidFill>
                      <a:schemeClr val="accent1">
                        <a:lumMod val="40000"/>
                        <a:lumOff val="60000"/>
                      </a:schemeClr>
                    </a:solidFill>
                  </a:tcPr>
                </a:tc>
                <a:tc>
                  <a:txBody>
                    <a:bodyPr/>
                    <a:lstStyle/>
                    <a:p>
                      <a:pPr algn="ctr"/>
                      <a:r>
                        <a:rPr lang="uk-UA" sz="2000" dirty="0">
                          <a:solidFill>
                            <a:schemeClr val="bg1"/>
                          </a:solidFill>
                        </a:rPr>
                        <a:t>2020 р.</a:t>
                      </a:r>
                    </a:p>
                  </a:txBody>
                  <a:tcPr>
                    <a:solidFill>
                      <a:schemeClr val="accent1">
                        <a:lumMod val="40000"/>
                        <a:lumOff val="60000"/>
                      </a:schemeClr>
                    </a:solidFill>
                  </a:tcPr>
                </a:tc>
                <a:tc>
                  <a:txBody>
                    <a:bodyPr/>
                    <a:lstStyle/>
                    <a:p>
                      <a:pPr algn="ctr"/>
                      <a:r>
                        <a:rPr lang="uk-UA" sz="2000" dirty="0">
                          <a:solidFill>
                            <a:schemeClr val="bg1"/>
                          </a:solidFill>
                        </a:rPr>
                        <a:t>2021 р.</a:t>
                      </a:r>
                    </a:p>
                  </a:txBody>
                  <a:tcPr>
                    <a:solidFill>
                      <a:schemeClr val="accent1">
                        <a:lumMod val="40000"/>
                        <a:lumOff val="60000"/>
                      </a:schemeClr>
                    </a:solidFill>
                  </a:tcPr>
                </a:tc>
                <a:extLst>
                  <a:ext uri="{0D108BD9-81ED-4DB2-BD59-A6C34878D82A}">
                    <a16:rowId xmlns:a16="http://schemas.microsoft.com/office/drawing/2014/main" val="1423584120"/>
                  </a:ext>
                </a:extLst>
              </a:tr>
              <a:tr h="415612">
                <a:tc>
                  <a:txBody>
                    <a:bodyPr/>
                    <a:lstStyle/>
                    <a:p>
                      <a:pPr algn="ctr"/>
                      <a:r>
                        <a:rPr lang="uk-UA" sz="1800" dirty="0">
                          <a:solidFill>
                            <a:schemeClr val="bg1"/>
                          </a:solidFill>
                        </a:rPr>
                        <a:t>Сума коштів</a:t>
                      </a:r>
                    </a:p>
                  </a:txBody>
                  <a:tcPr/>
                </a:tc>
                <a:tc>
                  <a:txBody>
                    <a:bodyPr/>
                    <a:lstStyle/>
                    <a:p>
                      <a:pPr algn="ctr"/>
                      <a:r>
                        <a:rPr lang="uk-UA" sz="1700" dirty="0">
                          <a:solidFill>
                            <a:schemeClr val="bg1"/>
                          </a:solidFill>
                        </a:rPr>
                        <a:t>149 890,67</a:t>
                      </a:r>
                    </a:p>
                  </a:txBody>
                  <a:tcPr/>
                </a:tc>
                <a:tc>
                  <a:txBody>
                    <a:bodyPr/>
                    <a:lstStyle/>
                    <a:p>
                      <a:pPr algn="ctr"/>
                      <a:r>
                        <a:rPr lang="uk-UA" sz="1700" dirty="0">
                          <a:solidFill>
                            <a:schemeClr val="bg1"/>
                          </a:solidFill>
                        </a:rPr>
                        <a:t>122 872,00</a:t>
                      </a:r>
                    </a:p>
                  </a:txBody>
                  <a:tcPr/>
                </a:tc>
                <a:tc>
                  <a:txBody>
                    <a:bodyPr/>
                    <a:lstStyle/>
                    <a:p>
                      <a:pPr algn="ctr"/>
                      <a:r>
                        <a:rPr lang="uk-UA" sz="1700" dirty="0">
                          <a:solidFill>
                            <a:schemeClr val="bg1"/>
                          </a:solidFill>
                        </a:rPr>
                        <a:t>106 764,24</a:t>
                      </a:r>
                    </a:p>
                  </a:txBody>
                  <a:tcPr/>
                </a:tc>
                <a:extLst>
                  <a:ext uri="{0D108BD9-81ED-4DB2-BD59-A6C34878D82A}">
                    <a16:rowId xmlns:a16="http://schemas.microsoft.com/office/drawing/2014/main" val="1533585348"/>
                  </a:ext>
                </a:extLst>
              </a:tr>
              <a:tr h="400698">
                <a:tc>
                  <a:txBody>
                    <a:bodyPr/>
                    <a:lstStyle/>
                    <a:p>
                      <a:pPr algn="ctr"/>
                      <a:r>
                        <a:rPr lang="uk-UA" sz="1800" dirty="0">
                          <a:solidFill>
                            <a:schemeClr val="bg1"/>
                          </a:solidFill>
                        </a:rPr>
                        <a:t>Кількість осіб</a:t>
                      </a:r>
                    </a:p>
                  </a:txBody>
                  <a:tcPr/>
                </a:tc>
                <a:tc>
                  <a:txBody>
                    <a:bodyPr/>
                    <a:lstStyle/>
                    <a:p>
                      <a:pPr algn="ctr"/>
                      <a:r>
                        <a:rPr lang="uk-UA" sz="1700" dirty="0">
                          <a:solidFill>
                            <a:schemeClr val="bg1"/>
                          </a:solidFill>
                        </a:rPr>
                        <a:t>17</a:t>
                      </a:r>
                    </a:p>
                  </a:txBody>
                  <a:tcPr/>
                </a:tc>
                <a:tc>
                  <a:txBody>
                    <a:bodyPr/>
                    <a:lstStyle/>
                    <a:p>
                      <a:pPr algn="ctr"/>
                      <a:r>
                        <a:rPr lang="uk-UA" sz="1700" dirty="0">
                          <a:solidFill>
                            <a:schemeClr val="bg1"/>
                          </a:solidFill>
                        </a:rPr>
                        <a:t>11</a:t>
                      </a:r>
                    </a:p>
                  </a:txBody>
                  <a:tcPr/>
                </a:tc>
                <a:tc>
                  <a:txBody>
                    <a:bodyPr/>
                    <a:lstStyle/>
                    <a:p>
                      <a:pPr algn="ctr"/>
                      <a:r>
                        <a:rPr lang="uk-UA" sz="1700" dirty="0">
                          <a:solidFill>
                            <a:schemeClr val="bg1"/>
                          </a:solidFill>
                        </a:rPr>
                        <a:t>12</a:t>
                      </a:r>
                    </a:p>
                  </a:txBody>
                  <a:tcPr/>
                </a:tc>
                <a:extLst>
                  <a:ext uri="{0D108BD9-81ED-4DB2-BD59-A6C34878D82A}">
                    <a16:rowId xmlns:a16="http://schemas.microsoft.com/office/drawing/2014/main" val="4078469927"/>
                  </a:ext>
                </a:extLst>
              </a:tr>
            </a:tbl>
          </a:graphicData>
        </a:graphic>
      </p:graphicFrame>
      <p:sp>
        <p:nvSpPr>
          <p:cNvPr id="9" name="Прямокутник 8">
            <a:extLst>
              <a:ext uri="{FF2B5EF4-FFF2-40B4-BE49-F238E27FC236}">
                <a16:creationId xmlns:a16="http://schemas.microsoft.com/office/drawing/2014/main" id="{B186A7A1-503D-48B5-A283-A167E6E8E00D}"/>
              </a:ext>
            </a:extLst>
          </p:cNvPr>
          <p:cNvSpPr/>
          <p:nvPr/>
        </p:nvSpPr>
        <p:spPr>
          <a:xfrm>
            <a:off x="1005165" y="5443146"/>
            <a:ext cx="9283969" cy="707886"/>
          </a:xfrm>
          <a:prstGeom prst="rect">
            <a:avLst/>
          </a:prstGeom>
        </p:spPr>
        <p:txBody>
          <a:bodyPr wrap="square">
            <a:spAutoFit/>
          </a:bodyPr>
          <a:lstStyle/>
          <a:p>
            <a:pPr algn="just"/>
            <a:r>
              <a:rPr lang="uk-UA" sz="2000" dirty="0">
                <a:solidFill>
                  <a:schemeClr val="bg1"/>
                </a:solidFill>
                <a:cs typeface="Times New Roman" panose="02020603050405020304" pitchFamily="18" charset="0"/>
              </a:rPr>
              <a:t> Всі діти, хворі на цукровий діабет, забезпечені в повному обсязі виробами медичного призначення.  </a:t>
            </a:r>
          </a:p>
        </p:txBody>
      </p:sp>
    </p:spTree>
    <p:extLst>
      <p:ext uri="{BB962C8B-B14F-4D97-AF65-F5344CB8AC3E}">
        <p14:creationId xmlns:p14="http://schemas.microsoft.com/office/powerpoint/2010/main" val="642444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C9673B83-C108-4196-8124-D5F7A7F514DC}"/>
              </a:ext>
            </a:extLst>
          </p:cNvPr>
          <p:cNvSpPr txBox="1">
            <a:spLocks/>
          </p:cNvSpPr>
          <p:nvPr/>
        </p:nvSpPr>
        <p:spPr>
          <a:xfrm>
            <a:off x="689690" y="148281"/>
            <a:ext cx="10678525" cy="1217877"/>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900" dirty="0">
                <a:solidFill>
                  <a:schemeClr val="bg1"/>
                </a:solidFill>
              </a:rPr>
              <a:t>Відшкодування витрат на пільгові рецепти, в </a:t>
            </a:r>
            <a:r>
              <a:rPr lang="uk-UA" sz="2900" dirty="0" err="1">
                <a:solidFill>
                  <a:schemeClr val="bg1"/>
                </a:solidFill>
              </a:rPr>
              <a:t>т.ч</a:t>
            </a:r>
            <a:r>
              <a:rPr lang="uk-UA" sz="2900" dirty="0">
                <a:solidFill>
                  <a:schemeClr val="bg1"/>
                </a:solidFill>
              </a:rPr>
              <a:t>. на </a:t>
            </a:r>
            <a:r>
              <a:rPr lang="uk-UA" sz="2900" dirty="0" err="1">
                <a:solidFill>
                  <a:schemeClr val="bg1"/>
                </a:solidFill>
              </a:rPr>
              <a:t>орфанні</a:t>
            </a:r>
            <a:r>
              <a:rPr lang="uk-UA" sz="2900" dirty="0">
                <a:solidFill>
                  <a:schemeClr val="bg1"/>
                </a:solidFill>
              </a:rPr>
              <a:t> захворювання та на паліативну допомогу</a:t>
            </a:r>
          </a:p>
        </p:txBody>
      </p:sp>
      <p:graphicFrame>
        <p:nvGraphicFramePr>
          <p:cNvPr id="5" name="Таблиця 4">
            <a:extLst>
              <a:ext uri="{FF2B5EF4-FFF2-40B4-BE49-F238E27FC236}">
                <a16:creationId xmlns:a16="http://schemas.microsoft.com/office/drawing/2014/main" id="{23547624-FFF4-41DF-83CA-437C21DC199E}"/>
              </a:ext>
            </a:extLst>
          </p:cNvPr>
          <p:cNvGraphicFramePr>
            <a:graphicFrameLocks/>
          </p:cNvGraphicFramePr>
          <p:nvPr>
            <p:extLst>
              <p:ext uri="{D42A27DB-BD31-4B8C-83A1-F6EECF244321}">
                <p14:modId xmlns:p14="http://schemas.microsoft.com/office/powerpoint/2010/main" val="1136485131"/>
              </p:ext>
            </p:extLst>
          </p:nvPr>
        </p:nvGraphicFramePr>
        <p:xfrm>
          <a:off x="808150" y="1742175"/>
          <a:ext cx="10441603" cy="2299364"/>
        </p:xfrm>
        <a:graphic>
          <a:graphicData uri="http://schemas.openxmlformats.org/drawingml/2006/table">
            <a:tbl>
              <a:tblPr firstRow="1" bandRow="1">
                <a:tableStyleId>{5C22544A-7EE6-4342-B048-85BDC9FD1C3A}</a:tableStyleId>
              </a:tblPr>
              <a:tblGrid>
                <a:gridCol w="2637650">
                  <a:extLst>
                    <a:ext uri="{9D8B030D-6E8A-4147-A177-3AD203B41FA5}">
                      <a16:colId xmlns:a16="http://schemas.microsoft.com/office/drawing/2014/main" val="4093324253"/>
                    </a:ext>
                  </a:extLst>
                </a:gridCol>
                <a:gridCol w="2583153">
                  <a:extLst>
                    <a:ext uri="{9D8B030D-6E8A-4147-A177-3AD203B41FA5}">
                      <a16:colId xmlns:a16="http://schemas.microsoft.com/office/drawing/2014/main" val="1127222411"/>
                    </a:ext>
                  </a:extLst>
                </a:gridCol>
                <a:gridCol w="2615850">
                  <a:extLst>
                    <a:ext uri="{9D8B030D-6E8A-4147-A177-3AD203B41FA5}">
                      <a16:colId xmlns:a16="http://schemas.microsoft.com/office/drawing/2014/main" val="2859554634"/>
                    </a:ext>
                  </a:extLst>
                </a:gridCol>
                <a:gridCol w="2604950">
                  <a:extLst>
                    <a:ext uri="{9D8B030D-6E8A-4147-A177-3AD203B41FA5}">
                      <a16:colId xmlns:a16="http://schemas.microsoft.com/office/drawing/2014/main" val="327669185"/>
                    </a:ext>
                  </a:extLst>
                </a:gridCol>
              </a:tblGrid>
              <a:tr h="398556">
                <a:tc>
                  <a:txBody>
                    <a:bodyPr/>
                    <a:lstStyle/>
                    <a:p>
                      <a:pPr algn="ctr"/>
                      <a:endParaRPr lang="uk-UA" dirty="0">
                        <a:solidFill>
                          <a:schemeClr val="bg1"/>
                        </a:solidFill>
                      </a:endParaRPr>
                    </a:p>
                  </a:txBody>
                  <a:tcPr>
                    <a:solidFill>
                      <a:schemeClr val="accent1">
                        <a:lumMod val="40000"/>
                        <a:lumOff val="60000"/>
                      </a:schemeClr>
                    </a:solidFill>
                  </a:tcPr>
                </a:tc>
                <a:tc>
                  <a:txBody>
                    <a:bodyPr/>
                    <a:lstStyle/>
                    <a:p>
                      <a:pPr algn="ctr"/>
                      <a:r>
                        <a:rPr lang="uk-UA" sz="2000" dirty="0">
                          <a:solidFill>
                            <a:schemeClr val="bg1"/>
                          </a:solidFill>
                        </a:rPr>
                        <a:t>2019 р.</a:t>
                      </a:r>
                    </a:p>
                  </a:txBody>
                  <a:tcPr>
                    <a:solidFill>
                      <a:schemeClr val="accent1">
                        <a:lumMod val="40000"/>
                        <a:lumOff val="60000"/>
                      </a:schemeClr>
                    </a:solidFill>
                  </a:tcPr>
                </a:tc>
                <a:tc>
                  <a:txBody>
                    <a:bodyPr/>
                    <a:lstStyle/>
                    <a:p>
                      <a:pPr algn="ctr"/>
                      <a:r>
                        <a:rPr lang="uk-UA" sz="2000" dirty="0">
                          <a:solidFill>
                            <a:schemeClr val="bg1"/>
                          </a:solidFill>
                        </a:rPr>
                        <a:t>2020 р.</a:t>
                      </a:r>
                    </a:p>
                  </a:txBody>
                  <a:tcPr>
                    <a:solidFill>
                      <a:schemeClr val="accent1">
                        <a:lumMod val="40000"/>
                        <a:lumOff val="60000"/>
                      </a:schemeClr>
                    </a:solidFill>
                  </a:tcPr>
                </a:tc>
                <a:tc>
                  <a:txBody>
                    <a:bodyPr/>
                    <a:lstStyle/>
                    <a:p>
                      <a:pPr algn="ctr"/>
                      <a:r>
                        <a:rPr lang="uk-UA" sz="2000" dirty="0">
                          <a:solidFill>
                            <a:schemeClr val="bg1"/>
                          </a:solidFill>
                        </a:rPr>
                        <a:t>2021 р.</a:t>
                      </a:r>
                    </a:p>
                  </a:txBody>
                  <a:tcPr>
                    <a:solidFill>
                      <a:schemeClr val="accent1">
                        <a:lumMod val="40000"/>
                        <a:lumOff val="60000"/>
                      </a:schemeClr>
                    </a:solidFill>
                  </a:tcPr>
                </a:tc>
                <a:extLst>
                  <a:ext uri="{0D108BD9-81ED-4DB2-BD59-A6C34878D82A}">
                    <a16:rowId xmlns:a16="http://schemas.microsoft.com/office/drawing/2014/main" val="4080627692"/>
                  </a:ext>
                </a:extLst>
              </a:tr>
              <a:tr h="64382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dirty="0">
                          <a:solidFill>
                            <a:schemeClr val="bg1"/>
                          </a:solidFill>
                        </a:rPr>
                        <a:t>НСЗУ</a:t>
                      </a:r>
                    </a:p>
                    <a:p>
                      <a:pPr algn="ctr"/>
                      <a:endParaRPr lang="uk-UA" dirty="0">
                        <a:solidFill>
                          <a:schemeClr val="bg1"/>
                        </a:solidFill>
                      </a:endParaRPr>
                    </a:p>
                  </a:txBody>
                  <a:tcPr/>
                </a:tc>
                <a:tc>
                  <a:txBody>
                    <a:bodyPr/>
                    <a:lstStyle/>
                    <a:p>
                      <a:pPr algn="ctr"/>
                      <a:r>
                        <a:rPr lang="uk-UA" sz="1700" dirty="0">
                          <a:solidFill>
                            <a:schemeClr val="bg1"/>
                          </a:solidFill>
                        </a:rPr>
                        <a:t>291 395,02 грн.</a:t>
                      </a:r>
                    </a:p>
                    <a:p>
                      <a:pPr algn="ctr"/>
                      <a:endParaRPr lang="uk-UA" sz="1700" dirty="0">
                        <a:solidFill>
                          <a:schemeClr val="bg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1700" dirty="0">
                          <a:solidFill>
                            <a:schemeClr val="bg1"/>
                          </a:solidFill>
                        </a:rPr>
                        <a:t>291 955,79 грн.</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uk-UA" sz="1700" dirty="0">
                        <a:solidFill>
                          <a:schemeClr val="bg1"/>
                        </a:solidFill>
                      </a:endParaRPr>
                    </a:p>
                  </a:txBody>
                  <a:tcPr/>
                </a:tc>
                <a:tc>
                  <a:txBody>
                    <a:bodyPr/>
                    <a:lstStyle/>
                    <a:p>
                      <a:pPr algn="ctr"/>
                      <a:r>
                        <a:rPr lang="uk-UA" sz="1700" dirty="0">
                          <a:solidFill>
                            <a:schemeClr val="bg1"/>
                          </a:solidFill>
                        </a:rPr>
                        <a:t>301 609,02 грн.</a:t>
                      </a:r>
                    </a:p>
                  </a:txBody>
                  <a:tcPr/>
                </a:tc>
                <a:extLst>
                  <a:ext uri="{0D108BD9-81ED-4DB2-BD59-A6C34878D82A}">
                    <a16:rowId xmlns:a16="http://schemas.microsoft.com/office/drawing/2014/main" val="2727977591"/>
                  </a:ext>
                </a:extLst>
              </a:tr>
              <a:tr h="643822">
                <a:tc>
                  <a:txBody>
                    <a:bodyPr/>
                    <a:lstStyle/>
                    <a:p>
                      <a:pPr algn="ctr"/>
                      <a:r>
                        <a:rPr lang="uk-UA" dirty="0">
                          <a:solidFill>
                            <a:schemeClr val="bg1"/>
                          </a:solidFill>
                        </a:rPr>
                        <a:t>Місцевий бюджет</a:t>
                      </a:r>
                    </a:p>
                  </a:txBody>
                  <a:tcPr/>
                </a:tc>
                <a:tc>
                  <a:txBody>
                    <a:bodyPr/>
                    <a:lstStyle/>
                    <a:p>
                      <a:pPr algn="ctr"/>
                      <a:r>
                        <a:rPr lang="uk-UA" sz="1700" dirty="0">
                          <a:solidFill>
                            <a:schemeClr val="bg1"/>
                          </a:solidFill>
                        </a:rPr>
                        <a:t>681 901,48 грн.</a:t>
                      </a:r>
                    </a:p>
                    <a:p>
                      <a:pPr algn="ctr"/>
                      <a:endParaRPr lang="uk-UA" sz="1700" dirty="0">
                        <a:solidFill>
                          <a:schemeClr val="bg1"/>
                        </a:solidFill>
                      </a:endParaRPr>
                    </a:p>
                  </a:txBody>
                  <a:tcPr/>
                </a:tc>
                <a:tc>
                  <a:txBody>
                    <a:bodyPr/>
                    <a:lstStyle/>
                    <a:p>
                      <a:pPr algn="ctr"/>
                      <a:r>
                        <a:rPr lang="uk-UA" sz="1700" dirty="0">
                          <a:solidFill>
                            <a:schemeClr val="bg1"/>
                          </a:solidFill>
                        </a:rPr>
                        <a:t>851 885,14 грн.</a:t>
                      </a:r>
                    </a:p>
                    <a:p>
                      <a:pPr algn="ctr"/>
                      <a:endParaRPr lang="uk-UA" sz="1700" dirty="0">
                        <a:solidFill>
                          <a:schemeClr val="bg1"/>
                        </a:solidFill>
                      </a:endParaRPr>
                    </a:p>
                  </a:txBody>
                  <a:tcPr/>
                </a:tc>
                <a:tc>
                  <a:txBody>
                    <a:bodyPr/>
                    <a:lstStyle/>
                    <a:p>
                      <a:pPr algn="ctr"/>
                      <a:r>
                        <a:rPr lang="uk-UA" sz="1700" dirty="0">
                          <a:solidFill>
                            <a:schemeClr val="bg1"/>
                          </a:solidFill>
                        </a:rPr>
                        <a:t>814 070,65 грн.</a:t>
                      </a:r>
                    </a:p>
                  </a:txBody>
                  <a:tcPr/>
                </a:tc>
                <a:extLst>
                  <a:ext uri="{0D108BD9-81ED-4DB2-BD59-A6C34878D82A}">
                    <a16:rowId xmlns:a16="http://schemas.microsoft.com/office/drawing/2014/main" val="3120470671"/>
                  </a:ext>
                </a:extLst>
              </a:tr>
              <a:tr h="613164">
                <a:tc>
                  <a:txBody>
                    <a:bodyPr/>
                    <a:lstStyle/>
                    <a:p>
                      <a:pPr algn="ctr"/>
                      <a:r>
                        <a:rPr lang="uk-UA" dirty="0">
                          <a:solidFill>
                            <a:schemeClr val="bg1"/>
                          </a:solidFill>
                        </a:rPr>
                        <a:t>Всього</a:t>
                      </a:r>
                    </a:p>
                  </a:txBody>
                  <a:tcPr/>
                </a:tc>
                <a:tc>
                  <a:txBody>
                    <a:bodyPr/>
                    <a:lstStyle/>
                    <a:p>
                      <a:pPr algn="ctr"/>
                      <a:r>
                        <a:rPr lang="uk-UA" sz="1700" dirty="0">
                          <a:solidFill>
                            <a:schemeClr val="bg1"/>
                          </a:solidFill>
                        </a:rPr>
                        <a:t>973 296,50 грн.</a:t>
                      </a:r>
                    </a:p>
                    <a:p>
                      <a:pPr algn="ctr"/>
                      <a:endParaRPr lang="uk-UA" sz="1700" dirty="0">
                        <a:solidFill>
                          <a:schemeClr val="bg1"/>
                        </a:solidFill>
                      </a:endParaRPr>
                    </a:p>
                  </a:txBody>
                  <a:tcPr/>
                </a:tc>
                <a:tc>
                  <a:txBody>
                    <a:bodyPr/>
                    <a:lstStyle/>
                    <a:p>
                      <a:pPr algn="ctr"/>
                      <a:r>
                        <a:rPr lang="uk-UA" sz="1700" dirty="0">
                          <a:solidFill>
                            <a:schemeClr val="bg1"/>
                          </a:solidFill>
                        </a:rPr>
                        <a:t>1 143 840,93 грн.</a:t>
                      </a:r>
                    </a:p>
                    <a:p>
                      <a:pPr algn="ctr"/>
                      <a:endParaRPr lang="uk-UA" sz="1700" dirty="0">
                        <a:solidFill>
                          <a:schemeClr val="bg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700" b="0" i="0" u="none" strike="noStrike" kern="1200" cap="none" spc="0" normalizeH="0" baseline="0" noProof="0" dirty="0">
                          <a:ln>
                            <a:noFill/>
                          </a:ln>
                          <a:solidFill>
                            <a:prstClr val="black"/>
                          </a:solidFill>
                          <a:effectLst/>
                          <a:uLnTx/>
                          <a:uFillTx/>
                          <a:latin typeface="+mn-lt"/>
                          <a:ea typeface="+mn-ea"/>
                          <a:cs typeface="+mn-cs"/>
                        </a:rPr>
                        <a:t> 1 115 679,67 грн. </a:t>
                      </a:r>
                      <a:endParaRPr lang="uk-UA" sz="1700" dirty="0">
                        <a:solidFill>
                          <a:schemeClr val="bg1"/>
                        </a:solidFill>
                      </a:endParaRPr>
                    </a:p>
                  </a:txBody>
                  <a:tcPr/>
                </a:tc>
                <a:extLst>
                  <a:ext uri="{0D108BD9-81ED-4DB2-BD59-A6C34878D82A}">
                    <a16:rowId xmlns:a16="http://schemas.microsoft.com/office/drawing/2014/main" val="862210663"/>
                  </a:ext>
                </a:extLst>
              </a:tr>
            </a:tbl>
          </a:graphicData>
        </a:graphic>
      </p:graphicFrame>
      <p:sp>
        <p:nvSpPr>
          <p:cNvPr id="6" name="Прямокутник 5">
            <a:extLst>
              <a:ext uri="{FF2B5EF4-FFF2-40B4-BE49-F238E27FC236}">
                <a16:creationId xmlns:a16="http://schemas.microsoft.com/office/drawing/2014/main" id="{605DE431-DE60-4D06-AD73-53F71888E0AE}"/>
              </a:ext>
            </a:extLst>
          </p:cNvPr>
          <p:cNvSpPr/>
          <p:nvPr/>
        </p:nvSpPr>
        <p:spPr>
          <a:xfrm>
            <a:off x="321276" y="4794422"/>
            <a:ext cx="11207578" cy="923330"/>
          </a:xfrm>
          <a:prstGeom prst="rect">
            <a:avLst/>
          </a:prstGeom>
        </p:spPr>
        <p:txBody>
          <a:bodyPr wrap="square">
            <a:spAutoFit/>
          </a:bodyPr>
          <a:lstStyle/>
          <a:p>
            <a:pPr algn="just"/>
            <a:r>
              <a:rPr lang="uk-UA" dirty="0"/>
              <a:t>     У зв</a:t>
            </a:r>
            <a:r>
              <a:rPr lang="en-US" dirty="0"/>
              <a:t>’</a:t>
            </a:r>
            <a:r>
              <a:rPr lang="uk-UA" dirty="0" err="1"/>
              <a:t>язку</a:t>
            </a:r>
            <a:r>
              <a:rPr lang="uk-UA" dirty="0"/>
              <a:t> з реформуванням галузі охорони </a:t>
            </a:r>
            <a:r>
              <a:rPr lang="uk-UA" dirty="0" err="1"/>
              <a:t>здоров</a:t>
            </a:r>
            <a:r>
              <a:rPr lang="en-US" dirty="0"/>
              <a:t>’</a:t>
            </a:r>
            <a:r>
              <a:rPr lang="uk-UA" dirty="0"/>
              <a:t>я відшкодування витрат на пільгові рецепти, в т. ч. на лікування </a:t>
            </a:r>
            <a:r>
              <a:rPr lang="uk-UA" dirty="0" err="1"/>
              <a:t>орфанних</a:t>
            </a:r>
            <a:r>
              <a:rPr lang="uk-UA" dirty="0"/>
              <a:t> захворювань здійснюється за рахунок місцевого бюджету.  Відшкодування  витрат  на  паліативну  допомогу  здійснюється  з  коштів  НСЗУ. </a:t>
            </a:r>
          </a:p>
        </p:txBody>
      </p:sp>
    </p:spTree>
    <p:extLst>
      <p:ext uri="{BB962C8B-B14F-4D97-AF65-F5344CB8AC3E}">
        <p14:creationId xmlns:p14="http://schemas.microsoft.com/office/powerpoint/2010/main" val="2266049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499E1E-6A0D-4DF2-A69A-26D3CE2C2473}"/>
              </a:ext>
            </a:extLst>
          </p:cNvPr>
          <p:cNvSpPr>
            <a:spLocks noGrp="1"/>
          </p:cNvSpPr>
          <p:nvPr>
            <p:ph type="title"/>
          </p:nvPr>
        </p:nvSpPr>
        <p:spPr>
          <a:xfrm>
            <a:off x="704675" y="243281"/>
            <a:ext cx="5830350" cy="956345"/>
          </a:xfrm>
        </p:spPr>
        <p:txBody>
          <a:bodyPr>
            <a:normAutofit fontScale="90000"/>
          </a:bodyPr>
          <a:lstStyle/>
          <a:p>
            <a:pPr algn="ctr"/>
            <a:r>
              <a:rPr lang="uk-UA" sz="2800" dirty="0">
                <a:solidFill>
                  <a:schemeClr val="bg1"/>
                </a:solidFill>
              </a:rPr>
              <a:t>Всього  відвідувань </a:t>
            </a:r>
            <a:br>
              <a:rPr lang="uk-UA" sz="2800" dirty="0">
                <a:solidFill>
                  <a:schemeClr val="bg1"/>
                </a:solidFill>
              </a:rPr>
            </a:br>
            <a:r>
              <a:rPr lang="uk-UA" sz="2800" dirty="0">
                <a:solidFill>
                  <a:schemeClr val="bg1"/>
                </a:solidFill>
              </a:rPr>
              <a:t>до лікарів</a:t>
            </a:r>
            <a:br>
              <a:rPr lang="uk-UA" sz="2400" dirty="0">
                <a:solidFill>
                  <a:schemeClr val="tx1"/>
                </a:solidFill>
              </a:rPr>
            </a:br>
            <a:endParaRPr lang="uk-UA" sz="2400" dirty="0">
              <a:solidFill>
                <a:schemeClr val="tx1"/>
              </a:solidFill>
            </a:endParaRPr>
          </a:p>
        </p:txBody>
      </p:sp>
      <p:graphicFrame>
        <p:nvGraphicFramePr>
          <p:cNvPr id="4" name="Таблиця 4">
            <a:extLst>
              <a:ext uri="{FF2B5EF4-FFF2-40B4-BE49-F238E27FC236}">
                <a16:creationId xmlns:a16="http://schemas.microsoft.com/office/drawing/2014/main" id="{EBC466A7-7603-45C9-8201-C65331BB3378}"/>
              </a:ext>
            </a:extLst>
          </p:cNvPr>
          <p:cNvGraphicFramePr>
            <a:graphicFrameLocks noGrp="1"/>
          </p:cNvGraphicFramePr>
          <p:nvPr>
            <p:ph idx="1"/>
            <p:extLst>
              <p:ext uri="{D42A27DB-BD31-4B8C-83A1-F6EECF244321}">
                <p14:modId xmlns:p14="http://schemas.microsoft.com/office/powerpoint/2010/main" val="3110893751"/>
              </p:ext>
            </p:extLst>
          </p:nvPr>
        </p:nvGraphicFramePr>
        <p:xfrm>
          <a:off x="222557" y="1429007"/>
          <a:ext cx="6312468" cy="1280840"/>
        </p:xfrm>
        <a:graphic>
          <a:graphicData uri="http://schemas.openxmlformats.org/drawingml/2006/table">
            <a:tbl>
              <a:tblPr firstRow="1" bandRow="1">
                <a:tableStyleId>{5C22544A-7EE6-4342-B048-85BDC9FD1C3A}</a:tableStyleId>
              </a:tblPr>
              <a:tblGrid>
                <a:gridCol w="1578117">
                  <a:extLst>
                    <a:ext uri="{9D8B030D-6E8A-4147-A177-3AD203B41FA5}">
                      <a16:colId xmlns:a16="http://schemas.microsoft.com/office/drawing/2014/main" val="2758924370"/>
                    </a:ext>
                  </a:extLst>
                </a:gridCol>
                <a:gridCol w="1578117">
                  <a:extLst>
                    <a:ext uri="{9D8B030D-6E8A-4147-A177-3AD203B41FA5}">
                      <a16:colId xmlns:a16="http://schemas.microsoft.com/office/drawing/2014/main" val="3254049233"/>
                    </a:ext>
                  </a:extLst>
                </a:gridCol>
                <a:gridCol w="1578117">
                  <a:extLst>
                    <a:ext uri="{9D8B030D-6E8A-4147-A177-3AD203B41FA5}">
                      <a16:colId xmlns:a16="http://schemas.microsoft.com/office/drawing/2014/main" val="3631657913"/>
                    </a:ext>
                  </a:extLst>
                </a:gridCol>
                <a:gridCol w="1578117">
                  <a:extLst>
                    <a:ext uri="{9D8B030D-6E8A-4147-A177-3AD203B41FA5}">
                      <a16:colId xmlns:a16="http://schemas.microsoft.com/office/drawing/2014/main" val="2275048312"/>
                    </a:ext>
                  </a:extLst>
                </a:gridCol>
              </a:tblGrid>
              <a:tr h="511004">
                <a:tc>
                  <a:txBody>
                    <a:bodyPr/>
                    <a:lstStyle/>
                    <a:p>
                      <a:pPr algn="ctr"/>
                      <a:endParaRPr lang="uk-UA" sz="1400" dirty="0">
                        <a:solidFill>
                          <a:schemeClr val="bg1"/>
                        </a:solidFill>
                      </a:endParaRPr>
                    </a:p>
                  </a:txBody>
                  <a:tcPr marL="98123" marR="98123">
                    <a:solidFill>
                      <a:schemeClr val="accent1">
                        <a:lumMod val="60000"/>
                        <a:lumOff val="40000"/>
                      </a:schemeClr>
                    </a:solidFill>
                  </a:tcPr>
                </a:tc>
                <a:tc>
                  <a:txBody>
                    <a:bodyPr/>
                    <a:lstStyle/>
                    <a:p>
                      <a:pPr algn="ctr"/>
                      <a:r>
                        <a:rPr lang="uk-UA" sz="1600" dirty="0">
                          <a:solidFill>
                            <a:schemeClr val="bg1"/>
                          </a:solidFill>
                        </a:rPr>
                        <a:t>2019 р.</a:t>
                      </a:r>
                    </a:p>
                  </a:txBody>
                  <a:tcPr marL="98123" marR="98123">
                    <a:solidFill>
                      <a:schemeClr val="accent1">
                        <a:lumMod val="60000"/>
                        <a:lumOff val="40000"/>
                      </a:schemeClr>
                    </a:solidFill>
                  </a:tcPr>
                </a:tc>
                <a:tc>
                  <a:txBody>
                    <a:bodyPr/>
                    <a:lstStyle/>
                    <a:p>
                      <a:pPr algn="ctr"/>
                      <a:r>
                        <a:rPr lang="uk-UA" sz="1600" dirty="0">
                          <a:solidFill>
                            <a:schemeClr val="bg1"/>
                          </a:solidFill>
                        </a:rPr>
                        <a:t>2020</a:t>
                      </a:r>
                      <a:r>
                        <a:rPr lang="uk-UA" sz="1600" baseline="0" dirty="0">
                          <a:solidFill>
                            <a:schemeClr val="bg1"/>
                          </a:solidFill>
                        </a:rPr>
                        <a:t> </a:t>
                      </a:r>
                      <a:r>
                        <a:rPr lang="uk-UA" sz="1600" dirty="0">
                          <a:solidFill>
                            <a:schemeClr val="bg1"/>
                          </a:solidFill>
                        </a:rPr>
                        <a:t>р.</a:t>
                      </a:r>
                    </a:p>
                  </a:txBody>
                  <a:tcPr marL="98123" marR="98123">
                    <a:solidFill>
                      <a:schemeClr val="accent1">
                        <a:lumMod val="60000"/>
                        <a:lumOff val="40000"/>
                      </a:schemeClr>
                    </a:solidFill>
                  </a:tcPr>
                </a:tc>
                <a:tc>
                  <a:txBody>
                    <a:bodyPr/>
                    <a:lstStyle/>
                    <a:p>
                      <a:pPr algn="ctr"/>
                      <a:r>
                        <a:rPr lang="uk-UA" sz="1600" dirty="0">
                          <a:solidFill>
                            <a:schemeClr val="bg1"/>
                          </a:solidFill>
                        </a:rPr>
                        <a:t>2021</a:t>
                      </a:r>
                      <a:r>
                        <a:rPr lang="uk-UA" sz="1600" baseline="0" dirty="0">
                          <a:solidFill>
                            <a:schemeClr val="bg1"/>
                          </a:solidFill>
                        </a:rPr>
                        <a:t> </a:t>
                      </a:r>
                      <a:r>
                        <a:rPr lang="uk-UA" sz="1600" dirty="0">
                          <a:solidFill>
                            <a:schemeClr val="bg1"/>
                          </a:solidFill>
                        </a:rPr>
                        <a:t>р.</a:t>
                      </a:r>
                    </a:p>
                  </a:txBody>
                  <a:tcPr marL="98123" marR="98123">
                    <a:solidFill>
                      <a:schemeClr val="accent1">
                        <a:lumMod val="60000"/>
                        <a:lumOff val="40000"/>
                      </a:schemeClr>
                    </a:solidFill>
                  </a:tcPr>
                </a:tc>
                <a:extLst>
                  <a:ext uri="{0D108BD9-81ED-4DB2-BD59-A6C34878D82A}">
                    <a16:rowId xmlns:a16="http://schemas.microsoft.com/office/drawing/2014/main" val="2206185102"/>
                  </a:ext>
                </a:extLst>
              </a:tr>
              <a:tr h="384918">
                <a:tc>
                  <a:txBody>
                    <a:bodyPr/>
                    <a:lstStyle/>
                    <a:p>
                      <a:pPr algn="ctr"/>
                      <a:r>
                        <a:rPr lang="uk-UA" sz="1500" b="0" dirty="0">
                          <a:solidFill>
                            <a:schemeClr val="bg1"/>
                          </a:solidFill>
                        </a:rPr>
                        <a:t>Кількість</a:t>
                      </a:r>
                    </a:p>
                  </a:txBody>
                  <a:tcPr marL="98123" marR="98123">
                    <a:solidFill>
                      <a:schemeClr val="bg2">
                        <a:lumMod val="40000"/>
                        <a:lumOff val="60000"/>
                      </a:schemeClr>
                    </a:solidFill>
                  </a:tcPr>
                </a:tc>
                <a:tc>
                  <a:txBody>
                    <a:bodyPr/>
                    <a:lstStyle/>
                    <a:p>
                      <a:pPr algn="ctr"/>
                      <a:r>
                        <a:rPr lang="uk-UA" sz="1500" dirty="0">
                          <a:solidFill>
                            <a:schemeClr val="bg1"/>
                          </a:solidFill>
                        </a:rPr>
                        <a:t>119311</a:t>
                      </a:r>
                    </a:p>
                  </a:txBody>
                  <a:tcPr marL="98123" marR="98123">
                    <a:solidFill>
                      <a:schemeClr val="bg2">
                        <a:lumMod val="40000"/>
                        <a:lumOff val="60000"/>
                      </a:schemeClr>
                    </a:solidFill>
                  </a:tcPr>
                </a:tc>
                <a:tc>
                  <a:txBody>
                    <a:bodyPr/>
                    <a:lstStyle/>
                    <a:p>
                      <a:pPr algn="ctr"/>
                      <a:r>
                        <a:rPr lang="uk-UA" sz="1500" dirty="0">
                          <a:solidFill>
                            <a:schemeClr val="bg1"/>
                          </a:solidFill>
                        </a:rPr>
                        <a:t>101051</a:t>
                      </a:r>
                    </a:p>
                  </a:txBody>
                  <a:tcPr marL="98123" marR="98123">
                    <a:solidFill>
                      <a:schemeClr val="bg2">
                        <a:lumMod val="40000"/>
                        <a:lumOff val="60000"/>
                      </a:schemeClr>
                    </a:solidFill>
                  </a:tcPr>
                </a:tc>
                <a:tc>
                  <a:txBody>
                    <a:bodyPr/>
                    <a:lstStyle/>
                    <a:p>
                      <a:pPr algn="ctr"/>
                      <a:r>
                        <a:rPr lang="uk-UA" sz="1500" dirty="0">
                          <a:solidFill>
                            <a:schemeClr val="bg1"/>
                          </a:solidFill>
                        </a:rPr>
                        <a:t>149757</a:t>
                      </a:r>
                    </a:p>
                  </a:txBody>
                  <a:tcPr marL="98123" marR="98123">
                    <a:solidFill>
                      <a:schemeClr val="bg2">
                        <a:lumMod val="40000"/>
                        <a:lumOff val="60000"/>
                      </a:schemeClr>
                    </a:solidFill>
                  </a:tcPr>
                </a:tc>
                <a:extLst>
                  <a:ext uri="{0D108BD9-81ED-4DB2-BD59-A6C34878D82A}">
                    <a16:rowId xmlns:a16="http://schemas.microsoft.com/office/drawing/2014/main" val="1371888298"/>
                  </a:ext>
                </a:extLst>
              </a:tr>
              <a:tr h="384918">
                <a:tc>
                  <a:txBody>
                    <a:bodyPr/>
                    <a:lstStyle/>
                    <a:p>
                      <a:pPr algn="ctr"/>
                      <a:r>
                        <a:rPr lang="uk-UA" sz="1500" b="0" dirty="0">
                          <a:solidFill>
                            <a:schemeClr val="bg1"/>
                          </a:solidFill>
                        </a:rPr>
                        <a:t>На 1 жителя</a:t>
                      </a:r>
                    </a:p>
                  </a:txBody>
                  <a:tcPr marL="98123" marR="98123">
                    <a:solidFill>
                      <a:schemeClr val="bg2">
                        <a:lumMod val="40000"/>
                        <a:lumOff val="60000"/>
                      </a:schemeClr>
                    </a:solidFill>
                  </a:tcPr>
                </a:tc>
                <a:tc>
                  <a:txBody>
                    <a:bodyPr/>
                    <a:lstStyle/>
                    <a:p>
                      <a:pPr algn="ctr"/>
                      <a:r>
                        <a:rPr lang="uk-UA" sz="1500" dirty="0">
                          <a:solidFill>
                            <a:schemeClr val="bg1"/>
                          </a:solidFill>
                        </a:rPr>
                        <a:t>2,3</a:t>
                      </a:r>
                    </a:p>
                  </a:txBody>
                  <a:tcPr marL="98123" marR="98123">
                    <a:solidFill>
                      <a:schemeClr val="bg2">
                        <a:lumMod val="40000"/>
                        <a:lumOff val="60000"/>
                      </a:schemeClr>
                    </a:solidFill>
                  </a:tcPr>
                </a:tc>
                <a:tc>
                  <a:txBody>
                    <a:bodyPr/>
                    <a:lstStyle/>
                    <a:p>
                      <a:pPr algn="ctr"/>
                      <a:r>
                        <a:rPr lang="uk-UA" sz="1500" dirty="0">
                          <a:solidFill>
                            <a:schemeClr val="bg1"/>
                          </a:solidFill>
                        </a:rPr>
                        <a:t>2,0</a:t>
                      </a:r>
                    </a:p>
                  </a:txBody>
                  <a:tcPr marL="98123" marR="98123">
                    <a:solidFill>
                      <a:schemeClr val="bg2">
                        <a:lumMod val="40000"/>
                        <a:lumOff val="60000"/>
                      </a:schemeClr>
                    </a:solidFill>
                  </a:tcPr>
                </a:tc>
                <a:tc>
                  <a:txBody>
                    <a:bodyPr/>
                    <a:lstStyle/>
                    <a:p>
                      <a:pPr algn="ctr"/>
                      <a:r>
                        <a:rPr lang="uk-UA" sz="1500" dirty="0">
                          <a:solidFill>
                            <a:schemeClr val="bg1"/>
                          </a:solidFill>
                        </a:rPr>
                        <a:t>2,8</a:t>
                      </a:r>
                    </a:p>
                  </a:txBody>
                  <a:tcPr marL="98123" marR="98123">
                    <a:solidFill>
                      <a:schemeClr val="bg2">
                        <a:lumMod val="40000"/>
                        <a:lumOff val="60000"/>
                      </a:schemeClr>
                    </a:solidFill>
                  </a:tcPr>
                </a:tc>
                <a:extLst>
                  <a:ext uri="{0D108BD9-81ED-4DB2-BD59-A6C34878D82A}">
                    <a16:rowId xmlns:a16="http://schemas.microsoft.com/office/drawing/2014/main" val="1738663696"/>
                  </a:ext>
                </a:extLst>
              </a:tr>
            </a:tbl>
          </a:graphicData>
        </a:graphic>
      </p:graphicFrame>
      <p:graphicFrame>
        <p:nvGraphicFramePr>
          <p:cNvPr id="9" name="Місце для вмісту 8">
            <a:extLst>
              <a:ext uri="{FF2B5EF4-FFF2-40B4-BE49-F238E27FC236}">
                <a16:creationId xmlns:a16="http://schemas.microsoft.com/office/drawing/2014/main" id="{EE70375E-133C-4909-847C-DECAA4AEE749}"/>
              </a:ext>
            </a:extLst>
          </p:cNvPr>
          <p:cNvGraphicFramePr>
            <a:graphicFrameLocks noGrp="1"/>
          </p:cNvGraphicFramePr>
          <p:nvPr>
            <p:ph sz="half" idx="4294967295"/>
            <p:extLst>
              <p:ext uri="{D42A27DB-BD31-4B8C-83A1-F6EECF244321}">
                <p14:modId xmlns:p14="http://schemas.microsoft.com/office/powerpoint/2010/main" val="3411991804"/>
              </p:ext>
            </p:extLst>
          </p:nvPr>
        </p:nvGraphicFramePr>
        <p:xfrm>
          <a:off x="283464" y="2933424"/>
          <a:ext cx="6184451" cy="2555875"/>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кутник 2"/>
          <p:cNvSpPr/>
          <p:nvPr/>
        </p:nvSpPr>
        <p:spPr>
          <a:xfrm>
            <a:off x="426414" y="5585255"/>
            <a:ext cx="6108611" cy="923330"/>
          </a:xfrm>
          <a:prstGeom prst="rect">
            <a:avLst/>
          </a:prstGeom>
        </p:spPr>
        <p:txBody>
          <a:bodyPr wrap="square">
            <a:spAutoFit/>
          </a:bodyPr>
          <a:lstStyle/>
          <a:p>
            <a:pPr algn="just"/>
            <a:r>
              <a:rPr lang="ru-RU" dirty="0" err="1"/>
              <a:t>Збільшилась</a:t>
            </a:r>
            <a:r>
              <a:rPr lang="ru-RU" dirty="0"/>
              <a:t> </a:t>
            </a:r>
            <a:r>
              <a:rPr lang="ru-RU" dirty="0" err="1"/>
              <a:t>кількість</a:t>
            </a:r>
            <a:r>
              <a:rPr lang="ru-RU" dirty="0"/>
              <a:t> </a:t>
            </a:r>
            <a:r>
              <a:rPr lang="ru-RU" dirty="0" err="1"/>
              <a:t>всіх</a:t>
            </a:r>
            <a:r>
              <a:rPr lang="ru-RU" dirty="0"/>
              <a:t> </a:t>
            </a:r>
            <a:r>
              <a:rPr lang="ru-RU" dirty="0" err="1"/>
              <a:t>відвідувань</a:t>
            </a:r>
            <a:r>
              <a:rPr lang="ru-RU" dirty="0"/>
              <a:t> до  </a:t>
            </a:r>
            <a:r>
              <a:rPr lang="ru-RU" dirty="0" err="1"/>
              <a:t>лікарів</a:t>
            </a:r>
            <a:r>
              <a:rPr lang="ru-RU" dirty="0"/>
              <a:t>, </a:t>
            </a:r>
            <a:r>
              <a:rPr lang="ru-RU" dirty="0" err="1"/>
              <a:t>що</a:t>
            </a:r>
            <a:r>
              <a:rPr lang="ru-RU" dirty="0"/>
              <a:t> </a:t>
            </a:r>
            <a:r>
              <a:rPr lang="ru-RU" dirty="0" err="1"/>
              <a:t>пов</a:t>
            </a:r>
            <a:r>
              <a:rPr lang="en-US" dirty="0"/>
              <a:t>’</a:t>
            </a:r>
            <a:r>
              <a:rPr lang="uk-UA" dirty="0" err="1"/>
              <a:t>язано</a:t>
            </a:r>
            <a:r>
              <a:rPr lang="uk-UA" dirty="0"/>
              <a:t> із проведенням профілактичних заходів по </a:t>
            </a:r>
            <a:r>
              <a:rPr lang="en-US" dirty="0"/>
              <a:t>COVID</a:t>
            </a:r>
            <a:r>
              <a:rPr lang="uk-UA" dirty="0"/>
              <a:t>-19.</a:t>
            </a:r>
            <a:endParaRPr lang="ru-RU" dirty="0"/>
          </a:p>
        </p:txBody>
      </p:sp>
      <p:pic>
        <p:nvPicPr>
          <p:cNvPr id="7" name="Рисунок 6">
            <a:extLst>
              <a:ext uri="{FF2B5EF4-FFF2-40B4-BE49-F238E27FC236}">
                <a16:creationId xmlns:a16="http://schemas.microsoft.com/office/drawing/2014/main" id="{0D5C709E-90AF-48F0-9EE0-D79366FDC5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4848" y="1484875"/>
            <a:ext cx="5251704" cy="4004424"/>
          </a:xfrm>
          <a:prstGeom prst="rect">
            <a:avLst/>
          </a:prstGeom>
        </p:spPr>
      </p:pic>
    </p:spTree>
    <p:extLst>
      <p:ext uri="{BB962C8B-B14F-4D97-AF65-F5344CB8AC3E}">
        <p14:creationId xmlns:p14="http://schemas.microsoft.com/office/powerpoint/2010/main" val="61696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50D7BF-50B6-42A5-8A25-B01D0369110B}"/>
              </a:ext>
            </a:extLst>
          </p:cNvPr>
          <p:cNvSpPr>
            <a:spLocks noGrp="1"/>
          </p:cNvSpPr>
          <p:nvPr>
            <p:ph type="title"/>
          </p:nvPr>
        </p:nvSpPr>
        <p:spPr>
          <a:xfrm>
            <a:off x="310393" y="326021"/>
            <a:ext cx="6476301" cy="637563"/>
          </a:xfrm>
        </p:spPr>
        <p:txBody>
          <a:bodyPr>
            <a:normAutofit/>
          </a:bodyPr>
          <a:lstStyle/>
          <a:p>
            <a:pPr algn="ctr"/>
            <a:r>
              <a:rPr lang="uk-UA" sz="3000" dirty="0">
                <a:solidFill>
                  <a:schemeClr val="bg1"/>
                </a:solidFill>
              </a:rPr>
              <a:t>На амбулаторному прийомі</a:t>
            </a:r>
          </a:p>
        </p:txBody>
      </p:sp>
      <p:graphicFrame>
        <p:nvGraphicFramePr>
          <p:cNvPr id="5" name="Таблиця 5">
            <a:extLst>
              <a:ext uri="{FF2B5EF4-FFF2-40B4-BE49-F238E27FC236}">
                <a16:creationId xmlns:a16="http://schemas.microsoft.com/office/drawing/2014/main" id="{C9F79270-5000-41A1-8A41-790EAFEB4034}"/>
              </a:ext>
            </a:extLst>
          </p:cNvPr>
          <p:cNvGraphicFramePr>
            <a:graphicFrameLocks noGrp="1"/>
          </p:cNvGraphicFramePr>
          <p:nvPr>
            <p:ph idx="1"/>
            <p:extLst>
              <p:ext uri="{D42A27DB-BD31-4B8C-83A1-F6EECF244321}">
                <p14:modId xmlns:p14="http://schemas.microsoft.com/office/powerpoint/2010/main" val="1196997668"/>
              </p:ext>
            </p:extLst>
          </p:nvPr>
        </p:nvGraphicFramePr>
        <p:xfrm>
          <a:off x="300978" y="1053940"/>
          <a:ext cx="6201424" cy="1311650"/>
        </p:xfrm>
        <a:graphic>
          <a:graphicData uri="http://schemas.openxmlformats.org/drawingml/2006/table">
            <a:tbl>
              <a:tblPr firstRow="1" bandRow="1">
                <a:tableStyleId>{5C22544A-7EE6-4342-B048-85BDC9FD1C3A}</a:tableStyleId>
              </a:tblPr>
              <a:tblGrid>
                <a:gridCol w="1550356">
                  <a:extLst>
                    <a:ext uri="{9D8B030D-6E8A-4147-A177-3AD203B41FA5}">
                      <a16:colId xmlns:a16="http://schemas.microsoft.com/office/drawing/2014/main" val="3390385372"/>
                    </a:ext>
                  </a:extLst>
                </a:gridCol>
                <a:gridCol w="1550356">
                  <a:extLst>
                    <a:ext uri="{9D8B030D-6E8A-4147-A177-3AD203B41FA5}">
                      <a16:colId xmlns:a16="http://schemas.microsoft.com/office/drawing/2014/main" val="1041901401"/>
                    </a:ext>
                  </a:extLst>
                </a:gridCol>
                <a:gridCol w="1550356">
                  <a:extLst>
                    <a:ext uri="{9D8B030D-6E8A-4147-A177-3AD203B41FA5}">
                      <a16:colId xmlns:a16="http://schemas.microsoft.com/office/drawing/2014/main" val="1963826398"/>
                    </a:ext>
                  </a:extLst>
                </a:gridCol>
                <a:gridCol w="1550356">
                  <a:extLst>
                    <a:ext uri="{9D8B030D-6E8A-4147-A177-3AD203B41FA5}">
                      <a16:colId xmlns:a16="http://schemas.microsoft.com/office/drawing/2014/main" val="106580117"/>
                    </a:ext>
                  </a:extLst>
                </a:gridCol>
              </a:tblGrid>
              <a:tr h="490416">
                <a:tc>
                  <a:txBody>
                    <a:bodyPr/>
                    <a:lstStyle/>
                    <a:p>
                      <a:pPr algn="ctr"/>
                      <a:endParaRPr lang="uk-UA" sz="1600" dirty="0">
                        <a:solidFill>
                          <a:schemeClr val="bg1"/>
                        </a:solidFill>
                      </a:endParaRPr>
                    </a:p>
                  </a:txBody>
                  <a:tcPr marL="176460" marR="176460">
                    <a:solidFill>
                      <a:schemeClr val="bg2">
                        <a:lumMod val="60000"/>
                        <a:lumOff val="40000"/>
                      </a:schemeClr>
                    </a:solidFill>
                  </a:tcPr>
                </a:tc>
                <a:tc>
                  <a:txBody>
                    <a:bodyPr/>
                    <a:lstStyle/>
                    <a:p>
                      <a:pPr algn="ctr"/>
                      <a:r>
                        <a:rPr lang="uk-UA" sz="1600" dirty="0">
                          <a:solidFill>
                            <a:schemeClr val="bg1"/>
                          </a:solidFill>
                        </a:rPr>
                        <a:t>2019 р.</a:t>
                      </a:r>
                    </a:p>
                  </a:txBody>
                  <a:tcPr marL="176460" marR="176460">
                    <a:solidFill>
                      <a:schemeClr val="bg2">
                        <a:lumMod val="60000"/>
                        <a:lumOff val="40000"/>
                      </a:schemeClr>
                    </a:solidFill>
                  </a:tcPr>
                </a:tc>
                <a:tc>
                  <a:txBody>
                    <a:bodyPr/>
                    <a:lstStyle/>
                    <a:p>
                      <a:pPr algn="ctr"/>
                      <a:r>
                        <a:rPr lang="uk-UA" sz="1600" dirty="0">
                          <a:solidFill>
                            <a:schemeClr val="bg1"/>
                          </a:solidFill>
                        </a:rPr>
                        <a:t>2020 р.</a:t>
                      </a:r>
                    </a:p>
                  </a:txBody>
                  <a:tcPr marL="176460" marR="176460">
                    <a:solidFill>
                      <a:schemeClr val="bg2">
                        <a:lumMod val="60000"/>
                        <a:lumOff val="40000"/>
                      </a:schemeClr>
                    </a:solidFill>
                  </a:tcPr>
                </a:tc>
                <a:tc>
                  <a:txBody>
                    <a:bodyPr/>
                    <a:lstStyle/>
                    <a:p>
                      <a:pPr algn="ctr"/>
                      <a:r>
                        <a:rPr lang="uk-UA" sz="1600" dirty="0">
                          <a:solidFill>
                            <a:schemeClr val="bg1"/>
                          </a:solidFill>
                        </a:rPr>
                        <a:t>2021 р.</a:t>
                      </a:r>
                    </a:p>
                  </a:txBody>
                  <a:tcPr marL="176460" marR="176460">
                    <a:solidFill>
                      <a:schemeClr val="bg2">
                        <a:lumMod val="60000"/>
                        <a:lumOff val="40000"/>
                      </a:schemeClr>
                    </a:solidFill>
                  </a:tcPr>
                </a:tc>
                <a:extLst>
                  <a:ext uri="{0D108BD9-81ED-4DB2-BD59-A6C34878D82A}">
                    <a16:rowId xmlns:a16="http://schemas.microsoft.com/office/drawing/2014/main" val="4053247059"/>
                  </a:ext>
                </a:extLst>
              </a:tr>
              <a:tr h="331216">
                <a:tc>
                  <a:txBody>
                    <a:bodyPr/>
                    <a:lstStyle/>
                    <a:p>
                      <a:pPr algn="ctr"/>
                      <a:r>
                        <a:rPr lang="uk-UA" sz="1500" dirty="0">
                          <a:solidFill>
                            <a:schemeClr val="bg1"/>
                          </a:solidFill>
                        </a:rPr>
                        <a:t>Кількість</a:t>
                      </a:r>
                    </a:p>
                  </a:txBody>
                  <a:tcPr marL="176460" marR="176460">
                    <a:solidFill>
                      <a:schemeClr val="bg2">
                        <a:lumMod val="20000"/>
                        <a:lumOff val="80000"/>
                      </a:schemeClr>
                    </a:solidFill>
                  </a:tcPr>
                </a:tc>
                <a:tc>
                  <a:txBody>
                    <a:bodyPr/>
                    <a:lstStyle/>
                    <a:p>
                      <a:pPr algn="ctr"/>
                      <a:r>
                        <a:rPr lang="uk-UA" sz="1500" dirty="0">
                          <a:solidFill>
                            <a:schemeClr val="bg1"/>
                          </a:solidFill>
                        </a:rPr>
                        <a:t>113851</a:t>
                      </a:r>
                    </a:p>
                  </a:txBody>
                  <a:tcPr marL="176460" marR="176460">
                    <a:solidFill>
                      <a:schemeClr val="bg2">
                        <a:lumMod val="20000"/>
                        <a:lumOff val="80000"/>
                      </a:schemeClr>
                    </a:solidFill>
                  </a:tcPr>
                </a:tc>
                <a:tc>
                  <a:txBody>
                    <a:bodyPr/>
                    <a:lstStyle/>
                    <a:p>
                      <a:pPr algn="ctr"/>
                      <a:r>
                        <a:rPr lang="uk-UA" sz="1500" dirty="0">
                          <a:solidFill>
                            <a:schemeClr val="bg1"/>
                          </a:solidFill>
                        </a:rPr>
                        <a:t>98430</a:t>
                      </a:r>
                    </a:p>
                  </a:txBody>
                  <a:tcPr marL="176460" marR="176460">
                    <a:solidFill>
                      <a:schemeClr val="bg2">
                        <a:lumMod val="20000"/>
                        <a:lumOff val="80000"/>
                      </a:schemeClr>
                    </a:solidFill>
                  </a:tcPr>
                </a:tc>
                <a:tc>
                  <a:txBody>
                    <a:bodyPr/>
                    <a:lstStyle/>
                    <a:p>
                      <a:pPr algn="ctr"/>
                      <a:r>
                        <a:rPr lang="uk-UA" sz="1500" dirty="0">
                          <a:solidFill>
                            <a:schemeClr val="bg1"/>
                          </a:solidFill>
                        </a:rPr>
                        <a:t>148012</a:t>
                      </a:r>
                    </a:p>
                  </a:txBody>
                  <a:tcPr marL="176460" marR="176460">
                    <a:solidFill>
                      <a:schemeClr val="bg2">
                        <a:lumMod val="20000"/>
                        <a:lumOff val="80000"/>
                      </a:schemeClr>
                    </a:solidFill>
                  </a:tcPr>
                </a:tc>
                <a:extLst>
                  <a:ext uri="{0D108BD9-81ED-4DB2-BD59-A6C34878D82A}">
                    <a16:rowId xmlns:a16="http://schemas.microsoft.com/office/drawing/2014/main" val="1275300371"/>
                  </a:ext>
                </a:extLst>
              </a:tr>
              <a:tr h="490018">
                <a:tc>
                  <a:txBody>
                    <a:bodyPr/>
                    <a:lstStyle/>
                    <a:p>
                      <a:pPr algn="ctr"/>
                      <a:r>
                        <a:rPr lang="uk-UA" sz="1500" dirty="0">
                          <a:solidFill>
                            <a:schemeClr val="bg1"/>
                          </a:solidFill>
                        </a:rPr>
                        <a:t>На 1 жителя</a:t>
                      </a:r>
                    </a:p>
                  </a:txBody>
                  <a:tcPr marL="176460" marR="176460">
                    <a:solidFill>
                      <a:schemeClr val="bg2">
                        <a:lumMod val="20000"/>
                        <a:lumOff val="80000"/>
                      </a:schemeClr>
                    </a:solidFill>
                  </a:tcPr>
                </a:tc>
                <a:tc>
                  <a:txBody>
                    <a:bodyPr/>
                    <a:lstStyle/>
                    <a:p>
                      <a:pPr algn="ctr"/>
                      <a:r>
                        <a:rPr lang="uk-UA" sz="1500" dirty="0">
                          <a:solidFill>
                            <a:schemeClr val="bg1"/>
                          </a:solidFill>
                        </a:rPr>
                        <a:t>2,2</a:t>
                      </a:r>
                    </a:p>
                  </a:txBody>
                  <a:tcPr marL="176460" marR="176460">
                    <a:solidFill>
                      <a:schemeClr val="bg2">
                        <a:lumMod val="20000"/>
                        <a:lumOff val="80000"/>
                      </a:schemeClr>
                    </a:solidFill>
                  </a:tcPr>
                </a:tc>
                <a:tc>
                  <a:txBody>
                    <a:bodyPr/>
                    <a:lstStyle/>
                    <a:p>
                      <a:pPr algn="ctr"/>
                      <a:r>
                        <a:rPr lang="uk-UA" sz="1500" dirty="0">
                          <a:solidFill>
                            <a:schemeClr val="bg1"/>
                          </a:solidFill>
                        </a:rPr>
                        <a:t>1,9</a:t>
                      </a:r>
                    </a:p>
                  </a:txBody>
                  <a:tcPr marL="176460" marR="176460">
                    <a:solidFill>
                      <a:schemeClr val="bg2">
                        <a:lumMod val="20000"/>
                        <a:lumOff val="80000"/>
                      </a:schemeClr>
                    </a:solidFill>
                  </a:tcPr>
                </a:tc>
                <a:tc>
                  <a:txBody>
                    <a:bodyPr/>
                    <a:lstStyle/>
                    <a:p>
                      <a:pPr algn="ctr"/>
                      <a:r>
                        <a:rPr lang="uk-UA" sz="1500" dirty="0">
                          <a:solidFill>
                            <a:schemeClr val="bg1"/>
                          </a:solidFill>
                        </a:rPr>
                        <a:t>2,7</a:t>
                      </a:r>
                    </a:p>
                  </a:txBody>
                  <a:tcPr marL="176460" marR="176460">
                    <a:solidFill>
                      <a:schemeClr val="bg2">
                        <a:lumMod val="20000"/>
                        <a:lumOff val="80000"/>
                      </a:schemeClr>
                    </a:solidFill>
                  </a:tcPr>
                </a:tc>
                <a:extLst>
                  <a:ext uri="{0D108BD9-81ED-4DB2-BD59-A6C34878D82A}">
                    <a16:rowId xmlns:a16="http://schemas.microsoft.com/office/drawing/2014/main" val="893814615"/>
                  </a:ext>
                </a:extLst>
              </a:tr>
            </a:tbl>
          </a:graphicData>
        </a:graphic>
      </p:graphicFrame>
      <p:graphicFrame>
        <p:nvGraphicFramePr>
          <p:cNvPr id="9" name="Місце для вмісту 8">
            <a:extLst>
              <a:ext uri="{FF2B5EF4-FFF2-40B4-BE49-F238E27FC236}">
                <a16:creationId xmlns:a16="http://schemas.microsoft.com/office/drawing/2014/main" id="{4BBDAE47-6872-4DEA-829E-4AA4EA566B19}"/>
              </a:ext>
            </a:extLst>
          </p:cNvPr>
          <p:cNvGraphicFramePr>
            <a:graphicFrameLocks noGrp="1"/>
          </p:cNvGraphicFramePr>
          <p:nvPr>
            <p:ph sz="half" idx="4294967295"/>
            <p:extLst>
              <p:ext uri="{D42A27DB-BD31-4B8C-83A1-F6EECF244321}">
                <p14:modId xmlns:p14="http://schemas.microsoft.com/office/powerpoint/2010/main" val="2569650891"/>
              </p:ext>
            </p:extLst>
          </p:nvPr>
        </p:nvGraphicFramePr>
        <p:xfrm>
          <a:off x="310393" y="2422778"/>
          <a:ext cx="6303022" cy="2919242"/>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кутник 2"/>
          <p:cNvSpPr/>
          <p:nvPr/>
        </p:nvSpPr>
        <p:spPr>
          <a:xfrm>
            <a:off x="300978" y="5375189"/>
            <a:ext cx="7770578" cy="1015663"/>
          </a:xfrm>
          <a:prstGeom prst="rect">
            <a:avLst/>
          </a:prstGeom>
        </p:spPr>
        <p:txBody>
          <a:bodyPr wrap="square">
            <a:spAutoFit/>
          </a:bodyPr>
          <a:lstStyle/>
          <a:p>
            <a:pPr algn="just"/>
            <a:r>
              <a:rPr lang="ru-RU" sz="2000" dirty="0" err="1"/>
              <a:t>Збільшилась</a:t>
            </a:r>
            <a:r>
              <a:rPr lang="ru-RU" sz="2000" dirty="0"/>
              <a:t> </a:t>
            </a:r>
            <a:r>
              <a:rPr lang="ru-RU" sz="2000" dirty="0" err="1"/>
              <a:t>кількість</a:t>
            </a:r>
            <a:r>
              <a:rPr lang="ru-RU" sz="2000" dirty="0"/>
              <a:t> </a:t>
            </a:r>
            <a:r>
              <a:rPr lang="ru-RU" sz="2000" dirty="0" err="1"/>
              <a:t>відвідувань</a:t>
            </a:r>
            <a:r>
              <a:rPr lang="ru-RU" sz="2000" dirty="0"/>
              <a:t> на амбулаторному </a:t>
            </a:r>
            <a:r>
              <a:rPr lang="ru-RU" sz="2000" dirty="0" err="1"/>
              <a:t>прийомі</a:t>
            </a:r>
            <a:r>
              <a:rPr lang="ru-RU" sz="2000" dirty="0"/>
              <a:t>, </a:t>
            </a:r>
            <a:r>
              <a:rPr lang="ru-RU" sz="2000" dirty="0" err="1"/>
              <a:t>що</a:t>
            </a:r>
            <a:r>
              <a:rPr lang="ru-RU" sz="2000" dirty="0"/>
              <a:t> </a:t>
            </a:r>
            <a:r>
              <a:rPr lang="ru-RU" sz="2000" dirty="0" err="1"/>
              <a:t>пов’язано</a:t>
            </a:r>
            <a:r>
              <a:rPr lang="ru-RU" sz="2000" dirty="0"/>
              <a:t> </a:t>
            </a:r>
            <a:r>
              <a:rPr lang="ru-RU" sz="2000" dirty="0" err="1"/>
              <a:t>із</a:t>
            </a:r>
            <a:r>
              <a:rPr lang="ru-RU" sz="2000" dirty="0"/>
              <a:t> активною </a:t>
            </a:r>
            <a:r>
              <a:rPr lang="ru-RU" sz="2000" dirty="0" err="1"/>
              <a:t>роботою</a:t>
            </a:r>
            <a:r>
              <a:rPr lang="ru-RU" sz="2000" dirty="0"/>
              <a:t> по </a:t>
            </a:r>
            <a:r>
              <a:rPr lang="ru-RU" sz="2000" dirty="0" err="1"/>
              <a:t>вакцинації</a:t>
            </a:r>
            <a:r>
              <a:rPr lang="ru-RU" sz="2000" dirty="0"/>
              <a:t> </a:t>
            </a:r>
            <a:r>
              <a:rPr lang="ru-RU" sz="2000" dirty="0" err="1"/>
              <a:t>населення</a:t>
            </a:r>
            <a:r>
              <a:rPr lang="ru-RU" sz="2000" dirty="0"/>
              <a:t> </a:t>
            </a:r>
            <a:r>
              <a:rPr lang="ru-RU" sz="2000" dirty="0" err="1"/>
              <a:t>проти</a:t>
            </a:r>
            <a:r>
              <a:rPr lang="ru-RU" sz="2000" dirty="0"/>
              <a:t> </a:t>
            </a:r>
            <a:r>
              <a:rPr lang="en-US" sz="2000" dirty="0"/>
              <a:t>COVID-19</a:t>
            </a:r>
            <a:r>
              <a:rPr lang="uk-UA" sz="2000" dirty="0"/>
              <a:t>.</a:t>
            </a:r>
            <a:endParaRPr lang="ru-RU" sz="2000" dirty="0"/>
          </a:p>
        </p:txBody>
      </p:sp>
      <p:pic>
        <p:nvPicPr>
          <p:cNvPr id="7" name="Рисунок 6">
            <a:extLst>
              <a:ext uri="{FF2B5EF4-FFF2-40B4-BE49-F238E27FC236}">
                <a16:creationId xmlns:a16="http://schemas.microsoft.com/office/drawing/2014/main" id="{2E87E041-B950-44C3-9568-017B0D1838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3415" y="1053940"/>
            <a:ext cx="5493241" cy="3700940"/>
          </a:xfrm>
          <a:prstGeom prst="rect">
            <a:avLst/>
          </a:prstGeom>
        </p:spPr>
      </p:pic>
    </p:spTree>
    <p:extLst>
      <p:ext uri="{BB962C8B-B14F-4D97-AF65-F5344CB8AC3E}">
        <p14:creationId xmlns:p14="http://schemas.microsoft.com/office/powerpoint/2010/main" val="1858360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4BF1809B-7BD9-41F0-A5CC-6A7DDD11A709}"/>
              </a:ext>
            </a:extLst>
          </p:cNvPr>
          <p:cNvSpPr>
            <a:spLocks noGrp="1"/>
          </p:cNvSpPr>
          <p:nvPr>
            <p:ph type="title"/>
          </p:nvPr>
        </p:nvSpPr>
        <p:spPr>
          <a:xfrm>
            <a:off x="1175923" y="105604"/>
            <a:ext cx="8365999" cy="931178"/>
          </a:xfrm>
        </p:spPr>
        <p:txBody>
          <a:bodyPr>
            <a:normAutofit fontScale="90000"/>
          </a:bodyPr>
          <a:lstStyle/>
          <a:p>
            <a:pPr algn="ctr"/>
            <a:r>
              <a:rPr lang="uk-UA" sz="3000" dirty="0">
                <a:solidFill>
                  <a:schemeClr val="bg1"/>
                </a:solidFill>
              </a:rPr>
              <a:t>По амбулаторіям ЗПСМ (на амбулаторному прийомі)</a:t>
            </a:r>
          </a:p>
        </p:txBody>
      </p:sp>
      <p:graphicFrame>
        <p:nvGraphicFramePr>
          <p:cNvPr id="9" name="Місце для вмісту 8">
            <a:extLst>
              <a:ext uri="{FF2B5EF4-FFF2-40B4-BE49-F238E27FC236}">
                <a16:creationId xmlns:a16="http://schemas.microsoft.com/office/drawing/2014/main" id="{905FBDE9-1A3B-41E0-9CE9-B2EEDC8F3E29}"/>
              </a:ext>
            </a:extLst>
          </p:cNvPr>
          <p:cNvGraphicFramePr>
            <a:graphicFrameLocks noGrp="1"/>
          </p:cNvGraphicFramePr>
          <p:nvPr>
            <p:ph idx="1"/>
            <p:extLst>
              <p:ext uri="{D42A27DB-BD31-4B8C-83A1-F6EECF244321}">
                <p14:modId xmlns:p14="http://schemas.microsoft.com/office/powerpoint/2010/main" val="3875274088"/>
              </p:ext>
            </p:extLst>
          </p:nvPr>
        </p:nvGraphicFramePr>
        <p:xfrm>
          <a:off x="1191056" y="1032757"/>
          <a:ext cx="9121180" cy="3598295"/>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кутник 9">
            <a:extLst>
              <a:ext uri="{FF2B5EF4-FFF2-40B4-BE49-F238E27FC236}">
                <a16:creationId xmlns:a16="http://schemas.microsoft.com/office/drawing/2014/main" id="{55F4F82E-A400-4585-AE5D-EB6A41C78188}"/>
              </a:ext>
            </a:extLst>
          </p:cNvPr>
          <p:cNvSpPr/>
          <p:nvPr/>
        </p:nvSpPr>
        <p:spPr>
          <a:xfrm>
            <a:off x="531341" y="4607879"/>
            <a:ext cx="9934683" cy="1508105"/>
          </a:xfrm>
          <a:prstGeom prst="rect">
            <a:avLst/>
          </a:prstGeom>
        </p:spPr>
        <p:txBody>
          <a:bodyPr wrap="square">
            <a:spAutoFit/>
          </a:bodyPr>
          <a:lstStyle/>
          <a:p>
            <a:pPr>
              <a:spcAft>
                <a:spcPts val="0"/>
              </a:spcAft>
            </a:pPr>
            <a:r>
              <a:rPr lang="uk-UA" sz="1600" dirty="0"/>
              <a:t>На 1 тис. нас.        3,0              2,0                2,2                1,3                 4,7                5,1                 0,9</a:t>
            </a:r>
          </a:p>
          <a:p>
            <a:pPr>
              <a:spcAft>
                <a:spcPts val="0"/>
              </a:spcAft>
            </a:pPr>
            <a:endParaRPr lang="uk-UA" sz="1600" dirty="0"/>
          </a:p>
          <a:p>
            <a:pPr algn="just">
              <a:spcAft>
                <a:spcPts val="0"/>
              </a:spcAft>
            </a:pPr>
            <a:r>
              <a:rPr lang="uk-UA" sz="2000" dirty="0"/>
              <a:t>     Найбільша кількість відвідувань на амбулаторному прийомі у лікарів амбулаторії ЗПСМ №5 до лікарів педіатрів, найменша кількість – в  амбулаторії  ЗПСМ  №7,  де посада лікаря ЗПСЛ не укомплектована.</a:t>
            </a:r>
          </a:p>
        </p:txBody>
      </p:sp>
    </p:spTree>
    <p:extLst>
      <p:ext uri="{BB962C8B-B14F-4D97-AF65-F5344CB8AC3E}">
        <p14:creationId xmlns:p14="http://schemas.microsoft.com/office/powerpoint/2010/main" val="3671307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72D733F-FE65-4772-9764-BD3F6116AF91}"/>
              </a:ext>
            </a:extLst>
          </p:cNvPr>
          <p:cNvSpPr>
            <a:spLocks noGrp="1"/>
          </p:cNvSpPr>
          <p:nvPr>
            <p:ph type="title"/>
          </p:nvPr>
        </p:nvSpPr>
        <p:spPr>
          <a:xfrm>
            <a:off x="914400" y="253388"/>
            <a:ext cx="4160939" cy="627961"/>
          </a:xfrm>
        </p:spPr>
        <p:txBody>
          <a:bodyPr>
            <a:normAutofit/>
          </a:bodyPr>
          <a:lstStyle/>
          <a:p>
            <a:pPr algn="ctr"/>
            <a:r>
              <a:rPr lang="uk-UA" sz="2800" dirty="0">
                <a:solidFill>
                  <a:schemeClr val="bg1"/>
                </a:solidFill>
              </a:rPr>
              <a:t>Відвідування вдома</a:t>
            </a:r>
          </a:p>
        </p:txBody>
      </p:sp>
      <p:graphicFrame>
        <p:nvGraphicFramePr>
          <p:cNvPr id="7" name="Таблиця 7">
            <a:extLst>
              <a:ext uri="{FF2B5EF4-FFF2-40B4-BE49-F238E27FC236}">
                <a16:creationId xmlns:a16="http://schemas.microsoft.com/office/drawing/2014/main" id="{B54B7E37-D6BC-430D-B917-35A9A8DE4E1A}"/>
              </a:ext>
            </a:extLst>
          </p:cNvPr>
          <p:cNvGraphicFramePr>
            <a:graphicFrameLocks noGrp="1"/>
          </p:cNvGraphicFramePr>
          <p:nvPr>
            <p:ph idx="1"/>
            <p:extLst>
              <p:ext uri="{D42A27DB-BD31-4B8C-83A1-F6EECF244321}">
                <p14:modId xmlns:p14="http://schemas.microsoft.com/office/powerpoint/2010/main" val="3220127643"/>
              </p:ext>
            </p:extLst>
          </p:nvPr>
        </p:nvGraphicFramePr>
        <p:xfrm>
          <a:off x="331481" y="855953"/>
          <a:ext cx="5532424" cy="1535551"/>
        </p:xfrm>
        <a:graphic>
          <a:graphicData uri="http://schemas.openxmlformats.org/drawingml/2006/table">
            <a:tbl>
              <a:tblPr firstRow="1" bandRow="1">
                <a:tableStyleId>{5C22544A-7EE6-4342-B048-85BDC9FD1C3A}</a:tableStyleId>
              </a:tblPr>
              <a:tblGrid>
                <a:gridCol w="1196548">
                  <a:extLst>
                    <a:ext uri="{9D8B030D-6E8A-4147-A177-3AD203B41FA5}">
                      <a16:colId xmlns:a16="http://schemas.microsoft.com/office/drawing/2014/main" val="2224782459"/>
                    </a:ext>
                  </a:extLst>
                </a:gridCol>
                <a:gridCol w="1505903">
                  <a:extLst>
                    <a:ext uri="{9D8B030D-6E8A-4147-A177-3AD203B41FA5}">
                      <a16:colId xmlns:a16="http://schemas.microsoft.com/office/drawing/2014/main" val="2812880717"/>
                    </a:ext>
                  </a:extLst>
                </a:gridCol>
                <a:gridCol w="1367393">
                  <a:extLst>
                    <a:ext uri="{9D8B030D-6E8A-4147-A177-3AD203B41FA5}">
                      <a16:colId xmlns:a16="http://schemas.microsoft.com/office/drawing/2014/main" val="917191720"/>
                    </a:ext>
                  </a:extLst>
                </a:gridCol>
                <a:gridCol w="1462580">
                  <a:extLst>
                    <a:ext uri="{9D8B030D-6E8A-4147-A177-3AD203B41FA5}">
                      <a16:colId xmlns:a16="http://schemas.microsoft.com/office/drawing/2014/main" val="823877788"/>
                    </a:ext>
                  </a:extLst>
                </a:gridCol>
              </a:tblGrid>
              <a:tr h="566104">
                <a:tc>
                  <a:txBody>
                    <a:bodyPr/>
                    <a:lstStyle/>
                    <a:p>
                      <a:pPr algn="ctr"/>
                      <a:endParaRPr lang="uk-UA" sz="1600" dirty="0">
                        <a:solidFill>
                          <a:schemeClr val="bg1"/>
                        </a:solidFill>
                      </a:endParaRPr>
                    </a:p>
                  </a:txBody>
                  <a:tcPr marL="192811" marR="192811">
                    <a:solidFill>
                      <a:schemeClr val="accent1">
                        <a:lumMod val="40000"/>
                        <a:lumOff val="60000"/>
                      </a:schemeClr>
                    </a:solidFill>
                  </a:tcPr>
                </a:tc>
                <a:tc>
                  <a:txBody>
                    <a:bodyPr/>
                    <a:lstStyle/>
                    <a:p>
                      <a:pPr algn="ctr"/>
                      <a:r>
                        <a:rPr lang="uk-UA" sz="1600" dirty="0">
                          <a:solidFill>
                            <a:schemeClr val="bg1"/>
                          </a:solidFill>
                        </a:rPr>
                        <a:t> 2019 р.</a:t>
                      </a:r>
                    </a:p>
                  </a:txBody>
                  <a:tcPr marL="192811" marR="192811">
                    <a:solidFill>
                      <a:schemeClr val="accent1">
                        <a:lumMod val="40000"/>
                        <a:lumOff val="60000"/>
                      </a:schemeClr>
                    </a:solidFill>
                  </a:tcPr>
                </a:tc>
                <a:tc>
                  <a:txBody>
                    <a:bodyPr/>
                    <a:lstStyle/>
                    <a:p>
                      <a:pPr algn="ctr"/>
                      <a:r>
                        <a:rPr lang="uk-UA" sz="1600" dirty="0">
                          <a:solidFill>
                            <a:schemeClr val="bg1"/>
                          </a:solidFill>
                        </a:rPr>
                        <a:t>2020 р.</a:t>
                      </a:r>
                    </a:p>
                  </a:txBody>
                  <a:tcPr marL="192811" marR="192811">
                    <a:solidFill>
                      <a:schemeClr val="accent1">
                        <a:lumMod val="40000"/>
                        <a:lumOff val="60000"/>
                      </a:schemeClr>
                    </a:solidFill>
                  </a:tcPr>
                </a:tc>
                <a:tc>
                  <a:txBody>
                    <a:bodyPr/>
                    <a:lstStyle/>
                    <a:p>
                      <a:pPr algn="ctr"/>
                      <a:r>
                        <a:rPr lang="uk-UA" sz="1600" dirty="0">
                          <a:solidFill>
                            <a:schemeClr val="bg1"/>
                          </a:solidFill>
                        </a:rPr>
                        <a:t>2021 р.</a:t>
                      </a:r>
                    </a:p>
                  </a:txBody>
                  <a:tcPr marL="192811" marR="192811">
                    <a:solidFill>
                      <a:schemeClr val="accent1">
                        <a:lumMod val="40000"/>
                        <a:lumOff val="60000"/>
                      </a:schemeClr>
                    </a:solidFill>
                  </a:tcPr>
                </a:tc>
                <a:extLst>
                  <a:ext uri="{0D108BD9-81ED-4DB2-BD59-A6C34878D82A}">
                    <a16:rowId xmlns:a16="http://schemas.microsoft.com/office/drawing/2014/main" val="4192108573"/>
                  </a:ext>
                </a:extLst>
              </a:tr>
              <a:tr h="420807">
                <a:tc>
                  <a:txBody>
                    <a:bodyPr/>
                    <a:lstStyle/>
                    <a:p>
                      <a:pPr algn="ctr"/>
                      <a:r>
                        <a:rPr lang="uk-UA" sz="1500" dirty="0">
                          <a:solidFill>
                            <a:schemeClr val="bg1"/>
                          </a:solidFill>
                        </a:rPr>
                        <a:t>Всього</a:t>
                      </a:r>
                    </a:p>
                  </a:txBody>
                  <a:tcPr marL="192811" marR="192811"/>
                </a:tc>
                <a:tc>
                  <a:txBody>
                    <a:bodyPr/>
                    <a:lstStyle/>
                    <a:p>
                      <a:pPr algn="ctr"/>
                      <a:r>
                        <a:rPr lang="uk-UA" sz="1500" dirty="0">
                          <a:solidFill>
                            <a:schemeClr val="bg1"/>
                          </a:solidFill>
                        </a:rPr>
                        <a:t>5460</a:t>
                      </a:r>
                    </a:p>
                  </a:txBody>
                  <a:tcPr marL="192811" marR="192811"/>
                </a:tc>
                <a:tc>
                  <a:txBody>
                    <a:bodyPr/>
                    <a:lstStyle/>
                    <a:p>
                      <a:pPr algn="ctr"/>
                      <a:r>
                        <a:rPr lang="uk-UA" sz="1500" dirty="0">
                          <a:solidFill>
                            <a:schemeClr val="bg1"/>
                          </a:solidFill>
                        </a:rPr>
                        <a:t>2621</a:t>
                      </a:r>
                    </a:p>
                  </a:txBody>
                  <a:tcPr marL="192811" marR="192811"/>
                </a:tc>
                <a:tc>
                  <a:txBody>
                    <a:bodyPr/>
                    <a:lstStyle/>
                    <a:p>
                      <a:pPr algn="ctr"/>
                      <a:r>
                        <a:rPr lang="uk-UA" sz="1500" dirty="0">
                          <a:solidFill>
                            <a:schemeClr val="bg1"/>
                          </a:solidFill>
                        </a:rPr>
                        <a:t>1745</a:t>
                      </a:r>
                    </a:p>
                  </a:txBody>
                  <a:tcPr marL="192811" marR="192811"/>
                </a:tc>
                <a:extLst>
                  <a:ext uri="{0D108BD9-81ED-4DB2-BD59-A6C34878D82A}">
                    <a16:rowId xmlns:a16="http://schemas.microsoft.com/office/drawing/2014/main" val="2792494023"/>
                  </a:ext>
                </a:extLst>
              </a:tr>
              <a:tr h="539970">
                <a:tc>
                  <a:txBody>
                    <a:bodyPr/>
                    <a:lstStyle/>
                    <a:p>
                      <a:pPr algn="ctr"/>
                      <a:r>
                        <a:rPr lang="uk-UA" sz="1500" dirty="0">
                          <a:solidFill>
                            <a:schemeClr val="bg1"/>
                          </a:solidFill>
                        </a:rPr>
                        <a:t>На 100 жителів</a:t>
                      </a:r>
                    </a:p>
                  </a:txBody>
                  <a:tcPr marL="192811" marR="192811"/>
                </a:tc>
                <a:tc>
                  <a:txBody>
                    <a:bodyPr/>
                    <a:lstStyle/>
                    <a:p>
                      <a:pPr algn="ctr"/>
                      <a:r>
                        <a:rPr lang="uk-UA" sz="1500" dirty="0">
                          <a:solidFill>
                            <a:schemeClr val="bg1"/>
                          </a:solidFill>
                        </a:rPr>
                        <a:t>10,6</a:t>
                      </a:r>
                    </a:p>
                    <a:p>
                      <a:pPr algn="ctr"/>
                      <a:endParaRPr lang="uk-UA" sz="1500" dirty="0">
                        <a:solidFill>
                          <a:schemeClr val="bg1"/>
                        </a:solidFill>
                      </a:endParaRPr>
                    </a:p>
                  </a:txBody>
                  <a:tcPr marL="192811" marR="192811"/>
                </a:tc>
                <a:tc>
                  <a:txBody>
                    <a:bodyPr/>
                    <a:lstStyle/>
                    <a:p>
                      <a:pPr algn="ctr"/>
                      <a:r>
                        <a:rPr lang="uk-UA" sz="1500" dirty="0">
                          <a:solidFill>
                            <a:schemeClr val="bg1"/>
                          </a:solidFill>
                        </a:rPr>
                        <a:t>5,1</a:t>
                      </a:r>
                    </a:p>
                    <a:p>
                      <a:pPr algn="ctr"/>
                      <a:endParaRPr lang="uk-UA" sz="1500" dirty="0">
                        <a:solidFill>
                          <a:schemeClr val="bg1"/>
                        </a:solidFill>
                      </a:endParaRPr>
                    </a:p>
                  </a:txBody>
                  <a:tcPr marL="192811" marR="192811"/>
                </a:tc>
                <a:tc>
                  <a:txBody>
                    <a:bodyPr/>
                    <a:lstStyle/>
                    <a:p>
                      <a:pPr algn="ctr"/>
                      <a:r>
                        <a:rPr lang="uk-UA" sz="1500" dirty="0">
                          <a:solidFill>
                            <a:schemeClr val="bg1"/>
                          </a:solidFill>
                        </a:rPr>
                        <a:t>3,2</a:t>
                      </a:r>
                    </a:p>
                  </a:txBody>
                  <a:tcPr marL="192811" marR="192811"/>
                </a:tc>
                <a:extLst>
                  <a:ext uri="{0D108BD9-81ED-4DB2-BD59-A6C34878D82A}">
                    <a16:rowId xmlns:a16="http://schemas.microsoft.com/office/drawing/2014/main" val="3039050680"/>
                  </a:ext>
                </a:extLst>
              </a:tr>
            </a:tbl>
          </a:graphicData>
        </a:graphic>
      </p:graphicFrame>
      <p:graphicFrame>
        <p:nvGraphicFramePr>
          <p:cNvPr id="14" name="Місце для вмісту 13">
            <a:extLst>
              <a:ext uri="{FF2B5EF4-FFF2-40B4-BE49-F238E27FC236}">
                <a16:creationId xmlns:a16="http://schemas.microsoft.com/office/drawing/2014/main" id="{1B00B288-644D-4ED7-88F7-C9A47DD9C7BA}"/>
              </a:ext>
            </a:extLst>
          </p:cNvPr>
          <p:cNvGraphicFramePr>
            <a:graphicFrameLocks noGrp="1"/>
          </p:cNvGraphicFramePr>
          <p:nvPr>
            <p:ph sz="half" idx="4294967295"/>
            <p:extLst>
              <p:ext uri="{D42A27DB-BD31-4B8C-83A1-F6EECF244321}">
                <p14:modId xmlns:p14="http://schemas.microsoft.com/office/powerpoint/2010/main" val="1094218212"/>
              </p:ext>
            </p:extLst>
          </p:nvPr>
        </p:nvGraphicFramePr>
        <p:xfrm>
          <a:off x="0" y="2357438"/>
          <a:ext cx="5939407" cy="3266122"/>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кутник 1"/>
          <p:cNvSpPr/>
          <p:nvPr/>
        </p:nvSpPr>
        <p:spPr>
          <a:xfrm>
            <a:off x="260060" y="5508434"/>
            <a:ext cx="6655090" cy="923330"/>
          </a:xfrm>
          <a:prstGeom prst="rect">
            <a:avLst/>
          </a:prstGeom>
        </p:spPr>
        <p:txBody>
          <a:bodyPr wrap="square">
            <a:spAutoFit/>
          </a:bodyPr>
          <a:lstStyle/>
          <a:p>
            <a:pPr algn="just"/>
            <a:endParaRPr lang="ru-RU" dirty="0">
              <a:solidFill>
                <a:srgbClr val="000000"/>
              </a:solidFill>
              <a:latin typeface="Book Antiqua" panose="02040602050305030304" pitchFamily="18" charset="0"/>
            </a:endParaRPr>
          </a:p>
          <a:p>
            <a:pPr algn="just"/>
            <a:r>
              <a:rPr lang="ru-RU" dirty="0" err="1"/>
              <a:t>Відмічається</a:t>
            </a:r>
            <a:r>
              <a:rPr lang="ru-RU" dirty="0"/>
              <a:t> </a:t>
            </a:r>
            <a:r>
              <a:rPr lang="ru-RU" dirty="0" err="1"/>
              <a:t>зниження</a:t>
            </a:r>
            <a:r>
              <a:rPr lang="ru-RU" dirty="0"/>
              <a:t> </a:t>
            </a:r>
            <a:r>
              <a:rPr lang="ru-RU" dirty="0" err="1"/>
              <a:t>відвідувань</a:t>
            </a:r>
            <a:r>
              <a:rPr lang="ru-RU" dirty="0"/>
              <a:t> </a:t>
            </a:r>
            <a:r>
              <a:rPr lang="ru-RU" dirty="0" err="1"/>
              <a:t>вдома</a:t>
            </a:r>
            <a:r>
              <a:rPr lang="ru-RU" dirty="0"/>
              <a:t> як </a:t>
            </a:r>
            <a:r>
              <a:rPr lang="ru-RU" dirty="0" err="1"/>
              <a:t>сімейними</a:t>
            </a:r>
            <a:r>
              <a:rPr lang="ru-RU" dirty="0"/>
              <a:t> </a:t>
            </a:r>
            <a:r>
              <a:rPr lang="ru-RU" dirty="0" err="1"/>
              <a:t>лікарями</a:t>
            </a:r>
            <a:r>
              <a:rPr lang="ru-RU" dirty="0"/>
              <a:t>, так і </a:t>
            </a:r>
            <a:r>
              <a:rPr lang="ru-RU" dirty="0" err="1"/>
              <a:t>лікарями</a:t>
            </a:r>
            <a:r>
              <a:rPr lang="ru-RU" dirty="0"/>
              <a:t> </a:t>
            </a:r>
            <a:r>
              <a:rPr lang="ru-RU" dirty="0" err="1"/>
              <a:t>педіатрами</a:t>
            </a:r>
            <a:r>
              <a:rPr lang="ru-RU" dirty="0"/>
              <a:t>.</a:t>
            </a:r>
            <a:endParaRPr lang="uk-UA" dirty="0"/>
          </a:p>
        </p:txBody>
      </p:sp>
      <p:pic>
        <p:nvPicPr>
          <p:cNvPr id="5" name="Рисунок 4">
            <a:extLst>
              <a:ext uri="{FF2B5EF4-FFF2-40B4-BE49-F238E27FC236}">
                <a16:creationId xmlns:a16="http://schemas.microsoft.com/office/drawing/2014/main" id="{431AD6DB-CE66-47E6-98AA-27F96AFA34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068134"/>
            <a:ext cx="5957116" cy="3394138"/>
          </a:xfrm>
          <a:prstGeom prst="rect">
            <a:avLst/>
          </a:prstGeom>
        </p:spPr>
      </p:pic>
    </p:spTree>
    <p:extLst>
      <p:ext uri="{BB962C8B-B14F-4D97-AF65-F5344CB8AC3E}">
        <p14:creationId xmlns:p14="http://schemas.microsoft.com/office/powerpoint/2010/main" val="3125277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04B3321-331C-4F5D-A7A9-E5F1FACB25F3}"/>
              </a:ext>
            </a:extLst>
          </p:cNvPr>
          <p:cNvSpPr>
            <a:spLocks noGrp="1"/>
          </p:cNvSpPr>
          <p:nvPr>
            <p:ph type="title"/>
          </p:nvPr>
        </p:nvSpPr>
        <p:spPr>
          <a:xfrm>
            <a:off x="827902" y="111327"/>
            <a:ext cx="6811861" cy="864066"/>
          </a:xfrm>
        </p:spPr>
        <p:txBody>
          <a:bodyPr>
            <a:normAutofit fontScale="90000"/>
          </a:bodyPr>
          <a:lstStyle/>
          <a:p>
            <a:pPr algn="ctr"/>
            <a:r>
              <a:rPr lang="uk-UA" sz="3000" dirty="0">
                <a:solidFill>
                  <a:schemeClr val="bg1"/>
                </a:solidFill>
              </a:rPr>
              <a:t>По амбулаторіям ЗПСМ </a:t>
            </a:r>
            <a:br>
              <a:rPr lang="uk-UA" sz="3000" dirty="0">
                <a:solidFill>
                  <a:schemeClr val="bg1"/>
                </a:solidFill>
              </a:rPr>
            </a:br>
            <a:r>
              <a:rPr lang="uk-UA" sz="3000" dirty="0">
                <a:solidFill>
                  <a:schemeClr val="bg1"/>
                </a:solidFill>
              </a:rPr>
              <a:t>(відвідування вдома)</a:t>
            </a:r>
          </a:p>
        </p:txBody>
      </p:sp>
      <p:graphicFrame>
        <p:nvGraphicFramePr>
          <p:cNvPr id="9" name="Місце для вмісту 8">
            <a:extLst>
              <a:ext uri="{FF2B5EF4-FFF2-40B4-BE49-F238E27FC236}">
                <a16:creationId xmlns:a16="http://schemas.microsoft.com/office/drawing/2014/main" id="{BBAFEA14-9929-4D0B-A286-D39EEAB0903D}"/>
              </a:ext>
            </a:extLst>
          </p:cNvPr>
          <p:cNvGraphicFramePr>
            <a:graphicFrameLocks noGrp="1"/>
          </p:cNvGraphicFramePr>
          <p:nvPr>
            <p:ph idx="1"/>
            <p:extLst>
              <p:ext uri="{D42A27DB-BD31-4B8C-83A1-F6EECF244321}">
                <p14:modId xmlns:p14="http://schemas.microsoft.com/office/powerpoint/2010/main" val="925787406"/>
              </p:ext>
            </p:extLst>
          </p:nvPr>
        </p:nvGraphicFramePr>
        <p:xfrm>
          <a:off x="297601" y="975393"/>
          <a:ext cx="6560399" cy="3916648"/>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кутник 9">
            <a:extLst>
              <a:ext uri="{FF2B5EF4-FFF2-40B4-BE49-F238E27FC236}">
                <a16:creationId xmlns:a16="http://schemas.microsoft.com/office/drawing/2014/main" id="{4B502355-799F-4F33-9A03-E471B2BC8093}"/>
              </a:ext>
            </a:extLst>
          </p:cNvPr>
          <p:cNvSpPr/>
          <p:nvPr/>
        </p:nvSpPr>
        <p:spPr>
          <a:xfrm>
            <a:off x="271404" y="4510215"/>
            <a:ext cx="7538065" cy="1754326"/>
          </a:xfrm>
          <a:prstGeom prst="rect">
            <a:avLst/>
          </a:prstGeom>
        </p:spPr>
        <p:txBody>
          <a:bodyPr wrap="square">
            <a:spAutoFit/>
          </a:bodyPr>
          <a:lstStyle/>
          <a:p>
            <a:pPr>
              <a:spcAft>
                <a:spcPts val="0"/>
              </a:spcAft>
            </a:pPr>
            <a:r>
              <a:rPr lang="uk-UA" sz="1400" dirty="0">
                <a:latin typeface="Trebuchet MS" panose="020B0603020202020204" pitchFamily="34" charset="0"/>
                <a:ea typeface="Calibri" panose="020F0502020204030204" pitchFamily="34" charset="0"/>
              </a:rPr>
              <a:t>На 100             2,4       1,7       2,0       4,8       9,2         1,2          2,2</a:t>
            </a:r>
          </a:p>
          <a:p>
            <a:pPr>
              <a:spcAft>
                <a:spcPts val="0"/>
              </a:spcAft>
            </a:pPr>
            <a:r>
              <a:rPr lang="uk-UA" sz="1400" dirty="0">
                <a:latin typeface="Trebuchet MS" panose="020B0603020202020204" pitchFamily="34" charset="0"/>
                <a:ea typeface="Calibri" panose="020F0502020204030204" pitchFamily="34" charset="0"/>
              </a:rPr>
              <a:t>жителів   </a:t>
            </a:r>
          </a:p>
          <a:p>
            <a:pPr algn="just">
              <a:spcAft>
                <a:spcPts val="0"/>
              </a:spcAft>
            </a:pPr>
            <a:endParaRPr lang="uk-UA" sz="2000" dirty="0">
              <a:ea typeface="Calibri" panose="020F0502020204030204" pitchFamily="34" charset="0"/>
            </a:endParaRPr>
          </a:p>
          <a:p>
            <a:pPr algn="just">
              <a:spcAft>
                <a:spcPts val="0"/>
              </a:spcAft>
            </a:pPr>
            <a:r>
              <a:rPr lang="uk-UA" sz="2000" dirty="0">
                <a:ea typeface="Calibri" panose="020F0502020204030204" pitchFamily="34" charset="0"/>
              </a:rPr>
              <a:t>Найбільша кількість відвідувань вдома лікарями педіатрами по амбулаторії ЗПСМ №5, найнижча кількість по амбулаторії ЗПСМ №6.</a:t>
            </a:r>
          </a:p>
        </p:txBody>
      </p:sp>
      <p:pic>
        <p:nvPicPr>
          <p:cNvPr id="4" name="Рисунок 3">
            <a:extLst>
              <a:ext uri="{FF2B5EF4-FFF2-40B4-BE49-F238E27FC236}">
                <a16:creationId xmlns:a16="http://schemas.microsoft.com/office/drawing/2014/main" id="{EBAB10E2-6404-42F0-8D9A-EB762C6397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068" y="1106425"/>
            <a:ext cx="5495570" cy="3295884"/>
          </a:xfrm>
          <a:prstGeom prst="rect">
            <a:avLst/>
          </a:prstGeom>
        </p:spPr>
      </p:pic>
    </p:spTree>
    <p:extLst>
      <p:ext uri="{BB962C8B-B14F-4D97-AF65-F5344CB8AC3E}">
        <p14:creationId xmlns:p14="http://schemas.microsoft.com/office/powerpoint/2010/main" val="518562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82992B-CD2B-498E-86CE-2C21653B752E}"/>
              </a:ext>
            </a:extLst>
          </p:cNvPr>
          <p:cNvSpPr>
            <a:spLocks noGrp="1"/>
          </p:cNvSpPr>
          <p:nvPr>
            <p:ph type="title"/>
          </p:nvPr>
        </p:nvSpPr>
        <p:spPr>
          <a:xfrm>
            <a:off x="1151467" y="0"/>
            <a:ext cx="8178356" cy="1507067"/>
          </a:xfrm>
        </p:spPr>
        <p:txBody>
          <a:bodyPr>
            <a:normAutofit/>
          </a:bodyPr>
          <a:lstStyle/>
          <a:p>
            <a:pPr algn="ctr"/>
            <a:r>
              <a:rPr lang="uk-UA" sz="3000" dirty="0">
                <a:solidFill>
                  <a:schemeClr val="bg1"/>
                </a:solidFill>
              </a:rPr>
              <a:t>Відвідування  з  профілактичною  метою  (%)</a:t>
            </a:r>
          </a:p>
        </p:txBody>
      </p:sp>
      <p:graphicFrame>
        <p:nvGraphicFramePr>
          <p:cNvPr id="6" name="Місце для вмісту 5">
            <a:extLst>
              <a:ext uri="{FF2B5EF4-FFF2-40B4-BE49-F238E27FC236}">
                <a16:creationId xmlns:a16="http://schemas.microsoft.com/office/drawing/2014/main" id="{1A2B4279-BDEB-4F67-8A3E-3B2347590653}"/>
              </a:ext>
            </a:extLst>
          </p:cNvPr>
          <p:cNvGraphicFramePr>
            <a:graphicFrameLocks noGrp="1"/>
          </p:cNvGraphicFramePr>
          <p:nvPr>
            <p:ph type="pic" idx="13"/>
            <p:extLst>
              <p:ext uri="{D42A27DB-BD31-4B8C-83A1-F6EECF244321}">
                <p14:modId xmlns:p14="http://schemas.microsoft.com/office/powerpoint/2010/main" val="4183170565"/>
              </p:ext>
            </p:extLst>
          </p:nvPr>
        </p:nvGraphicFramePr>
        <p:xfrm>
          <a:off x="-246993" y="1334530"/>
          <a:ext cx="7353591" cy="3703814"/>
        </p:xfrm>
        <a:graphic>
          <a:graphicData uri="http://schemas.openxmlformats.org/drawingml/2006/chart">
            <c:chart xmlns:c="http://schemas.openxmlformats.org/drawingml/2006/chart" xmlns:r="http://schemas.openxmlformats.org/officeDocument/2006/relationships" r:id="rId2"/>
          </a:graphicData>
        </a:graphic>
      </p:graphicFrame>
      <p:sp>
        <p:nvSpPr>
          <p:cNvPr id="18" name="Місце для тексту 17"/>
          <p:cNvSpPr>
            <a:spLocks noGrp="1"/>
          </p:cNvSpPr>
          <p:nvPr>
            <p:ph type="body" sz="quarter" idx="14"/>
          </p:nvPr>
        </p:nvSpPr>
        <p:spPr>
          <a:xfrm>
            <a:off x="247340" y="5248828"/>
            <a:ext cx="8777788" cy="1462867"/>
          </a:xfrm>
          <a:ln>
            <a:noFill/>
          </a:ln>
        </p:spPr>
        <p:txBody>
          <a:bodyPr>
            <a:noAutofit/>
          </a:bodyPr>
          <a:lstStyle/>
          <a:p>
            <a:r>
              <a:rPr lang="uk-UA" sz="1800" dirty="0">
                <a:solidFill>
                  <a:schemeClr val="tx1"/>
                </a:solidFill>
              </a:rPr>
              <a:t>Відмічається зростання кількості відвідувань з профілактичною </a:t>
            </a:r>
          </a:p>
          <a:p>
            <a:r>
              <a:rPr lang="uk-UA" sz="1800" dirty="0">
                <a:solidFill>
                  <a:schemeClr val="tx1"/>
                </a:solidFill>
              </a:rPr>
              <a:t>метою у зв’язку із роботою по вакцинації населення проти </a:t>
            </a:r>
            <a:r>
              <a:rPr lang="en-US" sz="1800" dirty="0">
                <a:solidFill>
                  <a:schemeClr val="tx1"/>
                </a:solidFill>
              </a:rPr>
              <a:t>COVID-19</a:t>
            </a:r>
            <a:r>
              <a:rPr lang="uk-UA" sz="1800" dirty="0">
                <a:solidFill>
                  <a:schemeClr val="tx1"/>
                </a:solidFill>
              </a:rPr>
              <a:t>.</a:t>
            </a:r>
          </a:p>
        </p:txBody>
      </p:sp>
      <p:pic>
        <p:nvPicPr>
          <p:cNvPr id="7" name="Рисунок 6">
            <a:extLst>
              <a:ext uri="{FF2B5EF4-FFF2-40B4-BE49-F238E27FC236}">
                <a16:creationId xmlns:a16="http://schemas.microsoft.com/office/drawing/2014/main" id="{8D408D35-A0C7-4067-88C4-DB3B27D66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8584" y="1703749"/>
            <a:ext cx="5025212" cy="3137912"/>
          </a:xfrm>
          <a:prstGeom prst="rect">
            <a:avLst/>
          </a:prstGeom>
        </p:spPr>
      </p:pic>
    </p:spTree>
    <p:extLst>
      <p:ext uri="{BB962C8B-B14F-4D97-AF65-F5344CB8AC3E}">
        <p14:creationId xmlns:p14="http://schemas.microsoft.com/office/powerpoint/2010/main" val="888421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C045452-23A9-46D3-9303-48279CF1822A}"/>
              </a:ext>
            </a:extLst>
          </p:cNvPr>
          <p:cNvSpPr>
            <a:spLocks noGrp="1"/>
          </p:cNvSpPr>
          <p:nvPr>
            <p:ph type="title"/>
          </p:nvPr>
        </p:nvSpPr>
        <p:spPr>
          <a:xfrm>
            <a:off x="2672291" y="0"/>
            <a:ext cx="6847418" cy="734458"/>
          </a:xfrm>
        </p:spPr>
        <p:txBody>
          <a:bodyPr>
            <a:normAutofit fontScale="90000"/>
          </a:bodyPr>
          <a:lstStyle/>
          <a:p>
            <a:pPr algn="ctr"/>
            <a:r>
              <a:rPr lang="uk-UA" sz="2600" dirty="0">
                <a:solidFill>
                  <a:schemeClr val="bg1"/>
                </a:solidFill>
              </a:rPr>
              <a:t>Відвідування з профілактичною метою </a:t>
            </a:r>
          </a:p>
        </p:txBody>
      </p:sp>
      <p:graphicFrame>
        <p:nvGraphicFramePr>
          <p:cNvPr id="9" name="Місце для вмісту 8">
            <a:extLst>
              <a:ext uri="{FF2B5EF4-FFF2-40B4-BE49-F238E27FC236}">
                <a16:creationId xmlns:a16="http://schemas.microsoft.com/office/drawing/2014/main" id="{A418B038-1B19-4C20-8C98-8FE42FA32F80}"/>
              </a:ext>
            </a:extLst>
          </p:cNvPr>
          <p:cNvGraphicFramePr>
            <a:graphicFrameLocks noGrp="1"/>
          </p:cNvGraphicFramePr>
          <p:nvPr>
            <p:ph sz="half" idx="1"/>
            <p:extLst>
              <p:ext uri="{D42A27DB-BD31-4B8C-83A1-F6EECF244321}">
                <p14:modId xmlns:p14="http://schemas.microsoft.com/office/powerpoint/2010/main" val="986362411"/>
              </p:ext>
            </p:extLst>
          </p:nvPr>
        </p:nvGraphicFramePr>
        <p:xfrm>
          <a:off x="206619" y="814726"/>
          <a:ext cx="3950602" cy="42377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Місце для вмісту 11">
            <a:extLst>
              <a:ext uri="{FF2B5EF4-FFF2-40B4-BE49-F238E27FC236}">
                <a16:creationId xmlns:a16="http://schemas.microsoft.com/office/drawing/2014/main" id="{DBA45D96-7A9E-42AD-88DC-B2B49832DB93}"/>
              </a:ext>
            </a:extLst>
          </p:cNvPr>
          <p:cNvGraphicFramePr>
            <a:graphicFrameLocks noGrp="1"/>
          </p:cNvGraphicFramePr>
          <p:nvPr>
            <p:ph sz="half" idx="2"/>
            <p:extLst>
              <p:ext uri="{D42A27DB-BD31-4B8C-83A1-F6EECF244321}">
                <p14:modId xmlns:p14="http://schemas.microsoft.com/office/powerpoint/2010/main" val="2110226800"/>
              </p:ext>
            </p:extLst>
          </p:nvPr>
        </p:nvGraphicFramePr>
        <p:xfrm>
          <a:off x="7845458" y="734459"/>
          <a:ext cx="4060597" cy="4318038"/>
        </p:xfrm>
        <a:graphic>
          <a:graphicData uri="http://schemas.openxmlformats.org/drawingml/2006/chart">
            <c:chart xmlns:c="http://schemas.openxmlformats.org/drawingml/2006/chart" xmlns:r="http://schemas.openxmlformats.org/officeDocument/2006/relationships" r:id="rId4"/>
          </a:graphicData>
        </a:graphic>
      </p:graphicFrame>
      <p:sp>
        <p:nvSpPr>
          <p:cNvPr id="2" name="Прямокутник 1"/>
          <p:cNvSpPr/>
          <p:nvPr/>
        </p:nvSpPr>
        <p:spPr>
          <a:xfrm>
            <a:off x="605083" y="4827537"/>
            <a:ext cx="9983669" cy="1600438"/>
          </a:xfrm>
          <a:prstGeom prst="rect">
            <a:avLst/>
          </a:prstGeom>
        </p:spPr>
        <p:txBody>
          <a:bodyPr wrap="square">
            <a:spAutoFit/>
          </a:bodyPr>
          <a:lstStyle/>
          <a:p>
            <a:pPr algn="just"/>
            <a:endParaRPr lang="ru-RU" dirty="0">
              <a:solidFill>
                <a:srgbClr val="000000"/>
              </a:solidFill>
            </a:endParaRPr>
          </a:p>
          <a:p>
            <a:pPr algn="just"/>
            <a:r>
              <a:rPr lang="ru-RU" sz="2000" dirty="0">
                <a:latin typeface="+mj-lt"/>
              </a:rPr>
              <a:t>     </a:t>
            </a:r>
            <a:r>
              <a:rPr lang="ru-RU" sz="2000" dirty="0" err="1">
                <a:latin typeface="+mj-lt"/>
              </a:rPr>
              <a:t>Збільшення</a:t>
            </a:r>
            <a:r>
              <a:rPr lang="ru-RU" sz="2000" dirty="0">
                <a:latin typeface="+mj-lt"/>
              </a:rPr>
              <a:t> </a:t>
            </a:r>
            <a:r>
              <a:rPr lang="ru-RU" sz="2000" dirty="0" err="1">
                <a:latin typeface="+mj-lt"/>
              </a:rPr>
              <a:t>показника</a:t>
            </a:r>
            <a:r>
              <a:rPr lang="ru-RU" sz="2000" dirty="0">
                <a:latin typeface="+mj-lt"/>
              </a:rPr>
              <a:t> </a:t>
            </a:r>
            <a:r>
              <a:rPr lang="ru-RU" sz="2000" dirty="0" err="1">
                <a:latin typeface="+mj-lt"/>
              </a:rPr>
              <a:t>відвідувань</a:t>
            </a:r>
            <a:r>
              <a:rPr lang="ru-RU" sz="2000" dirty="0">
                <a:latin typeface="+mj-lt"/>
              </a:rPr>
              <a:t> з </a:t>
            </a:r>
            <a:r>
              <a:rPr lang="ru-RU" sz="2000" dirty="0" err="1">
                <a:latin typeface="+mj-lt"/>
              </a:rPr>
              <a:t>профілактичною</a:t>
            </a:r>
            <a:r>
              <a:rPr lang="ru-RU" sz="2000" dirty="0">
                <a:latin typeface="+mj-lt"/>
              </a:rPr>
              <a:t> метою </a:t>
            </a:r>
            <a:r>
              <a:rPr lang="ru-RU" sz="2000" dirty="0" err="1">
                <a:latin typeface="+mj-lt"/>
              </a:rPr>
              <a:t>серед</a:t>
            </a:r>
            <a:r>
              <a:rPr lang="ru-RU" sz="2000" dirty="0">
                <a:latin typeface="+mj-lt"/>
              </a:rPr>
              <a:t> </a:t>
            </a:r>
            <a:r>
              <a:rPr lang="ru-RU" sz="2000" dirty="0" err="1">
                <a:latin typeface="+mj-lt"/>
              </a:rPr>
              <a:t>дорослого</a:t>
            </a:r>
            <a:r>
              <a:rPr lang="ru-RU" sz="2000" dirty="0">
                <a:latin typeface="+mj-lt"/>
              </a:rPr>
              <a:t> </a:t>
            </a:r>
            <a:r>
              <a:rPr lang="ru-RU" sz="2000" dirty="0" err="1">
                <a:latin typeface="+mj-lt"/>
              </a:rPr>
              <a:t>населення</a:t>
            </a:r>
            <a:r>
              <a:rPr lang="ru-RU" sz="2000" dirty="0">
                <a:latin typeface="+mj-lt"/>
              </a:rPr>
              <a:t> </a:t>
            </a:r>
            <a:r>
              <a:rPr lang="ru-RU" sz="2000" dirty="0" err="1">
                <a:latin typeface="+mj-lt"/>
              </a:rPr>
              <a:t>пов</a:t>
            </a:r>
            <a:r>
              <a:rPr lang="en-US" sz="2000" dirty="0">
                <a:latin typeface="+mj-lt"/>
              </a:rPr>
              <a:t>‘</a:t>
            </a:r>
            <a:r>
              <a:rPr lang="uk-UA" sz="2000" dirty="0" err="1">
                <a:latin typeface="+mj-lt"/>
              </a:rPr>
              <a:t>язане</a:t>
            </a:r>
            <a:r>
              <a:rPr lang="uk-UA" sz="2000" dirty="0">
                <a:latin typeface="+mj-lt"/>
              </a:rPr>
              <a:t> із активізацією роботи щодо вакцинації від </a:t>
            </a:r>
            <a:r>
              <a:rPr lang="uk-UA" sz="2000" dirty="0" err="1">
                <a:latin typeface="+mj-lt"/>
              </a:rPr>
              <a:t>коронавірусної</a:t>
            </a:r>
            <a:r>
              <a:rPr lang="uk-UA" sz="2000" dirty="0">
                <a:latin typeface="+mj-lt"/>
              </a:rPr>
              <a:t> хвороби. Серед дитячого населення рівень показника залишається на високому рівні.</a:t>
            </a:r>
          </a:p>
        </p:txBody>
      </p:sp>
      <p:pic>
        <p:nvPicPr>
          <p:cNvPr id="3" name="Рисунок 2">
            <a:extLst>
              <a:ext uri="{FF2B5EF4-FFF2-40B4-BE49-F238E27FC236}">
                <a16:creationId xmlns:a16="http://schemas.microsoft.com/office/drawing/2014/main" id="{71B3179D-DAD4-4F98-8A47-A21D334342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25565" y="734458"/>
            <a:ext cx="3551549" cy="4318039"/>
          </a:xfrm>
          <a:prstGeom prst="rect">
            <a:avLst/>
          </a:prstGeom>
        </p:spPr>
      </p:pic>
    </p:spTree>
    <p:extLst>
      <p:ext uri="{BB962C8B-B14F-4D97-AF65-F5344CB8AC3E}">
        <p14:creationId xmlns:p14="http://schemas.microsoft.com/office/powerpoint/2010/main" val="38021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BED012-C24C-4652-9560-C8EEC18DB89F}"/>
              </a:ext>
            </a:extLst>
          </p:cNvPr>
          <p:cNvSpPr>
            <a:spLocks noGrp="1"/>
          </p:cNvSpPr>
          <p:nvPr>
            <p:ph type="title"/>
          </p:nvPr>
        </p:nvSpPr>
        <p:spPr>
          <a:xfrm>
            <a:off x="677333" y="276838"/>
            <a:ext cx="10062553" cy="1094762"/>
          </a:xfrm>
        </p:spPr>
        <p:txBody>
          <a:bodyPr>
            <a:normAutofit fontScale="90000"/>
          </a:bodyPr>
          <a:lstStyle/>
          <a:p>
            <a:pPr algn="ctr"/>
            <a:r>
              <a:rPr lang="uk-UA" sz="2600" dirty="0">
                <a:solidFill>
                  <a:schemeClr val="bg1"/>
                </a:solidFill>
                <a:latin typeface="Times New Roman" panose="02020603050405020304" pitchFamily="18" charset="0"/>
                <a:cs typeface="Times New Roman" panose="02020603050405020304" pitchFamily="18" charset="0"/>
              </a:rPr>
              <a:t>Співвідношення прикріпленого та задекларованого населення по амбулаторіям ЗПСМ </a:t>
            </a:r>
            <a:br>
              <a:rPr lang="uk-UA" sz="2600" dirty="0">
                <a:solidFill>
                  <a:schemeClr val="bg1"/>
                </a:solidFill>
                <a:latin typeface="Times New Roman" panose="02020603050405020304" pitchFamily="18" charset="0"/>
                <a:cs typeface="Times New Roman" panose="02020603050405020304" pitchFamily="18" charset="0"/>
              </a:rPr>
            </a:br>
            <a:r>
              <a:rPr lang="uk-UA" sz="2600" dirty="0">
                <a:solidFill>
                  <a:schemeClr val="bg1"/>
                </a:solidFill>
                <a:latin typeface="Times New Roman" panose="02020603050405020304" pitchFamily="18" charset="0"/>
                <a:cs typeface="Times New Roman" panose="02020603050405020304" pitchFamily="18" charset="0"/>
              </a:rPr>
              <a:t>КНМП «ЦПМСД №1» м. Кременчука</a:t>
            </a:r>
          </a:p>
        </p:txBody>
      </p:sp>
      <p:graphicFrame>
        <p:nvGraphicFramePr>
          <p:cNvPr id="7" name="Місце для вмісту 6">
            <a:extLst>
              <a:ext uri="{FF2B5EF4-FFF2-40B4-BE49-F238E27FC236}">
                <a16:creationId xmlns:a16="http://schemas.microsoft.com/office/drawing/2014/main" id="{CE6704F4-C06A-407A-92A5-539180D14C77}"/>
              </a:ext>
            </a:extLst>
          </p:cNvPr>
          <p:cNvGraphicFramePr>
            <a:graphicFrameLocks noGrp="1"/>
          </p:cNvGraphicFramePr>
          <p:nvPr>
            <p:ph idx="1"/>
            <p:extLst>
              <p:ext uri="{D42A27DB-BD31-4B8C-83A1-F6EECF244321}">
                <p14:modId xmlns:p14="http://schemas.microsoft.com/office/powerpoint/2010/main" val="3471620336"/>
              </p:ext>
            </p:extLst>
          </p:nvPr>
        </p:nvGraphicFramePr>
        <p:xfrm>
          <a:off x="2130552" y="1394750"/>
          <a:ext cx="9477435" cy="3796019"/>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кутник 7">
            <a:extLst>
              <a:ext uri="{FF2B5EF4-FFF2-40B4-BE49-F238E27FC236}">
                <a16:creationId xmlns:a16="http://schemas.microsoft.com/office/drawing/2014/main" id="{ECA07231-C457-4F71-B911-9E1C10103F7D}"/>
              </a:ext>
            </a:extLst>
          </p:cNvPr>
          <p:cNvSpPr/>
          <p:nvPr/>
        </p:nvSpPr>
        <p:spPr>
          <a:xfrm>
            <a:off x="512064" y="5039739"/>
            <a:ext cx="10149840" cy="1569660"/>
          </a:xfrm>
          <a:prstGeom prst="rect">
            <a:avLst/>
          </a:prstGeom>
        </p:spPr>
        <p:txBody>
          <a:bodyPr wrap="square">
            <a:spAutoFit/>
          </a:bodyPr>
          <a:lstStyle/>
          <a:p>
            <a:pPr>
              <a:spcAft>
                <a:spcPts val="0"/>
              </a:spcAft>
            </a:pPr>
            <a:r>
              <a:rPr lang="uk-UA" sz="1600" dirty="0"/>
              <a:t>Відсоток                          </a:t>
            </a:r>
          </a:p>
          <a:p>
            <a:pPr>
              <a:spcAft>
                <a:spcPts val="0"/>
              </a:spcAft>
            </a:pPr>
            <a:r>
              <a:rPr lang="uk-UA" sz="1600" dirty="0"/>
              <a:t>задекларованого            71,9%     69,5%      74,0%      45,9%    101,9%     0%          0%</a:t>
            </a:r>
          </a:p>
          <a:p>
            <a:pPr>
              <a:spcAft>
                <a:spcPts val="0"/>
              </a:spcAft>
            </a:pPr>
            <a:r>
              <a:rPr lang="uk-UA" sz="1600" dirty="0"/>
              <a:t>населення</a:t>
            </a:r>
          </a:p>
          <a:p>
            <a:pPr>
              <a:spcAft>
                <a:spcPts val="0"/>
              </a:spcAft>
            </a:pPr>
            <a:endParaRPr lang="uk-UA" sz="1600" dirty="0">
              <a:latin typeface="Times New Roman" panose="02020603050405020304" pitchFamily="18" charset="0"/>
              <a:cs typeface="Times New Roman" panose="02020603050405020304" pitchFamily="18" charset="0"/>
            </a:endParaRPr>
          </a:p>
          <a:p>
            <a:pPr>
              <a:spcAft>
                <a:spcPts val="0"/>
              </a:spcAft>
            </a:pPr>
            <a:r>
              <a:rPr lang="uk-UA" sz="1600" dirty="0">
                <a:latin typeface="Times New Roman" panose="02020603050405020304" pitchFamily="18" charset="0"/>
                <a:cs typeface="Times New Roman" panose="02020603050405020304" pitchFamily="18" charset="0"/>
              </a:rPr>
              <a:t>     20.09.2021р. в  АЗПСМ  №6 звільнився лікар ЗПСЛ, тому декларації були автоматично розірвані. </a:t>
            </a:r>
          </a:p>
          <a:p>
            <a:pPr>
              <a:spcAft>
                <a:spcPts val="0"/>
              </a:spcAft>
            </a:pPr>
            <a:r>
              <a:rPr lang="uk-UA" sz="1600" dirty="0">
                <a:latin typeface="Times New Roman" panose="02020603050405020304" pitchFamily="18" charset="0"/>
                <a:cs typeface="Times New Roman" panose="02020603050405020304" pitchFamily="18" charset="0"/>
              </a:rPr>
              <a:t>     В АЗПСМ №7 – відсутня фізична особа лікаря ЗПСЛ.</a:t>
            </a:r>
          </a:p>
        </p:txBody>
      </p:sp>
    </p:spTree>
    <p:extLst>
      <p:ext uri="{BB962C8B-B14F-4D97-AF65-F5344CB8AC3E}">
        <p14:creationId xmlns:p14="http://schemas.microsoft.com/office/powerpoint/2010/main" val="1018189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128791" y="165254"/>
            <a:ext cx="8681291" cy="517792"/>
          </a:xfrm>
        </p:spPr>
        <p:txBody>
          <a:bodyPr/>
          <a:lstStyle/>
          <a:p>
            <a:r>
              <a:rPr lang="ru-RU" dirty="0"/>
              <a:t>Заходи </a:t>
            </a:r>
            <a:r>
              <a:rPr lang="ru-RU" dirty="0" err="1"/>
              <a:t>щодо</a:t>
            </a:r>
            <a:r>
              <a:rPr lang="ru-RU" dirty="0"/>
              <a:t> </a:t>
            </a:r>
            <a:r>
              <a:rPr lang="ru-RU" dirty="0" err="1"/>
              <a:t>подолання</a:t>
            </a:r>
            <a:r>
              <a:rPr lang="ru-RU" dirty="0"/>
              <a:t> </a:t>
            </a:r>
            <a:r>
              <a:rPr lang="ru-RU" dirty="0" err="1"/>
              <a:t>пандемії</a:t>
            </a:r>
            <a:r>
              <a:rPr lang="ru-RU" dirty="0"/>
              <a:t> на COVID-19</a:t>
            </a:r>
            <a:endParaRPr lang="uk-UA" dirty="0"/>
          </a:p>
        </p:txBody>
      </p:sp>
      <p:sp>
        <p:nvSpPr>
          <p:cNvPr id="10" name="Місце для тексту 9"/>
          <p:cNvSpPr>
            <a:spLocks noGrp="1"/>
          </p:cNvSpPr>
          <p:nvPr>
            <p:ph type="body" sz="half" idx="2"/>
          </p:nvPr>
        </p:nvSpPr>
        <p:spPr>
          <a:xfrm>
            <a:off x="3117774" y="1145754"/>
            <a:ext cx="8846544" cy="5563519"/>
          </a:xfrm>
        </p:spPr>
        <p:txBody>
          <a:bodyPr>
            <a:normAutofit/>
          </a:bodyPr>
          <a:lstStyle/>
          <a:p>
            <a:pPr algn="just"/>
            <a:r>
              <a:rPr lang="uk-UA" dirty="0">
                <a:solidFill>
                  <a:schemeClr val="bg1"/>
                </a:solidFill>
              </a:rPr>
              <a:t>    </a:t>
            </a:r>
            <a:r>
              <a:rPr lang="ru-RU" sz="1800" dirty="0">
                <a:solidFill>
                  <a:schemeClr val="bg1"/>
                </a:solidFill>
              </a:rPr>
              <a:t>У 2021 р. по </a:t>
            </a:r>
            <a:r>
              <a:rPr lang="ru-RU" sz="1800" dirty="0" err="1">
                <a:solidFill>
                  <a:schemeClr val="bg1"/>
                </a:solidFill>
              </a:rPr>
              <a:t>території</a:t>
            </a:r>
            <a:r>
              <a:rPr lang="ru-RU" sz="1800" dirty="0">
                <a:solidFill>
                  <a:schemeClr val="bg1"/>
                </a:solidFill>
              </a:rPr>
              <a:t> </a:t>
            </a:r>
            <a:r>
              <a:rPr lang="ru-RU" sz="1800" dirty="0" err="1">
                <a:solidFill>
                  <a:schemeClr val="bg1"/>
                </a:solidFill>
              </a:rPr>
              <a:t>обслуговування</a:t>
            </a:r>
            <a:r>
              <a:rPr lang="ru-RU" sz="1800" dirty="0">
                <a:solidFill>
                  <a:schemeClr val="bg1"/>
                </a:solidFill>
              </a:rPr>
              <a:t> КНМП «ЦПМСД №1» м. </a:t>
            </a:r>
            <a:r>
              <a:rPr lang="ru-RU" sz="1800" dirty="0" err="1">
                <a:solidFill>
                  <a:schemeClr val="bg1"/>
                </a:solidFill>
              </a:rPr>
              <a:t>Кременчука</a:t>
            </a:r>
            <a:r>
              <a:rPr lang="ru-RU" sz="1800" dirty="0">
                <a:solidFill>
                  <a:schemeClr val="bg1"/>
                </a:solidFill>
              </a:rPr>
              <a:t> </a:t>
            </a:r>
            <a:r>
              <a:rPr lang="ru-RU" sz="1800" dirty="0" err="1">
                <a:solidFill>
                  <a:schemeClr val="bg1"/>
                </a:solidFill>
              </a:rPr>
              <a:t>перехворіло</a:t>
            </a:r>
            <a:r>
              <a:rPr lang="ru-RU" sz="1800" dirty="0">
                <a:solidFill>
                  <a:schemeClr val="bg1"/>
                </a:solidFill>
              </a:rPr>
              <a:t> на </a:t>
            </a:r>
            <a:r>
              <a:rPr lang="ru-RU" sz="1800" dirty="0" err="1">
                <a:solidFill>
                  <a:schemeClr val="bg1"/>
                </a:solidFill>
              </a:rPr>
              <a:t>гостру</a:t>
            </a:r>
            <a:r>
              <a:rPr lang="ru-RU" sz="1800" dirty="0">
                <a:solidFill>
                  <a:schemeClr val="bg1"/>
                </a:solidFill>
              </a:rPr>
              <a:t> </a:t>
            </a:r>
            <a:r>
              <a:rPr lang="ru-RU" sz="1800" dirty="0" err="1">
                <a:solidFill>
                  <a:schemeClr val="bg1"/>
                </a:solidFill>
              </a:rPr>
              <a:t>респіраторну</a:t>
            </a:r>
            <a:r>
              <a:rPr lang="ru-RU" sz="1800" dirty="0">
                <a:solidFill>
                  <a:schemeClr val="bg1"/>
                </a:solidFill>
              </a:rPr>
              <a:t> хворобу (COVID-19), </a:t>
            </a:r>
            <a:r>
              <a:rPr lang="ru-RU" sz="1800" dirty="0" err="1">
                <a:solidFill>
                  <a:schemeClr val="bg1"/>
                </a:solidFill>
              </a:rPr>
              <a:t>спричинену</a:t>
            </a:r>
            <a:r>
              <a:rPr lang="ru-RU" sz="1800" dirty="0">
                <a:solidFill>
                  <a:schemeClr val="bg1"/>
                </a:solidFill>
              </a:rPr>
              <a:t>      </a:t>
            </a:r>
            <a:r>
              <a:rPr lang="ru-RU" sz="1800" dirty="0" err="1">
                <a:solidFill>
                  <a:schemeClr val="bg1"/>
                </a:solidFill>
              </a:rPr>
              <a:t>коронавірусом</a:t>
            </a:r>
            <a:r>
              <a:rPr lang="ru-RU" sz="1800" dirty="0">
                <a:solidFill>
                  <a:schemeClr val="bg1"/>
                </a:solidFill>
              </a:rPr>
              <a:t> SARS-CoV-2,  1 933   особи – 357,3 на 10 тис. нас.  (2020 р.: 838 – 163,4) </a:t>
            </a:r>
            <a:r>
              <a:rPr lang="ru-RU" sz="1800" dirty="0" err="1">
                <a:solidFill>
                  <a:schemeClr val="bg1"/>
                </a:solidFill>
              </a:rPr>
              <a:t>проти</a:t>
            </a:r>
            <a:r>
              <a:rPr lang="ru-RU" sz="1800" dirty="0">
                <a:solidFill>
                  <a:schemeClr val="bg1"/>
                </a:solidFill>
              </a:rPr>
              <a:t> 12 874 </a:t>
            </a:r>
            <a:r>
              <a:rPr lang="ru-RU" sz="1800" dirty="0" err="1">
                <a:solidFill>
                  <a:schemeClr val="bg1"/>
                </a:solidFill>
              </a:rPr>
              <a:t>осіб</a:t>
            </a:r>
            <a:r>
              <a:rPr lang="ru-RU" sz="1800" dirty="0">
                <a:solidFill>
                  <a:schemeClr val="bg1"/>
                </a:solidFill>
              </a:rPr>
              <a:t> по </a:t>
            </a:r>
            <a:r>
              <a:rPr lang="ru-RU" sz="1800" dirty="0" err="1">
                <a:solidFill>
                  <a:schemeClr val="bg1"/>
                </a:solidFill>
              </a:rPr>
              <a:t>місту</a:t>
            </a:r>
            <a:r>
              <a:rPr lang="ru-RU" sz="1800" dirty="0">
                <a:solidFill>
                  <a:schemeClr val="bg1"/>
                </a:solidFill>
              </a:rPr>
              <a:t> – 583,3 на 10 тис. нас. (2020 р.: 5126 – 234,0), з них </a:t>
            </a:r>
            <a:r>
              <a:rPr lang="ru-RU" sz="1800" dirty="0" err="1">
                <a:solidFill>
                  <a:schemeClr val="bg1"/>
                </a:solidFill>
              </a:rPr>
              <a:t>проліковано</a:t>
            </a:r>
            <a:r>
              <a:rPr lang="ru-RU" sz="1800" dirty="0">
                <a:solidFill>
                  <a:schemeClr val="bg1"/>
                </a:solidFill>
              </a:rPr>
              <a:t> амбулаторно 1789 </a:t>
            </a:r>
            <a:r>
              <a:rPr lang="ru-RU" sz="1800" dirty="0" err="1">
                <a:solidFill>
                  <a:schemeClr val="bg1"/>
                </a:solidFill>
              </a:rPr>
              <a:t>хворих</a:t>
            </a:r>
            <a:r>
              <a:rPr lang="ru-RU" sz="1800" dirty="0">
                <a:solidFill>
                  <a:schemeClr val="bg1"/>
                </a:solidFill>
              </a:rPr>
              <a:t>, </a:t>
            </a:r>
            <a:r>
              <a:rPr lang="ru-RU" sz="1800" dirty="0" err="1">
                <a:solidFill>
                  <a:schemeClr val="bg1"/>
                </a:solidFill>
              </a:rPr>
              <a:t>госпіталізовано</a:t>
            </a:r>
            <a:r>
              <a:rPr lang="ru-RU" sz="1800" dirty="0">
                <a:solidFill>
                  <a:schemeClr val="bg1"/>
                </a:solidFill>
              </a:rPr>
              <a:t> 144 </a:t>
            </a:r>
            <a:r>
              <a:rPr lang="ru-RU" sz="1800" dirty="0" err="1">
                <a:solidFill>
                  <a:schemeClr val="bg1"/>
                </a:solidFill>
              </a:rPr>
              <a:t>хворих</a:t>
            </a:r>
            <a:r>
              <a:rPr lang="ru-RU" sz="1800" dirty="0">
                <a:solidFill>
                  <a:schemeClr val="bg1"/>
                </a:solidFill>
              </a:rPr>
              <a:t> (2020 р.: </a:t>
            </a:r>
            <a:r>
              <a:rPr lang="ru-RU" sz="1800" dirty="0" err="1">
                <a:solidFill>
                  <a:schemeClr val="bg1"/>
                </a:solidFill>
              </a:rPr>
              <a:t>проліковано</a:t>
            </a:r>
            <a:r>
              <a:rPr lang="ru-RU" sz="1800" dirty="0">
                <a:solidFill>
                  <a:schemeClr val="bg1"/>
                </a:solidFill>
              </a:rPr>
              <a:t> амбулаторно 815 </a:t>
            </a:r>
            <a:r>
              <a:rPr lang="ru-RU" sz="1800" dirty="0" err="1">
                <a:solidFill>
                  <a:schemeClr val="bg1"/>
                </a:solidFill>
              </a:rPr>
              <a:t>хворих</a:t>
            </a:r>
            <a:r>
              <a:rPr lang="ru-RU" sz="1800" dirty="0">
                <a:solidFill>
                  <a:schemeClr val="bg1"/>
                </a:solidFill>
              </a:rPr>
              <a:t>, </a:t>
            </a:r>
            <a:r>
              <a:rPr lang="ru-RU" sz="1800" dirty="0" err="1">
                <a:solidFill>
                  <a:schemeClr val="bg1"/>
                </a:solidFill>
              </a:rPr>
              <a:t>госпіталізовано</a:t>
            </a:r>
            <a:r>
              <a:rPr lang="ru-RU" sz="1800" dirty="0">
                <a:solidFill>
                  <a:schemeClr val="bg1"/>
                </a:solidFill>
              </a:rPr>
              <a:t> – 23) </a:t>
            </a:r>
            <a:r>
              <a:rPr lang="ru-RU" sz="1800" dirty="0" err="1">
                <a:solidFill>
                  <a:schemeClr val="bg1"/>
                </a:solidFill>
              </a:rPr>
              <a:t>знаходилось</a:t>
            </a:r>
            <a:r>
              <a:rPr lang="ru-RU" sz="1800" dirty="0">
                <a:solidFill>
                  <a:schemeClr val="bg1"/>
                </a:solidFill>
              </a:rPr>
              <a:t> на </a:t>
            </a:r>
            <a:r>
              <a:rPr lang="ru-RU" sz="1800" dirty="0" err="1">
                <a:solidFill>
                  <a:schemeClr val="bg1"/>
                </a:solidFill>
              </a:rPr>
              <a:t>самоізоляції</a:t>
            </a:r>
            <a:r>
              <a:rPr lang="ru-RU" sz="1800" dirty="0">
                <a:solidFill>
                  <a:schemeClr val="bg1"/>
                </a:solidFill>
              </a:rPr>
              <a:t> 4832 особи, в тому </a:t>
            </a:r>
            <a:r>
              <a:rPr lang="ru-RU" sz="1800" dirty="0" err="1">
                <a:solidFill>
                  <a:schemeClr val="bg1"/>
                </a:solidFill>
              </a:rPr>
              <a:t>числі</a:t>
            </a:r>
            <a:r>
              <a:rPr lang="ru-RU" sz="1800" dirty="0">
                <a:solidFill>
                  <a:schemeClr val="bg1"/>
                </a:solidFill>
              </a:rPr>
              <a:t> 2899 </a:t>
            </a:r>
            <a:r>
              <a:rPr lang="ru-RU" sz="1800" dirty="0" err="1">
                <a:solidFill>
                  <a:schemeClr val="bg1"/>
                </a:solidFill>
              </a:rPr>
              <a:t>контактних</a:t>
            </a:r>
            <a:r>
              <a:rPr lang="ru-RU" sz="1800" dirty="0">
                <a:solidFill>
                  <a:schemeClr val="bg1"/>
                </a:solidFill>
              </a:rPr>
              <a:t> (2020 р.: </a:t>
            </a:r>
            <a:r>
              <a:rPr lang="ru-RU" sz="1800" dirty="0" err="1">
                <a:solidFill>
                  <a:schemeClr val="bg1"/>
                </a:solidFill>
              </a:rPr>
              <a:t>перебувало</a:t>
            </a:r>
            <a:r>
              <a:rPr lang="ru-RU" sz="1800" dirty="0">
                <a:solidFill>
                  <a:schemeClr val="bg1"/>
                </a:solidFill>
              </a:rPr>
              <a:t> на </a:t>
            </a:r>
            <a:r>
              <a:rPr lang="ru-RU" sz="1800" dirty="0" err="1">
                <a:solidFill>
                  <a:schemeClr val="bg1"/>
                </a:solidFill>
              </a:rPr>
              <a:t>самоізоляції</a:t>
            </a:r>
            <a:r>
              <a:rPr lang="ru-RU" sz="1800" dirty="0">
                <a:solidFill>
                  <a:schemeClr val="bg1"/>
                </a:solidFill>
              </a:rPr>
              <a:t> 1307 </a:t>
            </a:r>
            <a:r>
              <a:rPr lang="ru-RU" sz="1800" dirty="0" err="1">
                <a:solidFill>
                  <a:schemeClr val="bg1"/>
                </a:solidFill>
              </a:rPr>
              <a:t>осіб</a:t>
            </a:r>
            <a:r>
              <a:rPr lang="ru-RU" sz="1800" dirty="0">
                <a:solidFill>
                  <a:schemeClr val="bg1"/>
                </a:solidFill>
              </a:rPr>
              <a:t>, з них </a:t>
            </a:r>
            <a:r>
              <a:rPr lang="ru-RU" sz="1800" dirty="0" err="1">
                <a:solidFill>
                  <a:schemeClr val="bg1"/>
                </a:solidFill>
              </a:rPr>
              <a:t>прибулих</a:t>
            </a:r>
            <a:r>
              <a:rPr lang="ru-RU" sz="1800" dirty="0">
                <a:solidFill>
                  <a:schemeClr val="bg1"/>
                </a:solidFill>
              </a:rPr>
              <a:t> з-за кордону 170 </a:t>
            </a:r>
            <a:r>
              <a:rPr lang="ru-RU" sz="1800" dirty="0" err="1">
                <a:solidFill>
                  <a:schemeClr val="bg1"/>
                </a:solidFill>
              </a:rPr>
              <a:t>осіб</a:t>
            </a:r>
            <a:r>
              <a:rPr lang="ru-RU" sz="1800" dirty="0">
                <a:solidFill>
                  <a:schemeClr val="bg1"/>
                </a:solidFill>
              </a:rPr>
              <a:t>).</a:t>
            </a:r>
          </a:p>
          <a:p>
            <a:pPr algn="just"/>
            <a:r>
              <a:rPr lang="ru-RU" sz="1800" dirty="0">
                <a:solidFill>
                  <a:schemeClr val="bg1"/>
                </a:solidFill>
              </a:rPr>
              <a:t>   З </a:t>
            </a:r>
            <a:r>
              <a:rPr lang="ru-RU" sz="1800" dirty="0" err="1">
                <a:solidFill>
                  <a:schemeClr val="bg1"/>
                </a:solidFill>
              </a:rPr>
              <a:t>місцевого</a:t>
            </a:r>
            <a:r>
              <a:rPr lang="ru-RU" sz="1800" dirty="0">
                <a:solidFill>
                  <a:schemeClr val="bg1"/>
                </a:solidFill>
              </a:rPr>
              <a:t> бюджету за 2021 </a:t>
            </a:r>
            <a:r>
              <a:rPr lang="ru-RU" sz="1800" dirty="0" err="1">
                <a:solidFill>
                  <a:schemeClr val="bg1"/>
                </a:solidFill>
              </a:rPr>
              <a:t>рік</a:t>
            </a:r>
            <a:r>
              <a:rPr lang="ru-RU" sz="1800" dirty="0">
                <a:solidFill>
                  <a:schemeClr val="bg1"/>
                </a:solidFill>
              </a:rPr>
              <a:t> </a:t>
            </a:r>
            <a:r>
              <a:rPr lang="ru-RU" sz="1800" dirty="0" err="1">
                <a:solidFill>
                  <a:schemeClr val="bg1"/>
                </a:solidFill>
              </a:rPr>
              <a:t>було</a:t>
            </a:r>
            <a:r>
              <a:rPr lang="ru-RU" sz="1800" dirty="0">
                <a:solidFill>
                  <a:schemeClr val="bg1"/>
                </a:solidFill>
              </a:rPr>
              <a:t> </a:t>
            </a:r>
            <a:r>
              <a:rPr lang="ru-RU" sz="1800" dirty="0" err="1">
                <a:solidFill>
                  <a:schemeClr val="bg1"/>
                </a:solidFill>
              </a:rPr>
              <a:t>виділено</a:t>
            </a:r>
            <a:r>
              <a:rPr lang="ru-RU" sz="1800" dirty="0">
                <a:solidFill>
                  <a:schemeClr val="bg1"/>
                </a:solidFill>
              </a:rPr>
              <a:t> та </a:t>
            </a:r>
            <a:r>
              <a:rPr lang="ru-RU" sz="1800" dirty="0" err="1">
                <a:solidFill>
                  <a:schemeClr val="bg1"/>
                </a:solidFill>
              </a:rPr>
              <a:t>використано</a:t>
            </a:r>
            <a:r>
              <a:rPr lang="ru-RU" sz="1800" dirty="0">
                <a:solidFill>
                  <a:schemeClr val="bg1"/>
                </a:solidFill>
              </a:rPr>
              <a:t> 229 980,00 грн. для </a:t>
            </a:r>
            <a:r>
              <a:rPr lang="ru-RU" sz="1800" dirty="0" err="1">
                <a:solidFill>
                  <a:schemeClr val="bg1"/>
                </a:solidFill>
              </a:rPr>
              <a:t>придбання</a:t>
            </a:r>
            <a:r>
              <a:rPr lang="ru-RU" sz="1800" dirty="0">
                <a:solidFill>
                  <a:schemeClr val="bg1"/>
                </a:solidFill>
              </a:rPr>
              <a:t> </a:t>
            </a:r>
            <a:r>
              <a:rPr lang="ru-RU" sz="1800" dirty="0" err="1">
                <a:solidFill>
                  <a:schemeClr val="bg1"/>
                </a:solidFill>
              </a:rPr>
              <a:t>засобів</a:t>
            </a:r>
            <a:r>
              <a:rPr lang="ru-RU" sz="1800" dirty="0">
                <a:solidFill>
                  <a:schemeClr val="bg1"/>
                </a:solidFill>
              </a:rPr>
              <a:t> </a:t>
            </a:r>
            <a:r>
              <a:rPr lang="ru-RU" sz="1800" dirty="0" err="1">
                <a:solidFill>
                  <a:schemeClr val="bg1"/>
                </a:solidFill>
              </a:rPr>
              <a:t>індивідуального</a:t>
            </a:r>
            <a:r>
              <a:rPr lang="ru-RU" sz="1800" dirty="0">
                <a:solidFill>
                  <a:schemeClr val="bg1"/>
                </a:solidFill>
              </a:rPr>
              <a:t> </a:t>
            </a:r>
            <a:r>
              <a:rPr lang="ru-RU" sz="1800" dirty="0" err="1">
                <a:solidFill>
                  <a:schemeClr val="bg1"/>
                </a:solidFill>
              </a:rPr>
              <a:t>захисту</a:t>
            </a:r>
            <a:r>
              <a:rPr lang="ru-RU" sz="1800" dirty="0">
                <a:solidFill>
                  <a:schemeClr val="bg1"/>
                </a:solidFill>
              </a:rPr>
              <a:t>, </a:t>
            </a:r>
            <a:r>
              <a:rPr lang="ru-RU" sz="1800" dirty="0" err="1">
                <a:solidFill>
                  <a:schemeClr val="bg1"/>
                </a:solidFill>
              </a:rPr>
              <a:t>дезінфекцйних</a:t>
            </a:r>
            <a:r>
              <a:rPr lang="ru-RU" sz="1800" dirty="0">
                <a:solidFill>
                  <a:schemeClr val="bg1"/>
                </a:solidFill>
              </a:rPr>
              <a:t> </a:t>
            </a:r>
            <a:r>
              <a:rPr lang="ru-RU" sz="1800" dirty="0" err="1">
                <a:solidFill>
                  <a:schemeClr val="bg1"/>
                </a:solidFill>
              </a:rPr>
              <a:t>засобів</a:t>
            </a:r>
            <a:r>
              <a:rPr lang="ru-RU" sz="1800" dirty="0">
                <a:solidFill>
                  <a:schemeClr val="bg1"/>
                </a:solidFill>
              </a:rPr>
              <a:t>  на </a:t>
            </a:r>
            <a:r>
              <a:rPr lang="ru-RU" sz="1800" dirty="0" err="1">
                <a:solidFill>
                  <a:schemeClr val="bg1"/>
                </a:solidFill>
              </a:rPr>
              <a:t>виконання</a:t>
            </a:r>
            <a:r>
              <a:rPr lang="ru-RU" sz="1800" dirty="0">
                <a:solidFill>
                  <a:schemeClr val="bg1"/>
                </a:solidFill>
              </a:rPr>
              <a:t> </a:t>
            </a:r>
            <a:r>
              <a:rPr lang="ru-RU" sz="1800" dirty="0" err="1">
                <a:solidFill>
                  <a:schemeClr val="bg1"/>
                </a:solidFill>
              </a:rPr>
              <a:t>заходів</a:t>
            </a:r>
            <a:r>
              <a:rPr lang="ru-RU" sz="1800" dirty="0">
                <a:solidFill>
                  <a:schemeClr val="bg1"/>
                </a:solidFill>
              </a:rPr>
              <a:t> </a:t>
            </a:r>
            <a:r>
              <a:rPr lang="ru-RU" sz="1800" dirty="0" err="1">
                <a:solidFill>
                  <a:schemeClr val="bg1"/>
                </a:solidFill>
              </a:rPr>
              <a:t>програми</a:t>
            </a:r>
            <a:r>
              <a:rPr lang="ru-RU" sz="1800" dirty="0">
                <a:solidFill>
                  <a:schemeClr val="bg1"/>
                </a:solidFill>
              </a:rPr>
              <a:t>  </a:t>
            </a:r>
            <a:r>
              <a:rPr lang="ru-RU" sz="1800" dirty="0" err="1">
                <a:solidFill>
                  <a:schemeClr val="bg1"/>
                </a:solidFill>
              </a:rPr>
              <a:t>протидії</a:t>
            </a:r>
            <a:r>
              <a:rPr lang="ru-RU" sz="1800" dirty="0">
                <a:solidFill>
                  <a:schemeClr val="bg1"/>
                </a:solidFill>
              </a:rPr>
              <a:t>  </a:t>
            </a:r>
            <a:r>
              <a:rPr lang="ru-RU" sz="1800" dirty="0" err="1">
                <a:solidFill>
                  <a:schemeClr val="bg1"/>
                </a:solidFill>
              </a:rPr>
              <a:t>розповсюдженню</a:t>
            </a:r>
            <a:r>
              <a:rPr lang="ru-RU" sz="1800" dirty="0">
                <a:solidFill>
                  <a:schemeClr val="bg1"/>
                </a:solidFill>
              </a:rPr>
              <a:t> </a:t>
            </a:r>
            <a:r>
              <a:rPr lang="ru-RU" sz="1800" dirty="0" err="1">
                <a:solidFill>
                  <a:schemeClr val="bg1"/>
                </a:solidFill>
              </a:rPr>
              <a:t>коронавірусної</a:t>
            </a:r>
            <a:r>
              <a:rPr lang="ru-RU" sz="1800" dirty="0">
                <a:solidFill>
                  <a:schemeClr val="bg1"/>
                </a:solidFill>
              </a:rPr>
              <a:t>   </a:t>
            </a:r>
            <a:r>
              <a:rPr lang="ru-RU" sz="1800" dirty="0" err="1">
                <a:solidFill>
                  <a:schemeClr val="bg1"/>
                </a:solidFill>
              </a:rPr>
              <a:t>інфекції</a:t>
            </a:r>
            <a:r>
              <a:rPr lang="ru-RU" sz="1800" dirty="0">
                <a:solidFill>
                  <a:schemeClr val="bg1"/>
                </a:solidFill>
              </a:rPr>
              <a:t>  </a:t>
            </a:r>
            <a:r>
              <a:rPr lang="ru-RU" sz="1800" dirty="0" err="1">
                <a:solidFill>
                  <a:schemeClr val="bg1"/>
                </a:solidFill>
              </a:rPr>
              <a:t>проти</a:t>
            </a:r>
            <a:r>
              <a:rPr lang="ru-RU" sz="1800" dirty="0">
                <a:solidFill>
                  <a:schemeClr val="bg1"/>
                </a:solidFill>
              </a:rPr>
              <a:t>  76 111,14 грн.  у  2020 </a:t>
            </a:r>
            <a:r>
              <a:rPr lang="ru-RU" sz="1800" dirty="0" err="1">
                <a:solidFill>
                  <a:schemeClr val="bg1"/>
                </a:solidFill>
              </a:rPr>
              <a:t>році</a:t>
            </a:r>
            <a:r>
              <a:rPr lang="ru-RU" sz="1800" dirty="0">
                <a:solidFill>
                  <a:schemeClr val="bg1"/>
                </a:solidFill>
              </a:rPr>
              <a:t>  на  </a:t>
            </a:r>
            <a:r>
              <a:rPr lang="ru-RU" sz="1800" dirty="0" err="1">
                <a:solidFill>
                  <a:schemeClr val="bg1"/>
                </a:solidFill>
              </a:rPr>
              <a:t>які</a:t>
            </a:r>
            <a:r>
              <a:rPr lang="ru-RU" sz="1800" dirty="0">
                <a:solidFill>
                  <a:schemeClr val="bg1"/>
                </a:solidFill>
              </a:rPr>
              <a:t>  </a:t>
            </a:r>
            <a:r>
              <a:rPr lang="ru-RU" sz="1800" dirty="0" err="1">
                <a:solidFill>
                  <a:schemeClr val="bg1"/>
                </a:solidFill>
              </a:rPr>
              <a:t>було</a:t>
            </a:r>
            <a:r>
              <a:rPr lang="ru-RU" sz="1800" dirty="0">
                <a:solidFill>
                  <a:schemeClr val="bg1"/>
                </a:solidFill>
              </a:rPr>
              <a:t> </a:t>
            </a:r>
            <a:r>
              <a:rPr lang="ru-RU" sz="1800" dirty="0" err="1">
                <a:solidFill>
                  <a:schemeClr val="bg1"/>
                </a:solidFill>
              </a:rPr>
              <a:t>придбано</a:t>
            </a:r>
            <a:r>
              <a:rPr lang="ru-RU" sz="1800" dirty="0">
                <a:solidFill>
                  <a:schemeClr val="bg1"/>
                </a:solidFill>
              </a:rPr>
              <a:t> </a:t>
            </a:r>
            <a:r>
              <a:rPr lang="ru-RU" sz="1800" dirty="0" err="1">
                <a:solidFill>
                  <a:schemeClr val="bg1"/>
                </a:solidFill>
              </a:rPr>
              <a:t>засоби</a:t>
            </a:r>
            <a:r>
              <a:rPr lang="ru-RU" sz="1800" dirty="0">
                <a:solidFill>
                  <a:schemeClr val="bg1"/>
                </a:solidFill>
              </a:rPr>
              <a:t> </a:t>
            </a:r>
            <a:r>
              <a:rPr lang="ru-RU" sz="1800" dirty="0" err="1">
                <a:solidFill>
                  <a:schemeClr val="bg1"/>
                </a:solidFill>
              </a:rPr>
              <a:t>індивідуального</a:t>
            </a:r>
            <a:r>
              <a:rPr lang="ru-RU" sz="1800" dirty="0">
                <a:solidFill>
                  <a:schemeClr val="bg1"/>
                </a:solidFill>
              </a:rPr>
              <a:t> </a:t>
            </a:r>
            <a:r>
              <a:rPr lang="ru-RU" sz="1800" dirty="0" err="1">
                <a:solidFill>
                  <a:schemeClr val="bg1"/>
                </a:solidFill>
              </a:rPr>
              <a:t>захисту</a:t>
            </a:r>
            <a:r>
              <a:rPr lang="ru-RU" sz="1800" dirty="0">
                <a:solidFill>
                  <a:schemeClr val="bg1"/>
                </a:solidFill>
              </a:rPr>
              <a:t> для </a:t>
            </a:r>
            <a:r>
              <a:rPr lang="ru-RU" sz="1800" dirty="0" err="1">
                <a:solidFill>
                  <a:schemeClr val="bg1"/>
                </a:solidFill>
              </a:rPr>
              <a:t>всіх</a:t>
            </a:r>
            <a:r>
              <a:rPr lang="ru-RU" sz="1800" dirty="0">
                <a:solidFill>
                  <a:schemeClr val="bg1"/>
                </a:solidFill>
              </a:rPr>
              <a:t> </a:t>
            </a:r>
            <a:r>
              <a:rPr lang="ru-RU" sz="1800" dirty="0" err="1">
                <a:solidFill>
                  <a:schemeClr val="bg1"/>
                </a:solidFill>
              </a:rPr>
              <a:t>працівників</a:t>
            </a:r>
            <a:r>
              <a:rPr lang="ru-RU" sz="1800" dirty="0">
                <a:solidFill>
                  <a:schemeClr val="bg1"/>
                </a:solidFill>
              </a:rPr>
              <a:t> </a:t>
            </a:r>
            <a:r>
              <a:rPr lang="ru-RU" sz="1800" dirty="0" err="1">
                <a:solidFill>
                  <a:schemeClr val="bg1"/>
                </a:solidFill>
              </a:rPr>
              <a:t>підприємства</a:t>
            </a:r>
            <a:r>
              <a:rPr lang="ru-RU" sz="1800" dirty="0">
                <a:solidFill>
                  <a:schemeClr val="bg1"/>
                </a:solidFill>
              </a:rPr>
              <a:t>, в першу </a:t>
            </a:r>
            <a:r>
              <a:rPr lang="ru-RU" sz="1800" dirty="0" err="1">
                <a:solidFill>
                  <a:schemeClr val="bg1"/>
                </a:solidFill>
              </a:rPr>
              <a:t>чергу</a:t>
            </a:r>
            <a:r>
              <a:rPr lang="ru-RU" sz="1800" dirty="0">
                <a:solidFill>
                  <a:schemeClr val="bg1"/>
                </a:solidFill>
              </a:rPr>
              <a:t> для </a:t>
            </a:r>
            <a:r>
              <a:rPr lang="ru-RU" sz="1800" dirty="0" err="1">
                <a:solidFill>
                  <a:schemeClr val="bg1"/>
                </a:solidFill>
              </a:rPr>
              <a:t>медичних</a:t>
            </a:r>
            <a:r>
              <a:rPr lang="ru-RU" sz="1800" dirty="0">
                <a:solidFill>
                  <a:schemeClr val="bg1"/>
                </a:solidFill>
              </a:rPr>
              <a:t> </a:t>
            </a:r>
            <a:r>
              <a:rPr lang="ru-RU" sz="1800" dirty="0" err="1">
                <a:solidFill>
                  <a:schemeClr val="bg1"/>
                </a:solidFill>
              </a:rPr>
              <a:t>працівників</a:t>
            </a:r>
            <a:r>
              <a:rPr lang="ru-RU" sz="1800" dirty="0">
                <a:solidFill>
                  <a:schemeClr val="bg1"/>
                </a:solidFill>
              </a:rPr>
              <a:t>, </a:t>
            </a:r>
            <a:r>
              <a:rPr lang="ru-RU" sz="1800" dirty="0" err="1">
                <a:solidFill>
                  <a:schemeClr val="bg1"/>
                </a:solidFill>
              </a:rPr>
              <a:t>водіїв</a:t>
            </a:r>
            <a:r>
              <a:rPr lang="ru-RU" sz="1800" dirty="0">
                <a:solidFill>
                  <a:schemeClr val="bg1"/>
                </a:solidFill>
              </a:rPr>
              <a:t> та </a:t>
            </a:r>
            <a:r>
              <a:rPr lang="ru-RU" sz="1800" dirty="0" err="1">
                <a:solidFill>
                  <a:schemeClr val="bg1"/>
                </a:solidFill>
              </a:rPr>
              <a:t>молодшого</a:t>
            </a:r>
            <a:r>
              <a:rPr lang="ru-RU" sz="1800" dirty="0">
                <a:solidFill>
                  <a:schemeClr val="bg1"/>
                </a:solidFill>
              </a:rPr>
              <a:t> персоналу. </a:t>
            </a:r>
          </a:p>
          <a:p>
            <a:pPr algn="just"/>
            <a:r>
              <a:rPr lang="ru-RU" sz="1800" dirty="0">
                <a:solidFill>
                  <a:schemeClr val="bg1"/>
                </a:solidFill>
              </a:rPr>
              <a:t>     За </a:t>
            </a:r>
            <a:r>
              <a:rPr lang="ru-RU" sz="1800" dirty="0" err="1">
                <a:solidFill>
                  <a:schemeClr val="bg1"/>
                </a:solidFill>
              </a:rPr>
              <a:t>кошти</a:t>
            </a:r>
            <a:r>
              <a:rPr lang="ru-RU" sz="1800" dirty="0">
                <a:solidFill>
                  <a:schemeClr val="bg1"/>
                </a:solidFill>
              </a:rPr>
              <a:t> НСЗУ  </a:t>
            </a:r>
            <a:r>
              <a:rPr lang="ru-RU" sz="1800" dirty="0" err="1">
                <a:solidFill>
                  <a:schemeClr val="bg1"/>
                </a:solidFill>
              </a:rPr>
              <a:t>було</a:t>
            </a:r>
            <a:r>
              <a:rPr lang="ru-RU" sz="1800" dirty="0">
                <a:solidFill>
                  <a:schemeClr val="bg1"/>
                </a:solidFill>
              </a:rPr>
              <a:t> </a:t>
            </a:r>
            <a:r>
              <a:rPr lang="ru-RU" sz="1800" dirty="0" err="1">
                <a:solidFill>
                  <a:schemeClr val="bg1"/>
                </a:solidFill>
              </a:rPr>
              <a:t>придбано</a:t>
            </a:r>
            <a:r>
              <a:rPr lang="ru-RU" sz="1800" dirty="0">
                <a:solidFill>
                  <a:schemeClr val="bg1"/>
                </a:solidFill>
              </a:rPr>
              <a:t> </a:t>
            </a:r>
            <a:r>
              <a:rPr lang="ru-RU" sz="1800" dirty="0" err="1">
                <a:solidFill>
                  <a:schemeClr val="bg1"/>
                </a:solidFill>
              </a:rPr>
              <a:t>засобів</a:t>
            </a:r>
            <a:r>
              <a:rPr lang="ru-RU" sz="1800" dirty="0">
                <a:solidFill>
                  <a:schemeClr val="bg1"/>
                </a:solidFill>
              </a:rPr>
              <a:t> </a:t>
            </a:r>
            <a:r>
              <a:rPr lang="ru-RU" sz="1800" dirty="0" err="1">
                <a:solidFill>
                  <a:schemeClr val="bg1"/>
                </a:solidFill>
              </a:rPr>
              <a:t>індивідуального</a:t>
            </a:r>
            <a:r>
              <a:rPr lang="ru-RU" sz="1800" dirty="0">
                <a:solidFill>
                  <a:schemeClr val="bg1"/>
                </a:solidFill>
              </a:rPr>
              <a:t> </a:t>
            </a:r>
            <a:r>
              <a:rPr lang="ru-RU" sz="1800" dirty="0" err="1">
                <a:solidFill>
                  <a:schemeClr val="bg1"/>
                </a:solidFill>
              </a:rPr>
              <a:t>захисту</a:t>
            </a:r>
            <a:r>
              <a:rPr lang="ru-RU" sz="1800" dirty="0">
                <a:solidFill>
                  <a:schemeClr val="bg1"/>
                </a:solidFill>
              </a:rPr>
              <a:t> на </a:t>
            </a:r>
            <a:r>
              <a:rPr lang="ru-RU" sz="1800" dirty="0" err="1">
                <a:solidFill>
                  <a:schemeClr val="bg1"/>
                </a:solidFill>
              </a:rPr>
              <a:t>загальну</a:t>
            </a:r>
            <a:r>
              <a:rPr lang="ru-RU" sz="1800" dirty="0">
                <a:solidFill>
                  <a:schemeClr val="bg1"/>
                </a:solidFill>
              </a:rPr>
              <a:t>  суму  54 865,00 грн. та  </a:t>
            </a:r>
            <a:r>
              <a:rPr lang="ru-RU" sz="1800" dirty="0" err="1">
                <a:solidFill>
                  <a:schemeClr val="bg1"/>
                </a:solidFill>
              </a:rPr>
              <a:t>дезінфекційних</a:t>
            </a:r>
            <a:r>
              <a:rPr lang="ru-RU" sz="1800" dirty="0">
                <a:solidFill>
                  <a:schemeClr val="bg1"/>
                </a:solidFill>
              </a:rPr>
              <a:t>  </a:t>
            </a:r>
            <a:r>
              <a:rPr lang="ru-RU" sz="1800" dirty="0" err="1">
                <a:solidFill>
                  <a:schemeClr val="bg1"/>
                </a:solidFill>
              </a:rPr>
              <a:t>засобів</a:t>
            </a:r>
            <a:r>
              <a:rPr lang="ru-RU" sz="1800" dirty="0">
                <a:solidFill>
                  <a:schemeClr val="bg1"/>
                </a:solidFill>
              </a:rPr>
              <a:t>  на  19 703,25 грн.</a:t>
            </a:r>
            <a:r>
              <a:rPr lang="uk-UA" dirty="0"/>
              <a:t>     </a:t>
            </a:r>
          </a:p>
        </p:txBody>
      </p:sp>
      <p:pic>
        <p:nvPicPr>
          <p:cNvPr id="13" name="Рисунок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6" y="3321586"/>
            <a:ext cx="2869287" cy="3387687"/>
          </a:xfrm>
          <a:prstGeom prst="rect">
            <a:avLst/>
          </a:prstGeom>
        </p:spPr>
      </p:pic>
      <p:pic>
        <p:nvPicPr>
          <p:cNvPr id="5" name="Місце для вмісту 4">
            <a:extLst>
              <a:ext uri="{FF2B5EF4-FFF2-40B4-BE49-F238E27FC236}">
                <a16:creationId xmlns:a16="http://schemas.microsoft.com/office/drawing/2014/main" id="{E16E15BF-270E-4445-924A-E730F878713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 y="658368"/>
            <a:ext cx="2870293" cy="2441448"/>
          </a:xfrm>
        </p:spPr>
      </p:pic>
    </p:spTree>
    <p:extLst>
      <p:ext uri="{BB962C8B-B14F-4D97-AF65-F5344CB8AC3E}">
        <p14:creationId xmlns:p14="http://schemas.microsoft.com/office/powerpoint/2010/main" val="410536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571110" y="0"/>
            <a:ext cx="6019800" cy="891822"/>
          </a:xfrm>
        </p:spPr>
        <p:txBody>
          <a:bodyPr/>
          <a:lstStyle/>
          <a:p>
            <a:r>
              <a:rPr lang="uk-UA" dirty="0"/>
              <a:t>Діагностика </a:t>
            </a:r>
            <a:r>
              <a:rPr lang="en-US" dirty="0"/>
              <a:t>COVID-19</a:t>
            </a:r>
            <a:endParaRPr lang="uk-UA" dirty="0"/>
          </a:p>
        </p:txBody>
      </p:sp>
      <p:pic>
        <p:nvPicPr>
          <p:cNvPr id="6" name="Місце для зображення 5"/>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826265" y="802117"/>
            <a:ext cx="3432704" cy="4783434"/>
          </a:xfrm>
        </p:spPr>
      </p:pic>
      <p:sp>
        <p:nvSpPr>
          <p:cNvPr id="5" name="Місце для тексту 4"/>
          <p:cNvSpPr>
            <a:spLocks noGrp="1"/>
          </p:cNvSpPr>
          <p:nvPr>
            <p:ph type="body" sz="half" idx="2"/>
          </p:nvPr>
        </p:nvSpPr>
        <p:spPr>
          <a:xfrm>
            <a:off x="4636009" y="1051561"/>
            <a:ext cx="6954902" cy="5044440"/>
          </a:xfrm>
        </p:spPr>
        <p:txBody>
          <a:bodyPr>
            <a:noAutofit/>
          </a:bodyPr>
          <a:lstStyle/>
          <a:p>
            <a:pPr algn="just"/>
            <a:r>
              <a:rPr lang="uk-UA" dirty="0">
                <a:solidFill>
                  <a:schemeClr val="bg1"/>
                </a:solidFill>
              </a:rPr>
              <a:t>     </a:t>
            </a:r>
            <a:r>
              <a:rPr lang="ru-RU" dirty="0">
                <a:solidFill>
                  <a:schemeClr val="bg1"/>
                </a:solidFill>
              </a:rPr>
              <a:t>З метою </a:t>
            </a:r>
            <a:r>
              <a:rPr lang="ru-RU" dirty="0" err="1">
                <a:solidFill>
                  <a:schemeClr val="bg1"/>
                </a:solidFill>
              </a:rPr>
              <a:t>своєчасного</a:t>
            </a:r>
            <a:r>
              <a:rPr lang="ru-RU" dirty="0">
                <a:solidFill>
                  <a:schemeClr val="bg1"/>
                </a:solidFill>
              </a:rPr>
              <a:t> </a:t>
            </a:r>
            <a:r>
              <a:rPr lang="ru-RU" dirty="0" err="1">
                <a:solidFill>
                  <a:schemeClr val="bg1"/>
                </a:solidFill>
              </a:rPr>
              <a:t>проведення</a:t>
            </a:r>
            <a:r>
              <a:rPr lang="ru-RU" dirty="0">
                <a:solidFill>
                  <a:schemeClr val="bg1"/>
                </a:solidFill>
              </a:rPr>
              <a:t> </a:t>
            </a:r>
            <a:r>
              <a:rPr lang="ru-RU" dirty="0" err="1">
                <a:solidFill>
                  <a:schemeClr val="bg1"/>
                </a:solidFill>
              </a:rPr>
              <a:t>обстежень</a:t>
            </a:r>
            <a:r>
              <a:rPr lang="ru-RU" dirty="0">
                <a:solidFill>
                  <a:schemeClr val="bg1"/>
                </a:solidFill>
              </a:rPr>
              <a:t> </a:t>
            </a:r>
            <a:r>
              <a:rPr lang="ru-RU" dirty="0" err="1">
                <a:solidFill>
                  <a:schemeClr val="bg1"/>
                </a:solidFill>
              </a:rPr>
              <a:t>населення</a:t>
            </a:r>
            <a:r>
              <a:rPr lang="ru-RU" dirty="0">
                <a:solidFill>
                  <a:schemeClr val="bg1"/>
                </a:solidFill>
              </a:rPr>
              <a:t> на Covid-19 створена бригада по забору </a:t>
            </a:r>
            <a:r>
              <a:rPr lang="ru-RU" dirty="0" err="1">
                <a:solidFill>
                  <a:schemeClr val="bg1"/>
                </a:solidFill>
              </a:rPr>
              <a:t>матеріалу</a:t>
            </a:r>
            <a:r>
              <a:rPr lang="ru-RU" dirty="0">
                <a:solidFill>
                  <a:schemeClr val="bg1"/>
                </a:solidFill>
              </a:rPr>
              <a:t> на ПЛР та за </a:t>
            </a:r>
            <a:r>
              <a:rPr lang="ru-RU" dirty="0" err="1">
                <a:solidFill>
                  <a:schemeClr val="bg1"/>
                </a:solidFill>
              </a:rPr>
              <a:t>допомогою</a:t>
            </a:r>
            <a:r>
              <a:rPr lang="ru-RU" dirty="0">
                <a:solidFill>
                  <a:schemeClr val="bg1"/>
                </a:solidFill>
              </a:rPr>
              <a:t> </a:t>
            </a:r>
            <a:r>
              <a:rPr lang="ru-RU" dirty="0" err="1">
                <a:solidFill>
                  <a:schemeClr val="bg1"/>
                </a:solidFill>
              </a:rPr>
              <a:t>швидко-тестів</a:t>
            </a:r>
            <a:r>
              <a:rPr lang="ru-RU" dirty="0">
                <a:solidFill>
                  <a:schemeClr val="bg1"/>
                </a:solidFill>
              </a:rPr>
              <a:t>. </a:t>
            </a:r>
            <a:r>
              <a:rPr lang="ru-RU" dirty="0" err="1">
                <a:solidFill>
                  <a:schemeClr val="bg1"/>
                </a:solidFill>
              </a:rPr>
              <a:t>Впродовж</a:t>
            </a:r>
            <a:r>
              <a:rPr lang="ru-RU" dirty="0">
                <a:solidFill>
                  <a:schemeClr val="bg1"/>
                </a:solidFill>
              </a:rPr>
              <a:t> 2021 року </a:t>
            </a:r>
            <a:r>
              <a:rPr lang="ru-RU" dirty="0" err="1">
                <a:solidFill>
                  <a:schemeClr val="bg1"/>
                </a:solidFill>
              </a:rPr>
              <a:t>зроблено</a:t>
            </a:r>
            <a:r>
              <a:rPr lang="ru-RU" dirty="0">
                <a:solidFill>
                  <a:schemeClr val="bg1"/>
                </a:solidFill>
              </a:rPr>
              <a:t> 382 </a:t>
            </a:r>
            <a:r>
              <a:rPr lang="ru-RU" dirty="0" err="1">
                <a:solidFill>
                  <a:schemeClr val="bg1"/>
                </a:solidFill>
              </a:rPr>
              <a:t>виЇзди</a:t>
            </a:r>
            <a:r>
              <a:rPr lang="ru-RU" dirty="0">
                <a:solidFill>
                  <a:schemeClr val="bg1"/>
                </a:solidFill>
              </a:rPr>
              <a:t> та 415 </a:t>
            </a:r>
            <a:r>
              <a:rPr lang="ru-RU" dirty="0" err="1">
                <a:solidFill>
                  <a:schemeClr val="bg1"/>
                </a:solidFill>
              </a:rPr>
              <a:t>тестів</a:t>
            </a:r>
            <a:r>
              <a:rPr lang="ru-RU" dirty="0">
                <a:solidFill>
                  <a:schemeClr val="bg1"/>
                </a:solidFill>
              </a:rPr>
              <a:t>, з </a:t>
            </a:r>
            <a:r>
              <a:rPr lang="ru-RU" dirty="0" err="1">
                <a:solidFill>
                  <a:schemeClr val="bg1"/>
                </a:solidFill>
              </a:rPr>
              <a:t>яких</a:t>
            </a:r>
            <a:r>
              <a:rPr lang="ru-RU" dirty="0">
                <a:solidFill>
                  <a:schemeClr val="bg1"/>
                </a:solidFill>
              </a:rPr>
              <a:t> 173 – </a:t>
            </a:r>
            <a:r>
              <a:rPr lang="ru-RU" dirty="0" err="1">
                <a:solidFill>
                  <a:schemeClr val="bg1"/>
                </a:solidFill>
              </a:rPr>
              <a:t>позитивні</a:t>
            </a:r>
            <a:r>
              <a:rPr lang="ru-RU" dirty="0">
                <a:solidFill>
                  <a:schemeClr val="bg1"/>
                </a:solidFill>
              </a:rPr>
              <a:t>.     </a:t>
            </a:r>
          </a:p>
          <a:p>
            <a:pPr algn="just"/>
            <a:r>
              <a:rPr lang="ru-RU" dirty="0">
                <a:solidFill>
                  <a:schemeClr val="bg1"/>
                </a:solidFill>
              </a:rPr>
              <a:t>За 2021 </a:t>
            </a:r>
            <a:r>
              <a:rPr lang="ru-RU" dirty="0" err="1">
                <a:solidFill>
                  <a:schemeClr val="bg1"/>
                </a:solidFill>
              </a:rPr>
              <a:t>рік</a:t>
            </a:r>
            <a:r>
              <a:rPr lang="ru-RU" dirty="0">
                <a:solidFill>
                  <a:schemeClr val="bg1"/>
                </a:solidFill>
              </a:rPr>
              <a:t> з метою </a:t>
            </a:r>
            <a:r>
              <a:rPr lang="ru-RU" dirty="0" err="1">
                <a:solidFill>
                  <a:schemeClr val="bg1"/>
                </a:solidFill>
              </a:rPr>
              <a:t>визначення</a:t>
            </a:r>
            <a:r>
              <a:rPr lang="ru-RU" dirty="0">
                <a:solidFill>
                  <a:schemeClr val="bg1"/>
                </a:solidFill>
              </a:rPr>
              <a:t> </a:t>
            </a:r>
            <a:r>
              <a:rPr lang="ru-RU" dirty="0" err="1">
                <a:solidFill>
                  <a:schemeClr val="bg1"/>
                </a:solidFill>
              </a:rPr>
              <a:t>наявності</a:t>
            </a:r>
            <a:r>
              <a:rPr lang="ru-RU" dirty="0">
                <a:solidFill>
                  <a:schemeClr val="bg1"/>
                </a:solidFill>
              </a:rPr>
              <a:t> </a:t>
            </a:r>
            <a:r>
              <a:rPr lang="ru-RU" dirty="0" err="1">
                <a:solidFill>
                  <a:schemeClr val="bg1"/>
                </a:solidFill>
              </a:rPr>
              <a:t>захворювання</a:t>
            </a:r>
            <a:r>
              <a:rPr lang="ru-RU" dirty="0">
                <a:solidFill>
                  <a:schemeClr val="bg1"/>
                </a:solidFill>
              </a:rPr>
              <a:t> на </a:t>
            </a:r>
            <a:r>
              <a:rPr lang="ru-RU" dirty="0" err="1">
                <a:solidFill>
                  <a:schemeClr val="bg1"/>
                </a:solidFill>
              </a:rPr>
              <a:t>гостру</a:t>
            </a:r>
            <a:r>
              <a:rPr lang="ru-RU" dirty="0">
                <a:solidFill>
                  <a:schemeClr val="bg1"/>
                </a:solidFill>
              </a:rPr>
              <a:t> </a:t>
            </a:r>
            <a:r>
              <a:rPr lang="ru-RU" dirty="0" err="1">
                <a:solidFill>
                  <a:schemeClr val="bg1"/>
                </a:solidFill>
              </a:rPr>
              <a:t>респіраторну</a:t>
            </a:r>
            <a:r>
              <a:rPr lang="ru-RU" dirty="0">
                <a:solidFill>
                  <a:schemeClr val="bg1"/>
                </a:solidFill>
              </a:rPr>
              <a:t> хворобу, </a:t>
            </a:r>
            <a:r>
              <a:rPr lang="ru-RU" dirty="0" err="1">
                <a:solidFill>
                  <a:schemeClr val="bg1"/>
                </a:solidFill>
              </a:rPr>
              <a:t>спричинену</a:t>
            </a:r>
            <a:r>
              <a:rPr lang="ru-RU" dirty="0">
                <a:solidFill>
                  <a:schemeClr val="bg1"/>
                </a:solidFill>
              </a:rPr>
              <a:t> </a:t>
            </a:r>
            <a:r>
              <a:rPr lang="ru-RU" dirty="0" err="1">
                <a:solidFill>
                  <a:schemeClr val="bg1"/>
                </a:solidFill>
              </a:rPr>
              <a:t>коронавірусом</a:t>
            </a:r>
            <a:r>
              <a:rPr lang="ru-RU" dirty="0">
                <a:solidFill>
                  <a:schemeClr val="bg1"/>
                </a:solidFill>
              </a:rPr>
              <a:t> SARS-CoV-2,  </a:t>
            </a:r>
            <a:r>
              <a:rPr lang="ru-RU" dirty="0" err="1">
                <a:solidFill>
                  <a:schemeClr val="bg1"/>
                </a:solidFill>
              </a:rPr>
              <a:t>використано</a:t>
            </a:r>
            <a:r>
              <a:rPr lang="ru-RU" dirty="0">
                <a:solidFill>
                  <a:schemeClr val="bg1"/>
                </a:solidFill>
              </a:rPr>
              <a:t> 5589 </a:t>
            </a:r>
            <a:r>
              <a:rPr lang="ru-RU" dirty="0" err="1">
                <a:solidFill>
                  <a:schemeClr val="bg1"/>
                </a:solidFill>
              </a:rPr>
              <a:t>експрес-тестів</a:t>
            </a:r>
            <a:r>
              <a:rPr lang="ru-RU" dirty="0">
                <a:solidFill>
                  <a:schemeClr val="bg1"/>
                </a:solidFill>
              </a:rPr>
              <a:t> на SARS-CoV-2, з них </a:t>
            </a:r>
            <a:r>
              <a:rPr lang="ru-RU" dirty="0" err="1">
                <a:solidFill>
                  <a:schemeClr val="bg1"/>
                </a:solidFill>
              </a:rPr>
              <a:t>отримано</a:t>
            </a:r>
            <a:r>
              <a:rPr lang="ru-RU" dirty="0">
                <a:solidFill>
                  <a:schemeClr val="bg1"/>
                </a:solidFill>
              </a:rPr>
              <a:t> 494 </a:t>
            </a:r>
            <a:r>
              <a:rPr lang="ru-RU" dirty="0" err="1">
                <a:solidFill>
                  <a:schemeClr val="bg1"/>
                </a:solidFill>
              </a:rPr>
              <a:t>позитивні</a:t>
            </a:r>
            <a:r>
              <a:rPr lang="ru-RU" dirty="0">
                <a:solidFill>
                  <a:schemeClr val="bg1"/>
                </a:solidFill>
              </a:rPr>
              <a:t> </a:t>
            </a:r>
            <a:r>
              <a:rPr lang="ru-RU" dirty="0" err="1">
                <a:solidFill>
                  <a:schemeClr val="bg1"/>
                </a:solidFill>
              </a:rPr>
              <a:t>результати</a:t>
            </a:r>
            <a:r>
              <a:rPr lang="ru-RU" dirty="0">
                <a:solidFill>
                  <a:schemeClr val="bg1"/>
                </a:solidFill>
              </a:rPr>
              <a:t>.</a:t>
            </a:r>
          </a:p>
          <a:p>
            <a:pPr algn="just"/>
            <a:r>
              <a:rPr lang="ru-RU" dirty="0">
                <a:solidFill>
                  <a:schemeClr val="bg1"/>
                </a:solidFill>
              </a:rPr>
              <a:t>     </a:t>
            </a:r>
            <a:r>
              <a:rPr lang="ru-RU" dirty="0" err="1">
                <a:solidFill>
                  <a:schemeClr val="bg1"/>
                </a:solidFill>
              </a:rPr>
              <a:t>Відібрано</a:t>
            </a:r>
            <a:r>
              <a:rPr lang="ru-RU" dirty="0">
                <a:solidFill>
                  <a:schemeClr val="bg1"/>
                </a:solidFill>
              </a:rPr>
              <a:t> та направлено  на  ПЛР-</a:t>
            </a:r>
            <a:r>
              <a:rPr lang="ru-RU" dirty="0" err="1">
                <a:solidFill>
                  <a:schemeClr val="bg1"/>
                </a:solidFill>
              </a:rPr>
              <a:t>дослідження</a:t>
            </a:r>
            <a:r>
              <a:rPr lang="ru-RU" dirty="0">
                <a:solidFill>
                  <a:schemeClr val="bg1"/>
                </a:solidFill>
              </a:rPr>
              <a:t>  3254  </a:t>
            </a:r>
            <a:r>
              <a:rPr lang="ru-RU" dirty="0" err="1">
                <a:solidFill>
                  <a:schemeClr val="bg1"/>
                </a:solidFill>
              </a:rPr>
              <a:t>назо</a:t>
            </a:r>
            <a:r>
              <a:rPr lang="ru-RU" dirty="0">
                <a:solidFill>
                  <a:schemeClr val="bg1"/>
                </a:solidFill>
              </a:rPr>
              <a:t>- та  </a:t>
            </a:r>
            <a:r>
              <a:rPr lang="ru-RU" dirty="0" err="1">
                <a:solidFill>
                  <a:schemeClr val="bg1"/>
                </a:solidFill>
              </a:rPr>
              <a:t>орофаренгіальні</a:t>
            </a:r>
            <a:r>
              <a:rPr lang="ru-RU" dirty="0">
                <a:solidFill>
                  <a:schemeClr val="bg1"/>
                </a:solidFill>
              </a:rPr>
              <a:t>  мазки,  за  результатами  </a:t>
            </a:r>
            <a:r>
              <a:rPr lang="ru-RU" dirty="0" err="1">
                <a:solidFill>
                  <a:schemeClr val="bg1"/>
                </a:solidFill>
              </a:rPr>
              <a:t>яких</a:t>
            </a:r>
            <a:r>
              <a:rPr lang="ru-RU" dirty="0">
                <a:solidFill>
                  <a:schemeClr val="bg1"/>
                </a:solidFill>
              </a:rPr>
              <a:t>  </a:t>
            </a:r>
            <a:r>
              <a:rPr lang="ru-RU" dirty="0" err="1">
                <a:solidFill>
                  <a:schemeClr val="bg1"/>
                </a:solidFill>
              </a:rPr>
              <a:t>виявлено</a:t>
            </a:r>
            <a:r>
              <a:rPr lang="ru-RU" dirty="0">
                <a:solidFill>
                  <a:schemeClr val="bg1"/>
                </a:solidFill>
              </a:rPr>
              <a:t> 1245 </a:t>
            </a:r>
            <a:r>
              <a:rPr lang="ru-RU" dirty="0" err="1">
                <a:solidFill>
                  <a:schemeClr val="bg1"/>
                </a:solidFill>
              </a:rPr>
              <a:t>позитивних</a:t>
            </a:r>
            <a:r>
              <a:rPr lang="ru-RU" dirty="0">
                <a:solidFill>
                  <a:schemeClr val="bg1"/>
                </a:solidFill>
              </a:rPr>
              <a:t>.</a:t>
            </a:r>
          </a:p>
          <a:p>
            <a:pPr algn="just"/>
            <a:r>
              <a:rPr lang="ru-RU" dirty="0">
                <a:solidFill>
                  <a:schemeClr val="bg1"/>
                </a:solidFill>
              </a:rPr>
              <a:t>     Проведено 303 ІФА-</a:t>
            </a:r>
            <a:r>
              <a:rPr lang="ru-RU" dirty="0" err="1">
                <a:solidFill>
                  <a:schemeClr val="bg1"/>
                </a:solidFill>
              </a:rPr>
              <a:t>дослідження</a:t>
            </a:r>
            <a:r>
              <a:rPr lang="ru-RU" dirty="0">
                <a:solidFill>
                  <a:schemeClr val="bg1"/>
                </a:solidFill>
              </a:rPr>
              <a:t>, з </a:t>
            </a:r>
            <a:r>
              <a:rPr lang="ru-RU" dirty="0" err="1">
                <a:solidFill>
                  <a:schemeClr val="bg1"/>
                </a:solidFill>
              </a:rPr>
              <a:t>яких</a:t>
            </a:r>
            <a:r>
              <a:rPr lang="ru-RU" dirty="0">
                <a:solidFill>
                  <a:schemeClr val="bg1"/>
                </a:solidFill>
              </a:rPr>
              <a:t> </a:t>
            </a:r>
            <a:r>
              <a:rPr lang="ru-RU" dirty="0" err="1">
                <a:solidFill>
                  <a:schemeClr val="bg1"/>
                </a:solidFill>
              </a:rPr>
              <a:t>виявлено</a:t>
            </a:r>
            <a:r>
              <a:rPr lang="ru-RU" dirty="0">
                <a:solidFill>
                  <a:schemeClr val="bg1"/>
                </a:solidFill>
              </a:rPr>
              <a:t> </a:t>
            </a:r>
            <a:r>
              <a:rPr lang="ru-RU" dirty="0" err="1">
                <a:solidFill>
                  <a:schemeClr val="bg1"/>
                </a:solidFill>
              </a:rPr>
              <a:t>позитивних</a:t>
            </a:r>
            <a:r>
              <a:rPr lang="ru-RU" dirty="0">
                <a:solidFill>
                  <a:schemeClr val="bg1"/>
                </a:solidFill>
              </a:rPr>
              <a:t> – 139 (</a:t>
            </a:r>
            <a:r>
              <a:rPr lang="ru-RU" dirty="0" err="1">
                <a:solidFill>
                  <a:schemeClr val="bg1"/>
                </a:solidFill>
              </a:rPr>
              <a:t>IgM</a:t>
            </a:r>
            <a:r>
              <a:rPr lang="ru-RU" dirty="0">
                <a:solidFill>
                  <a:schemeClr val="bg1"/>
                </a:solidFill>
              </a:rPr>
              <a:t> та  </a:t>
            </a:r>
            <a:r>
              <a:rPr lang="ru-RU" dirty="0" err="1">
                <a:solidFill>
                  <a:schemeClr val="bg1"/>
                </a:solidFill>
              </a:rPr>
              <a:t>IgG</a:t>
            </a:r>
            <a:r>
              <a:rPr lang="ru-RU" dirty="0">
                <a:solidFill>
                  <a:schemeClr val="bg1"/>
                </a:solidFill>
              </a:rPr>
              <a:t> – 3, </a:t>
            </a:r>
            <a:r>
              <a:rPr lang="ru-RU" dirty="0" err="1">
                <a:solidFill>
                  <a:schemeClr val="bg1"/>
                </a:solidFill>
              </a:rPr>
              <a:t>IgM</a:t>
            </a:r>
            <a:r>
              <a:rPr lang="ru-RU" dirty="0">
                <a:solidFill>
                  <a:schemeClr val="bg1"/>
                </a:solidFill>
              </a:rPr>
              <a:t> – 5, </a:t>
            </a:r>
            <a:r>
              <a:rPr lang="ru-RU" dirty="0" err="1">
                <a:solidFill>
                  <a:schemeClr val="bg1"/>
                </a:solidFill>
              </a:rPr>
              <a:t>IgG</a:t>
            </a:r>
            <a:r>
              <a:rPr lang="ru-RU" dirty="0">
                <a:solidFill>
                  <a:schemeClr val="bg1"/>
                </a:solidFill>
              </a:rPr>
              <a:t> – 131).</a:t>
            </a:r>
          </a:p>
          <a:p>
            <a:pPr algn="just"/>
            <a:r>
              <a:rPr lang="ru-RU" dirty="0">
                <a:solidFill>
                  <a:schemeClr val="bg1"/>
                </a:solidFill>
              </a:rPr>
              <a:t>     Станом на 31.12.2021 р. </a:t>
            </a:r>
            <a:r>
              <a:rPr lang="ru-RU" dirty="0" err="1">
                <a:solidFill>
                  <a:schemeClr val="bg1"/>
                </a:solidFill>
              </a:rPr>
              <a:t>зареєстровано</a:t>
            </a:r>
            <a:r>
              <a:rPr lang="ru-RU" dirty="0">
                <a:solidFill>
                  <a:schemeClr val="bg1"/>
                </a:solidFill>
              </a:rPr>
              <a:t> 1933 </a:t>
            </a:r>
            <a:r>
              <a:rPr lang="ru-RU" dirty="0" err="1">
                <a:solidFill>
                  <a:schemeClr val="bg1"/>
                </a:solidFill>
              </a:rPr>
              <a:t>випадки</a:t>
            </a:r>
            <a:r>
              <a:rPr lang="ru-RU" dirty="0">
                <a:solidFill>
                  <a:schemeClr val="bg1"/>
                </a:solidFill>
              </a:rPr>
              <a:t> </a:t>
            </a:r>
            <a:r>
              <a:rPr lang="ru-RU" dirty="0" err="1">
                <a:solidFill>
                  <a:schemeClr val="bg1"/>
                </a:solidFill>
              </a:rPr>
              <a:t>захворювання</a:t>
            </a:r>
            <a:r>
              <a:rPr lang="ru-RU" dirty="0">
                <a:solidFill>
                  <a:schemeClr val="bg1"/>
                </a:solidFill>
              </a:rPr>
              <a:t> на COVID-19, з </a:t>
            </a:r>
            <a:r>
              <a:rPr lang="ru-RU" dirty="0" err="1">
                <a:solidFill>
                  <a:schemeClr val="bg1"/>
                </a:solidFill>
              </a:rPr>
              <a:t>яких</a:t>
            </a:r>
            <a:r>
              <a:rPr lang="ru-RU" dirty="0">
                <a:solidFill>
                  <a:schemeClr val="bg1"/>
                </a:solidFill>
              </a:rPr>
              <a:t> </a:t>
            </a:r>
            <a:r>
              <a:rPr lang="ru-RU" dirty="0" err="1">
                <a:solidFill>
                  <a:schemeClr val="bg1"/>
                </a:solidFill>
              </a:rPr>
              <a:t>проліковано</a:t>
            </a:r>
            <a:r>
              <a:rPr lang="ru-RU" dirty="0">
                <a:solidFill>
                  <a:schemeClr val="bg1"/>
                </a:solidFill>
              </a:rPr>
              <a:t> амбулаторно – 1789.</a:t>
            </a:r>
          </a:p>
          <a:p>
            <a:pPr algn="just"/>
            <a:r>
              <a:rPr lang="ru-RU" dirty="0">
                <a:solidFill>
                  <a:schemeClr val="bg1"/>
                </a:solidFill>
              </a:rPr>
              <a:t>     </a:t>
            </a:r>
            <a:endParaRPr lang="uk-UA" dirty="0">
              <a:solidFill>
                <a:schemeClr val="bg1"/>
              </a:solidFill>
            </a:endParaRPr>
          </a:p>
        </p:txBody>
      </p:sp>
    </p:spTree>
    <p:extLst>
      <p:ext uri="{BB962C8B-B14F-4D97-AF65-F5344CB8AC3E}">
        <p14:creationId xmlns:p14="http://schemas.microsoft.com/office/powerpoint/2010/main" val="1232852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440101" y="104173"/>
            <a:ext cx="5534563" cy="949124"/>
          </a:xfrm>
        </p:spPr>
        <p:txBody>
          <a:bodyPr>
            <a:normAutofit/>
          </a:bodyPr>
          <a:lstStyle/>
          <a:p>
            <a:r>
              <a:rPr lang="uk-UA" dirty="0"/>
              <a:t>Організація відбору проб</a:t>
            </a:r>
            <a:br>
              <a:rPr lang="uk-UA" dirty="0"/>
            </a:br>
            <a:endParaRPr lang="uk-UA" dirty="0"/>
          </a:p>
        </p:txBody>
      </p:sp>
      <p:pic>
        <p:nvPicPr>
          <p:cNvPr id="7" name="Місце для зображення 6"/>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846667" y="881349"/>
            <a:ext cx="3423319" cy="4770356"/>
          </a:xfrm>
        </p:spPr>
      </p:pic>
      <p:sp>
        <p:nvSpPr>
          <p:cNvPr id="6" name="Місце для тексту 5"/>
          <p:cNvSpPr>
            <a:spLocks noGrp="1"/>
          </p:cNvSpPr>
          <p:nvPr>
            <p:ph type="body" sz="half" idx="2"/>
          </p:nvPr>
        </p:nvSpPr>
        <p:spPr>
          <a:xfrm>
            <a:off x="4502551" y="891251"/>
            <a:ext cx="6423949" cy="5486970"/>
          </a:xfrm>
        </p:spPr>
        <p:txBody>
          <a:bodyPr>
            <a:normAutofit/>
          </a:bodyPr>
          <a:lstStyle/>
          <a:p>
            <a:pPr algn="just"/>
            <a:r>
              <a:rPr lang="uk-UA" dirty="0">
                <a:solidFill>
                  <a:schemeClr val="bg1"/>
                </a:solidFill>
              </a:rPr>
              <a:t>     Організовано та з 2020 року проводиться відбір проб біологічного матеріалу на ПЛР-дослідження медичними</a:t>
            </a:r>
            <a:r>
              <a:rPr lang="en-US" dirty="0">
                <a:solidFill>
                  <a:schemeClr val="bg1"/>
                </a:solidFill>
              </a:rPr>
              <a:t> </a:t>
            </a:r>
            <a:r>
              <a:rPr lang="uk-UA" dirty="0">
                <a:solidFill>
                  <a:schemeClr val="bg1"/>
                </a:solidFill>
              </a:rPr>
              <a:t>працівниками КНМП «ЦПМСД №1»          м. Кременчука вдома та в пункті тестування для подальшого дослідження у </a:t>
            </a:r>
            <a:r>
              <a:rPr lang="ru-RU" dirty="0" err="1">
                <a:solidFill>
                  <a:schemeClr val="bg1"/>
                </a:solidFill>
              </a:rPr>
              <a:t>відділі</a:t>
            </a:r>
            <a:r>
              <a:rPr lang="ru-RU" dirty="0">
                <a:solidFill>
                  <a:schemeClr val="bg1"/>
                </a:solidFill>
              </a:rPr>
              <a:t> </a:t>
            </a:r>
            <a:r>
              <a:rPr lang="ru-RU" dirty="0" err="1">
                <a:solidFill>
                  <a:schemeClr val="bg1"/>
                </a:solidFill>
              </a:rPr>
              <a:t>молекулярно</a:t>
            </a:r>
            <a:r>
              <a:rPr lang="ru-RU" dirty="0">
                <a:solidFill>
                  <a:schemeClr val="bg1"/>
                </a:solidFill>
              </a:rPr>
              <a:t> – </a:t>
            </a:r>
            <a:r>
              <a:rPr lang="ru-RU" dirty="0" err="1">
                <a:solidFill>
                  <a:schemeClr val="bg1"/>
                </a:solidFill>
              </a:rPr>
              <a:t>генетичних</a:t>
            </a:r>
            <a:r>
              <a:rPr lang="ru-RU" dirty="0">
                <a:solidFill>
                  <a:schemeClr val="bg1"/>
                </a:solidFill>
              </a:rPr>
              <a:t> </a:t>
            </a:r>
            <a:r>
              <a:rPr lang="ru-RU" dirty="0" err="1">
                <a:solidFill>
                  <a:schemeClr val="bg1"/>
                </a:solidFill>
              </a:rPr>
              <a:t>досліджень</a:t>
            </a:r>
            <a:r>
              <a:rPr lang="ru-RU" dirty="0">
                <a:solidFill>
                  <a:schemeClr val="bg1"/>
                </a:solidFill>
              </a:rPr>
              <a:t> </a:t>
            </a:r>
            <a:r>
              <a:rPr lang="ru-RU" dirty="0" err="1">
                <a:solidFill>
                  <a:schemeClr val="bg1"/>
                </a:solidFill>
              </a:rPr>
              <a:t>імунологічної</a:t>
            </a:r>
            <a:r>
              <a:rPr lang="ru-RU" dirty="0">
                <a:solidFill>
                  <a:schemeClr val="bg1"/>
                </a:solidFill>
              </a:rPr>
              <a:t> </a:t>
            </a:r>
            <a:r>
              <a:rPr lang="ru-RU" dirty="0" err="1">
                <a:solidFill>
                  <a:schemeClr val="bg1"/>
                </a:solidFill>
              </a:rPr>
              <a:t>лабораторії</a:t>
            </a:r>
            <a:r>
              <a:rPr lang="ru-RU" dirty="0">
                <a:solidFill>
                  <a:schemeClr val="bg1"/>
                </a:solidFill>
              </a:rPr>
              <a:t> КНМП "</a:t>
            </a:r>
            <a:r>
              <a:rPr lang="ru-RU" dirty="0" err="1">
                <a:solidFill>
                  <a:schemeClr val="bg1"/>
                </a:solidFill>
              </a:rPr>
              <a:t>Кременчуцький</a:t>
            </a:r>
            <a:r>
              <a:rPr lang="ru-RU" dirty="0">
                <a:solidFill>
                  <a:schemeClr val="bg1"/>
                </a:solidFill>
              </a:rPr>
              <a:t> </a:t>
            </a:r>
            <a:r>
              <a:rPr lang="ru-RU" dirty="0" err="1">
                <a:solidFill>
                  <a:schemeClr val="bg1"/>
                </a:solidFill>
              </a:rPr>
              <a:t>перинатальний</a:t>
            </a:r>
            <a:r>
              <a:rPr lang="ru-RU" dirty="0">
                <a:solidFill>
                  <a:schemeClr val="bg1"/>
                </a:solidFill>
              </a:rPr>
              <a:t> центр ІІ </a:t>
            </a:r>
            <a:r>
              <a:rPr lang="ru-RU" dirty="0" err="1">
                <a:solidFill>
                  <a:schemeClr val="bg1"/>
                </a:solidFill>
              </a:rPr>
              <a:t>рівня</a:t>
            </a:r>
            <a:r>
              <a:rPr lang="ru-RU" dirty="0">
                <a:solidFill>
                  <a:schemeClr val="bg1"/>
                </a:solidFill>
              </a:rPr>
              <a:t>». </a:t>
            </a:r>
            <a:r>
              <a:rPr lang="ru-RU" dirty="0" err="1">
                <a:solidFill>
                  <a:schemeClr val="bg1"/>
                </a:solidFill>
              </a:rPr>
              <a:t>Також</a:t>
            </a:r>
            <a:r>
              <a:rPr lang="ru-RU" dirty="0">
                <a:solidFill>
                  <a:schemeClr val="bg1"/>
                </a:solidFill>
              </a:rPr>
              <a:t> проводиться </a:t>
            </a:r>
            <a:r>
              <a:rPr lang="ru-RU" dirty="0" err="1">
                <a:solidFill>
                  <a:schemeClr val="bg1"/>
                </a:solidFill>
              </a:rPr>
              <a:t>аналіз</a:t>
            </a:r>
            <a:r>
              <a:rPr lang="ru-RU" dirty="0">
                <a:solidFill>
                  <a:schemeClr val="bg1"/>
                </a:solidFill>
              </a:rPr>
              <a:t> за </a:t>
            </a:r>
            <a:r>
              <a:rPr lang="ru-RU" dirty="0" err="1">
                <a:solidFill>
                  <a:schemeClr val="bg1"/>
                </a:solidFill>
              </a:rPr>
              <a:t>допомогою</a:t>
            </a:r>
            <a:r>
              <a:rPr lang="ru-RU" dirty="0">
                <a:solidFill>
                  <a:schemeClr val="bg1"/>
                </a:solidFill>
              </a:rPr>
              <a:t> </a:t>
            </a:r>
            <a:r>
              <a:rPr lang="ru-RU" dirty="0" err="1">
                <a:solidFill>
                  <a:schemeClr val="bg1"/>
                </a:solidFill>
              </a:rPr>
              <a:t>експрес</a:t>
            </a:r>
            <a:r>
              <a:rPr lang="ru-RU" dirty="0">
                <a:solidFill>
                  <a:schemeClr val="bg1"/>
                </a:solidFill>
              </a:rPr>
              <a:t> - </a:t>
            </a:r>
            <a:r>
              <a:rPr lang="ru-RU" dirty="0" err="1">
                <a:solidFill>
                  <a:schemeClr val="bg1"/>
                </a:solidFill>
              </a:rPr>
              <a:t>тестів</a:t>
            </a:r>
            <a:r>
              <a:rPr lang="ru-RU" dirty="0">
                <a:solidFill>
                  <a:schemeClr val="bg1"/>
                </a:solidFill>
              </a:rPr>
              <a:t> на </a:t>
            </a:r>
            <a:r>
              <a:rPr lang="ru-RU" dirty="0" err="1">
                <a:solidFill>
                  <a:schemeClr val="bg1"/>
                </a:solidFill>
              </a:rPr>
              <a:t>визначення</a:t>
            </a:r>
            <a:r>
              <a:rPr lang="ru-RU" dirty="0">
                <a:solidFill>
                  <a:schemeClr val="bg1"/>
                </a:solidFill>
              </a:rPr>
              <a:t> антигену </a:t>
            </a:r>
            <a:r>
              <a:rPr lang="en-US" dirty="0">
                <a:solidFill>
                  <a:schemeClr val="bg1"/>
                </a:solidFill>
              </a:rPr>
              <a:t>SARS-CoV-2</a:t>
            </a:r>
            <a:r>
              <a:rPr lang="uk-UA" dirty="0">
                <a:solidFill>
                  <a:schemeClr val="bg1"/>
                </a:solidFill>
              </a:rPr>
              <a:t>.</a:t>
            </a:r>
            <a:r>
              <a:rPr lang="ru-RU" dirty="0">
                <a:solidFill>
                  <a:schemeClr val="bg1"/>
                </a:solidFill>
              </a:rPr>
              <a:t> </a:t>
            </a:r>
          </a:p>
          <a:p>
            <a:pPr algn="just"/>
            <a:r>
              <a:rPr lang="ru-RU" dirty="0">
                <a:solidFill>
                  <a:schemeClr val="bg1"/>
                </a:solidFill>
              </a:rPr>
              <a:t>    </a:t>
            </a:r>
            <a:r>
              <a:rPr lang="uk-UA" dirty="0">
                <a:solidFill>
                  <a:schemeClr val="bg1"/>
                </a:solidFill>
              </a:rPr>
              <a:t>В</a:t>
            </a:r>
            <a:r>
              <a:rPr lang="ru-RU" dirty="0">
                <a:solidFill>
                  <a:schemeClr val="bg1"/>
                </a:solidFill>
              </a:rPr>
              <a:t> </a:t>
            </a:r>
            <a:r>
              <a:rPr lang="ru-RU" dirty="0" err="1">
                <a:solidFill>
                  <a:schemeClr val="bg1"/>
                </a:solidFill>
              </a:rPr>
              <a:t>маніпуляційному</a:t>
            </a:r>
            <a:r>
              <a:rPr lang="ru-RU" dirty="0">
                <a:solidFill>
                  <a:schemeClr val="bg1"/>
                </a:solidFill>
              </a:rPr>
              <a:t> </a:t>
            </a:r>
            <a:r>
              <a:rPr lang="ru-RU" dirty="0" err="1">
                <a:solidFill>
                  <a:schemeClr val="bg1"/>
                </a:solidFill>
              </a:rPr>
              <a:t>кабінеті</a:t>
            </a:r>
            <a:r>
              <a:rPr lang="ru-RU" dirty="0">
                <a:solidFill>
                  <a:schemeClr val="bg1"/>
                </a:solidFill>
              </a:rPr>
              <a:t> проводиться </a:t>
            </a:r>
            <a:r>
              <a:rPr lang="ru-RU" dirty="0" err="1">
                <a:solidFill>
                  <a:schemeClr val="bg1"/>
                </a:solidFill>
              </a:rPr>
              <a:t>забір</a:t>
            </a:r>
            <a:r>
              <a:rPr lang="ru-RU" dirty="0">
                <a:solidFill>
                  <a:schemeClr val="bg1"/>
                </a:solidFill>
              </a:rPr>
              <a:t>  </a:t>
            </a:r>
            <a:r>
              <a:rPr lang="ru-RU" dirty="0" err="1">
                <a:solidFill>
                  <a:schemeClr val="bg1"/>
                </a:solidFill>
              </a:rPr>
              <a:t>крові</a:t>
            </a:r>
            <a:r>
              <a:rPr lang="ru-RU" dirty="0">
                <a:solidFill>
                  <a:schemeClr val="bg1"/>
                </a:solidFill>
              </a:rPr>
              <a:t> для </a:t>
            </a:r>
            <a:r>
              <a:rPr lang="ru-RU" dirty="0" err="1">
                <a:solidFill>
                  <a:schemeClr val="bg1"/>
                </a:solidFill>
              </a:rPr>
              <a:t>проведення</a:t>
            </a:r>
            <a:r>
              <a:rPr lang="ru-RU" dirty="0">
                <a:solidFill>
                  <a:schemeClr val="bg1"/>
                </a:solidFill>
              </a:rPr>
              <a:t> </a:t>
            </a:r>
            <a:r>
              <a:rPr lang="ru-RU" dirty="0" err="1">
                <a:solidFill>
                  <a:schemeClr val="bg1"/>
                </a:solidFill>
              </a:rPr>
              <a:t>імуноферментного</a:t>
            </a:r>
            <a:r>
              <a:rPr lang="ru-RU" dirty="0">
                <a:solidFill>
                  <a:schemeClr val="bg1"/>
                </a:solidFill>
              </a:rPr>
              <a:t> </a:t>
            </a:r>
            <a:r>
              <a:rPr lang="ru-RU" dirty="0" err="1">
                <a:solidFill>
                  <a:schemeClr val="bg1"/>
                </a:solidFill>
              </a:rPr>
              <a:t>аналізу</a:t>
            </a:r>
            <a:r>
              <a:rPr lang="ru-RU" dirty="0">
                <a:solidFill>
                  <a:schemeClr val="bg1"/>
                </a:solidFill>
              </a:rPr>
              <a:t>: ІФА-</a:t>
            </a:r>
            <a:r>
              <a:rPr lang="ru-RU" dirty="0" err="1">
                <a:solidFill>
                  <a:schemeClr val="bg1"/>
                </a:solidFill>
              </a:rPr>
              <a:t>тестування</a:t>
            </a:r>
            <a:r>
              <a:rPr lang="ru-RU" dirty="0">
                <a:solidFill>
                  <a:schemeClr val="bg1"/>
                </a:solidFill>
              </a:rPr>
              <a:t> на </a:t>
            </a:r>
            <a:r>
              <a:rPr lang="ru-RU" dirty="0" err="1">
                <a:solidFill>
                  <a:schemeClr val="bg1"/>
                </a:solidFill>
              </a:rPr>
              <a:t>визначення</a:t>
            </a:r>
            <a:r>
              <a:rPr lang="ru-RU" dirty="0">
                <a:solidFill>
                  <a:schemeClr val="bg1"/>
                </a:solidFill>
              </a:rPr>
              <a:t> </a:t>
            </a:r>
            <a:r>
              <a:rPr lang="ru-RU" dirty="0" err="1">
                <a:solidFill>
                  <a:schemeClr val="bg1"/>
                </a:solidFill>
              </a:rPr>
              <a:t>імуноглобулінів</a:t>
            </a:r>
            <a:r>
              <a:rPr lang="ru-RU" dirty="0">
                <a:solidFill>
                  <a:schemeClr val="bg1"/>
                </a:solidFill>
              </a:rPr>
              <a:t> </a:t>
            </a:r>
            <a:r>
              <a:rPr lang="ru-RU" dirty="0" err="1">
                <a:solidFill>
                  <a:schemeClr val="bg1"/>
                </a:solidFill>
              </a:rPr>
              <a:t>двох</a:t>
            </a:r>
            <a:r>
              <a:rPr lang="ru-RU" dirty="0">
                <a:solidFill>
                  <a:schemeClr val="bg1"/>
                </a:solidFill>
              </a:rPr>
              <a:t> </a:t>
            </a:r>
            <a:r>
              <a:rPr lang="ru-RU" dirty="0" err="1">
                <a:solidFill>
                  <a:schemeClr val="bg1"/>
                </a:solidFill>
              </a:rPr>
              <a:t>типів</a:t>
            </a:r>
            <a:r>
              <a:rPr lang="ru-RU" dirty="0">
                <a:solidFill>
                  <a:schemeClr val="bg1"/>
                </a:solidFill>
              </a:rPr>
              <a:t>:  </a:t>
            </a:r>
            <a:r>
              <a:rPr lang="en-US" dirty="0">
                <a:solidFill>
                  <a:schemeClr val="bg1"/>
                </a:solidFill>
              </a:rPr>
              <a:t>M</a:t>
            </a:r>
            <a:r>
              <a:rPr lang="uk-UA" dirty="0">
                <a:solidFill>
                  <a:schemeClr val="bg1"/>
                </a:solidFill>
              </a:rPr>
              <a:t> </a:t>
            </a:r>
            <a:r>
              <a:rPr lang="en-US" dirty="0">
                <a:solidFill>
                  <a:schemeClr val="bg1"/>
                </a:solidFill>
              </a:rPr>
              <a:t> </a:t>
            </a:r>
            <a:r>
              <a:rPr lang="ru-RU" dirty="0">
                <a:solidFill>
                  <a:schemeClr val="bg1"/>
                </a:solidFill>
              </a:rPr>
              <a:t>і  </a:t>
            </a:r>
            <a:r>
              <a:rPr lang="en-US" dirty="0">
                <a:solidFill>
                  <a:schemeClr val="bg1"/>
                </a:solidFill>
              </a:rPr>
              <a:t>G.</a:t>
            </a:r>
            <a:endParaRPr lang="ru-RU" dirty="0">
              <a:solidFill>
                <a:schemeClr val="bg1"/>
              </a:solidFill>
            </a:endParaRPr>
          </a:p>
          <a:p>
            <a:pPr algn="just"/>
            <a:r>
              <a:rPr lang="uk-UA" dirty="0">
                <a:solidFill>
                  <a:schemeClr val="bg1"/>
                </a:solidFill>
              </a:rPr>
              <a:t>     Для цього медичні працівники забезпечені засобами індивідуального захисту, дезінфекційними засобами, необхідним обладнанням та медичним інструментарієм.</a:t>
            </a:r>
          </a:p>
          <a:p>
            <a:r>
              <a:rPr lang="uk-UA" dirty="0"/>
              <a:t>    </a:t>
            </a:r>
          </a:p>
        </p:txBody>
      </p:sp>
    </p:spTree>
    <p:extLst>
      <p:ext uri="{BB962C8B-B14F-4D97-AF65-F5344CB8AC3E}">
        <p14:creationId xmlns:p14="http://schemas.microsoft.com/office/powerpoint/2010/main" val="1097510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A0AD4BDB-F18A-475A-93AE-2C4257329B7B}"/>
              </a:ext>
            </a:extLst>
          </p:cNvPr>
          <p:cNvSpPr>
            <a:spLocks noGrp="1"/>
          </p:cNvSpPr>
          <p:nvPr>
            <p:ph type="title"/>
          </p:nvPr>
        </p:nvSpPr>
        <p:spPr>
          <a:xfrm>
            <a:off x="963827" y="-370703"/>
            <a:ext cx="5132160" cy="1729448"/>
          </a:xfrm>
        </p:spPr>
        <p:txBody>
          <a:bodyPr>
            <a:normAutofit/>
          </a:bodyPr>
          <a:lstStyle/>
          <a:p>
            <a:pPr algn="ctr"/>
            <a:r>
              <a:rPr lang="uk-UA" sz="2400" dirty="0" err="1">
                <a:solidFill>
                  <a:schemeClr val="bg1"/>
                </a:solidFill>
              </a:rPr>
              <a:t>Флюоропрофогляди</a:t>
            </a:r>
            <a:r>
              <a:rPr lang="uk-UA" sz="2400" dirty="0">
                <a:solidFill>
                  <a:schemeClr val="bg1"/>
                </a:solidFill>
              </a:rPr>
              <a:t> </a:t>
            </a:r>
            <a:br>
              <a:rPr lang="uk-UA" sz="2400" dirty="0">
                <a:solidFill>
                  <a:schemeClr val="bg1"/>
                </a:solidFill>
              </a:rPr>
            </a:br>
            <a:endParaRPr lang="uk-UA" sz="2400" dirty="0">
              <a:solidFill>
                <a:schemeClr val="bg1"/>
              </a:solidFill>
            </a:endParaRPr>
          </a:p>
        </p:txBody>
      </p:sp>
      <p:graphicFrame>
        <p:nvGraphicFramePr>
          <p:cNvPr id="13" name="Таблиця 13">
            <a:extLst>
              <a:ext uri="{FF2B5EF4-FFF2-40B4-BE49-F238E27FC236}">
                <a16:creationId xmlns:a16="http://schemas.microsoft.com/office/drawing/2014/main" id="{1DD76C2B-76EC-4F27-9F14-59422374079B}"/>
              </a:ext>
            </a:extLst>
          </p:cNvPr>
          <p:cNvGraphicFramePr>
            <a:graphicFrameLocks noGrp="1"/>
          </p:cNvGraphicFramePr>
          <p:nvPr>
            <p:ph sz="half" idx="1"/>
            <p:extLst>
              <p:ext uri="{D42A27DB-BD31-4B8C-83A1-F6EECF244321}">
                <p14:modId xmlns:p14="http://schemas.microsoft.com/office/powerpoint/2010/main" val="3677994424"/>
              </p:ext>
            </p:extLst>
          </p:nvPr>
        </p:nvGraphicFramePr>
        <p:xfrm>
          <a:off x="99152" y="520701"/>
          <a:ext cx="6499356" cy="1097280"/>
        </p:xfrm>
        <a:graphic>
          <a:graphicData uri="http://schemas.openxmlformats.org/drawingml/2006/table">
            <a:tbl>
              <a:tblPr firstRow="1" bandRow="1">
                <a:tableStyleId>{5C22544A-7EE6-4342-B048-85BDC9FD1C3A}</a:tableStyleId>
              </a:tblPr>
              <a:tblGrid>
                <a:gridCol w="1624839">
                  <a:extLst>
                    <a:ext uri="{9D8B030D-6E8A-4147-A177-3AD203B41FA5}">
                      <a16:colId xmlns:a16="http://schemas.microsoft.com/office/drawing/2014/main" val="790705584"/>
                    </a:ext>
                  </a:extLst>
                </a:gridCol>
                <a:gridCol w="1624839">
                  <a:extLst>
                    <a:ext uri="{9D8B030D-6E8A-4147-A177-3AD203B41FA5}">
                      <a16:colId xmlns:a16="http://schemas.microsoft.com/office/drawing/2014/main" val="940818163"/>
                    </a:ext>
                  </a:extLst>
                </a:gridCol>
                <a:gridCol w="1624839">
                  <a:extLst>
                    <a:ext uri="{9D8B030D-6E8A-4147-A177-3AD203B41FA5}">
                      <a16:colId xmlns:a16="http://schemas.microsoft.com/office/drawing/2014/main" val="3431037027"/>
                    </a:ext>
                  </a:extLst>
                </a:gridCol>
                <a:gridCol w="1624839">
                  <a:extLst>
                    <a:ext uri="{9D8B030D-6E8A-4147-A177-3AD203B41FA5}">
                      <a16:colId xmlns:a16="http://schemas.microsoft.com/office/drawing/2014/main" val="3522939015"/>
                    </a:ext>
                  </a:extLst>
                </a:gridCol>
              </a:tblGrid>
              <a:tr h="0">
                <a:tc>
                  <a:txBody>
                    <a:bodyPr/>
                    <a:lstStyle/>
                    <a:p>
                      <a:endParaRPr lang="uk-UA" dirty="0"/>
                    </a:p>
                  </a:txBody>
                  <a:tcPr>
                    <a:solidFill>
                      <a:schemeClr val="accent1">
                        <a:lumMod val="40000"/>
                        <a:lumOff val="60000"/>
                      </a:schemeClr>
                    </a:solidFill>
                  </a:tcPr>
                </a:tc>
                <a:tc>
                  <a:txBody>
                    <a:bodyPr/>
                    <a:lstStyle/>
                    <a:p>
                      <a:endParaRPr lang="uk-UA"/>
                    </a:p>
                  </a:txBody>
                  <a:tcPr>
                    <a:solidFill>
                      <a:schemeClr val="accent1">
                        <a:lumMod val="40000"/>
                        <a:lumOff val="60000"/>
                      </a:schemeClr>
                    </a:solidFill>
                  </a:tcPr>
                </a:tc>
                <a:tc>
                  <a:txBody>
                    <a:bodyPr/>
                    <a:lstStyle/>
                    <a:p>
                      <a:endParaRPr lang="uk-UA"/>
                    </a:p>
                  </a:txBody>
                  <a:tcPr>
                    <a:solidFill>
                      <a:schemeClr val="accent1">
                        <a:lumMod val="40000"/>
                        <a:lumOff val="60000"/>
                      </a:schemeClr>
                    </a:solidFill>
                  </a:tcPr>
                </a:tc>
                <a:tc>
                  <a:txBody>
                    <a:bodyPr/>
                    <a:lstStyle/>
                    <a:p>
                      <a:endParaRPr lang="uk-UA"/>
                    </a:p>
                  </a:txBody>
                  <a:tcPr>
                    <a:solidFill>
                      <a:schemeClr val="accent1">
                        <a:lumMod val="40000"/>
                        <a:lumOff val="60000"/>
                      </a:schemeClr>
                    </a:solidFill>
                  </a:tcPr>
                </a:tc>
                <a:extLst>
                  <a:ext uri="{0D108BD9-81ED-4DB2-BD59-A6C34878D82A}">
                    <a16:rowId xmlns:a16="http://schemas.microsoft.com/office/drawing/2014/main" val="755331810"/>
                  </a:ext>
                </a:extLst>
              </a:tr>
              <a:tr h="0">
                <a:tc>
                  <a:txBody>
                    <a:bodyPr/>
                    <a:lstStyle/>
                    <a:p>
                      <a:endParaRPr lang="uk-UA" dirty="0"/>
                    </a:p>
                  </a:txBody>
                  <a:tcPr>
                    <a:solidFill>
                      <a:schemeClr val="bg2">
                        <a:lumMod val="40000"/>
                        <a:lumOff val="60000"/>
                      </a:schemeClr>
                    </a:solidFill>
                  </a:tcPr>
                </a:tc>
                <a:tc>
                  <a:txBody>
                    <a:bodyPr/>
                    <a:lstStyle/>
                    <a:p>
                      <a:endParaRPr lang="uk-UA"/>
                    </a:p>
                  </a:txBody>
                  <a:tcPr>
                    <a:solidFill>
                      <a:schemeClr val="bg2">
                        <a:lumMod val="40000"/>
                        <a:lumOff val="60000"/>
                      </a:schemeClr>
                    </a:solidFill>
                  </a:tcPr>
                </a:tc>
                <a:tc>
                  <a:txBody>
                    <a:bodyPr/>
                    <a:lstStyle/>
                    <a:p>
                      <a:endParaRPr lang="uk-UA"/>
                    </a:p>
                  </a:txBody>
                  <a:tcPr>
                    <a:solidFill>
                      <a:schemeClr val="bg2">
                        <a:lumMod val="40000"/>
                        <a:lumOff val="60000"/>
                      </a:schemeClr>
                    </a:solidFill>
                  </a:tcPr>
                </a:tc>
                <a:tc>
                  <a:txBody>
                    <a:bodyPr/>
                    <a:lstStyle/>
                    <a:p>
                      <a:endParaRPr lang="uk-UA"/>
                    </a:p>
                  </a:txBody>
                  <a:tcPr>
                    <a:solidFill>
                      <a:schemeClr val="bg2">
                        <a:lumMod val="40000"/>
                        <a:lumOff val="60000"/>
                      </a:schemeClr>
                    </a:solidFill>
                  </a:tcPr>
                </a:tc>
                <a:extLst>
                  <a:ext uri="{0D108BD9-81ED-4DB2-BD59-A6C34878D82A}">
                    <a16:rowId xmlns:a16="http://schemas.microsoft.com/office/drawing/2014/main" val="1031287033"/>
                  </a:ext>
                </a:extLst>
              </a:tr>
              <a:tr h="0">
                <a:tc>
                  <a:txBody>
                    <a:bodyPr/>
                    <a:lstStyle/>
                    <a:p>
                      <a:endParaRPr lang="uk-UA"/>
                    </a:p>
                  </a:txBody>
                  <a:tcPr>
                    <a:solidFill>
                      <a:schemeClr val="bg2">
                        <a:lumMod val="40000"/>
                        <a:lumOff val="60000"/>
                      </a:schemeClr>
                    </a:solidFill>
                  </a:tcPr>
                </a:tc>
                <a:tc>
                  <a:txBody>
                    <a:bodyPr/>
                    <a:lstStyle/>
                    <a:p>
                      <a:endParaRPr lang="uk-UA"/>
                    </a:p>
                  </a:txBody>
                  <a:tcPr>
                    <a:solidFill>
                      <a:schemeClr val="bg2">
                        <a:lumMod val="40000"/>
                        <a:lumOff val="60000"/>
                      </a:schemeClr>
                    </a:solidFill>
                  </a:tcPr>
                </a:tc>
                <a:tc>
                  <a:txBody>
                    <a:bodyPr/>
                    <a:lstStyle/>
                    <a:p>
                      <a:endParaRPr lang="uk-UA"/>
                    </a:p>
                  </a:txBody>
                  <a:tcPr>
                    <a:solidFill>
                      <a:schemeClr val="bg2">
                        <a:lumMod val="40000"/>
                        <a:lumOff val="60000"/>
                      </a:schemeClr>
                    </a:solidFill>
                  </a:tcPr>
                </a:tc>
                <a:tc>
                  <a:txBody>
                    <a:bodyPr/>
                    <a:lstStyle/>
                    <a:p>
                      <a:endParaRPr lang="uk-UA" dirty="0"/>
                    </a:p>
                  </a:txBody>
                  <a:tcPr>
                    <a:solidFill>
                      <a:schemeClr val="bg2">
                        <a:lumMod val="40000"/>
                        <a:lumOff val="60000"/>
                      </a:schemeClr>
                    </a:solidFill>
                  </a:tcPr>
                </a:tc>
                <a:extLst>
                  <a:ext uri="{0D108BD9-81ED-4DB2-BD59-A6C34878D82A}">
                    <a16:rowId xmlns:a16="http://schemas.microsoft.com/office/drawing/2014/main" val="809162344"/>
                  </a:ext>
                </a:extLst>
              </a:tr>
            </a:tbl>
          </a:graphicData>
        </a:graphic>
      </p:graphicFrame>
      <p:graphicFrame>
        <p:nvGraphicFramePr>
          <p:cNvPr id="17" name="Місце для вмісту 16">
            <a:extLst>
              <a:ext uri="{FF2B5EF4-FFF2-40B4-BE49-F238E27FC236}">
                <a16:creationId xmlns:a16="http://schemas.microsoft.com/office/drawing/2014/main" id="{692BB721-0FFA-4C1A-9F46-928E8A9B8EF9}"/>
              </a:ext>
            </a:extLst>
          </p:cNvPr>
          <p:cNvGraphicFramePr>
            <a:graphicFrameLocks noGrp="1"/>
          </p:cNvGraphicFramePr>
          <p:nvPr>
            <p:ph sz="half" idx="2"/>
            <p:extLst>
              <p:ext uri="{D42A27DB-BD31-4B8C-83A1-F6EECF244321}">
                <p14:modId xmlns:p14="http://schemas.microsoft.com/office/powerpoint/2010/main" val="3197845515"/>
              </p:ext>
            </p:extLst>
          </p:nvPr>
        </p:nvGraphicFramePr>
        <p:xfrm>
          <a:off x="137820" y="2258062"/>
          <a:ext cx="6540617" cy="3310840"/>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кутник 1"/>
          <p:cNvSpPr/>
          <p:nvPr/>
        </p:nvSpPr>
        <p:spPr>
          <a:xfrm>
            <a:off x="123067" y="5343180"/>
            <a:ext cx="8128566" cy="1538883"/>
          </a:xfrm>
          <a:prstGeom prst="rect">
            <a:avLst/>
          </a:prstGeom>
        </p:spPr>
        <p:txBody>
          <a:bodyPr wrap="square">
            <a:spAutoFit/>
          </a:bodyPr>
          <a:lstStyle/>
          <a:p>
            <a:endParaRPr lang="ru-RU" dirty="0">
              <a:solidFill>
                <a:srgbClr val="000000"/>
              </a:solidFill>
              <a:latin typeface="Book Antiqua" panose="02040602050305030304" pitchFamily="18" charset="0"/>
            </a:endParaRPr>
          </a:p>
          <a:p>
            <a:r>
              <a:rPr lang="ru-RU" sz="2000" dirty="0"/>
              <a:t>     </a:t>
            </a:r>
            <a:r>
              <a:rPr lang="ru-RU" dirty="0"/>
              <a:t>План ФГ по </a:t>
            </a:r>
            <a:r>
              <a:rPr lang="ru-RU" dirty="0" err="1"/>
              <a:t>підприємству</a:t>
            </a:r>
            <a:r>
              <a:rPr lang="ru-RU" dirty="0"/>
              <a:t> </a:t>
            </a:r>
            <a:r>
              <a:rPr lang="ru-RU" dirty="0" err="1"/>
              <a:t>виконано</a:t>
            </a:r>
            <a:r>
              <a:rPr lang="ru-RU" dirty="0"/>
              <a:t> на 97,5%, в т. ч. </a:t>
            </a:r>
          </a:p>
          <a:p>
            <a:r>
              <a:rPr lang="ru-RU" dirty="0"/>
              <a:t>по </a:t>
            </a:r>
            <a:r>
              <a:rPr lang="ru-RU" dirty="0" err="1"/>
              <a:t>всім</a:t>
            </a:r>
            <a:r>
              <a:rPr lang="ru-RU" dirty="0"/>
              <a:t> </a:t>
            </a:r>
            <a:r>
              <a:rPr lang="ru-RU" dirty="0" err="1"/>
              <a:t>амбулаторіям</a:t>
            </a:r>
            <a:r>
              <a:rPr lang="ru-RU" dirty="0"/>
              <a:t> ЗПСМ, </a:t>
            </a:r>
            <a:r>
              <a:rPr lang="ru-RU" dirty="0" err="1"/>
              <a:t>крім</a:t>
            </a:r>
            <a:r>
              <a:rPr lang="ru-RU" dirty="0"/>
              <a:t> </a:t>
            </a:r>
            <a:r>
              <a:rPr lang="ru-RU" dirty="0" err="1"/>
              <a:t>амбулаторії</a:t>
            </a:r>
            <a:r>
              <a:rPr lang="ru-RU" dirty="0"/>
              <a:t> ЗПСМ №3. </a:t>
            </a:r>
          </a:p>
          <a:p>
            <a:r>
              <a:rPr lang="ru-RU" dirty="0" err="1"/>
              <a:t>Всього</a:t>
            </a:r>
            <a:r>
              <a:rPr lang="ru-RU" dirty="0"/>
              <a:t> </a:t>
            </a:r>
            <a:r>
              <a:rPr lang="ru-RU" dirty="0" err="1"/>
              <a:t>охоплено</a:t>
            </a:r>
            <a:r>
              <a:rPr lang="ru-RU" dirty="0"/>
              <a:t>  </a:t>
            </a:r>
            <a:r>
              <a:rPr lang="ru-RU" dirty="0" err="1"/>
              <a:t>флюорообстеженнями</a:t>
            </a:r>
            <a:r>
              <a:rPr lang="ru-RU" dirty="0"/>
              <a:t> 98,5% </a:t>
            </a:r>
            <a:r>
              <a:rPr lang="ru-RU" dirty="0" err="1"/>
              <a:t>населення</a:t>
            </a:r>
            <a:r>
              <a:rPr lang="ru-RU" dirty="0"/>
              <a:t>.</a:t>
            </a:r>
          </a:p>
          <a:p>
            <a:endParaRPr lang="uk-UA" sz="2000" dirty="0"/>
          </a:p>
        </p:txBody>
      </p:sp>
      <p:pic>
        <p:nvPicPr>
          <p:cNvPr id="4" name="Рисунок 3">
            <a:extLst>
              <a:ext uri="{FF2B5EF4-FFF2-40B4-BE49-F238E27FC236}">
                <a16:creationId xmlns:a16="http://schemas.microsoft.com/office/drawing/2014/main" id="{ED9C0781-CCF3-4B9E-9EEA-949207851A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1510" y="1208014"/>
            <a:ext cx="5231338" cy="3808603"/>
          </a:xfrm>
          <a:prstGeom prst="rect">
            <a:avLst/>
          </a:prstGeom>
        </p:spPr>
      </p:pic>
      <p:graphicFrame>
        <p:nvGraphicFramePr>
          <p:cNvPr id="3" name="Таблиця 2"/>
          <p:cNvGraphicFramePr>
            <a:graphicFrameLocks noGrp="1"/>
          </p:cNvGraphicFramePr>
          <p:nvPr>
            <p:extLst>
              <p:ext uri="{D42A27DB-BD31-4B8C-83A1-F6EECF244321}">
                <p14:modId xmlns:p14="http://schemas.microsoft.com/office/powerpoint/2010/main" val="609600476"/>
              </p:ext>
            </p:extLst>
          </p:nvPr>
        </p:nvGraphicFramePr>
        <p:xfrm>
          <a:off x="94294" y="490065"/>
          <a:ext cx="6627668" cy="1737360"/>
        </p:xfrm>
        <a:graphic>
          <a:graphicData uri="http://schemas.openxmlformats.org/drawingml/2006/table">
            <a:tbl>
              <a:tblPr firstRow="1" bandRow="1">
                <a:tableStyleId>{5C22544A-7EE6-4342-B048-85BDC9FD1C3A}</a:tableStyleId>
              </a:tblPr>
              <a:tblGrid>
                <a:gridCol w="1798785">
                  <a:extLst>
                    <a:ext uri="{9D8B030D-6E8A-4147-A177-3AD203B41FA5}">
                      <a16:colId xmlns:a16="http://schemas.microsoft.com/office/drawing/2014/main" val="4009734028"/>
                    </a:ext>
                  </a:extLst>
                </a:gridCol>
                <a:gridCol w="1526832">
                  <a:extLst>
                    <a:ext uri="{9D8B030D-6E8A-4147-A177-3AD203B41FA5}">
                      <a16:colId xmlns:a16="http://schemas.microsoft.com/office/drawing/2014/main" val="2964390327"/>
                    </a:ext>
                  </a:extLst>
                </a:gridCol>
                <a:gridCol w="1662808">
                  <a:extLst>
                    <a:ext uri="{9D8B030D-6E8A-4147-A177-3AD203B41FA5}">
                      <a16:colId xmlns:a16="http://schemas.microsoft.com/office/drawing/2014/main" val="1421348980"/>
                    </a:ext>
                  </a:extLst>
                </a:gridCol>
                <a:gridCol w="1639243">
                  <a:extLst>
                    <a:ext uri="{9D8B030D-6E8A-4147-A177-3AD203B41FA5}">
                      <a16:colId xmlns:a16="http://schemas.microsoft.com/office/drawing/2014/main" val="540326833"/>
                    </a:ext>
                  </a:extLst>
                </a:gridCol>
              </a:tblGrid>
              <a:tr h="336934">
                <a:tc>
                  <a:txBody>
                    <a:bodyPr/>
                    <a:lstStyle/>
                    <a:p>
                      <a:endParaRPr lang="uk-UA" dirty="0"/>
                    </a:p>
                  </a:txBody>
                  <a:tcPr/>
                </a:tc>
                <a:tc>
                  <a:txBody>
                    <a:bodyPr/>
                    <a:lstStyle/>
                    <a:p>
                      <a:pPr algn="ctr"/>
                      <a:r>
                        <a:rPr lang="uk-UA" dirty="0">
                          <a:solidFill>
                            <a:schemeClr val="tx1"/>
                          </a:solidFill>
                        </a:rPr>
                        <a:t>2019 р.</a:t>
                      </a:r>
                    </a:p>
                  </a:txBody>
                  <a:tcPr>
                    <a:solidFill>
                      <a:schemeClr val="accent1"/>
                    </a:solidFill>
                  </a:tcPr>
                </a:tc>
                <a:tc>
                  <a:txBody>
                    <a:bodyPr/>
                    <a:lstStyle/>
                    <a:p>
                      <a:pPr algn="ctr"/>
                      <a:r>
                        <a:rPr lang="uk-UA" dirty="0"/>
                        <a:t>2020 р.</a:t>
                      </a:r>
                    </a:p>
                  </a:txBody>
                  <a:tcPr/>
                </a:tc>
                <a:tc>
                  <a:txBody>
                    <a:bodyPr/>
                    <a:lstStyle/>
                    <a:p>
                      <a:pPr algn="ctr"/>
                      <a:r>
                        <a:rPr lang="uk-UA" dirty="0"/>
                        <a:t>2021 р.</a:t>
                      </a:r>
                    </a:p>
                  </a:txBody>
                  <a:tcPr/>
                </a:tc>
                <a:extLst>
                  <a:ext uri="{0D108BD9-81ED-4DB2-BD59-A6C34878D82A}">
                    <a16:rowId xmlns:a16="http://schemas.microsoft.com/office/drawing/2014/main" val="2212401482"/>
                  </a:ext>
                </a:extLst>
              </a:tr>
              <a:tr h="336934">
                <a:tc>
                  <a:txBody>
                    <a:bodyPr/>
                    <a:lstStyle/>
                    <a:p>
                      <a:r>
                        <a:rPr lang="uk-UA" dirty="0"/>
                        <a:t>Заплановано</a:t>
                      </a:r>
                    </a:p>
                  </a:txBody>
                  <a:tcPr/>
                </a:tc>
                <a:tc>
                  <a:txBody>
                    <a:bodyPr/>
                    <a:lstStyle/>
                    <a:p>
                      <a:pPr algn="ctr"/>
                      <a:r>
                        <a:rPr lang="uk-UA" dirty="0"/>
                        <a:t>33404</a:t>
                      </a:r>
                    </a:p>
                  </a:txBody>
                  <a:tcPr/>
                </a:tc>
                <a:tc>
                  <a:txBody>
                    <a:bodyPr/>
                    <a:lstStyle/>
                    <a:p>
                      <a:pPr algn="ctr"/>
                      <a:r>
                        <a:rPr lang="uk-UA" dirty="0"/>
                        <a:t>32974</a:t>
                      </a:r>
                    </a:p>
                  </a:txBody>
                  <a:tcPr/>
                </a:tc>
                <a:tc>
                  <a:txBody>
                    <a:bodyPr/>
                    <a:lstStyle/>
                    <a:p>
                      <a:pPr algn="ctr"/>
                      <a:r>
                        <a:rPr lang="uk-UA" dirty="0"/>
                        <a:t>26911</a:t>
                      </a:r>
                    </a:p>
                  </a:txBody>
                  <a:tcPr/>
                </a:tc>
                <a:extLst>
                  <a:ext uri="{0D108BD9-81ED-4DB2-BD59-A6C34878D82A}">
                    <a16:rowId xmlns:a16="http://schemas.microsoft.com/office/drawing/2014/main" val="1302971504"/>
                  </a:ext>
                </a:extLst>
              </a:tr>
              <a:tr h="336934">
                <a:tc>
                  <a:txBody>
                    <a:bodyPr/>
                    <a:lstStyle/>
                    <a:p>
                      <a:r>
                        <a:rPr lang="uk-UA" dirty="0"/>
                        <a:t>Обстежено</a:t>
                      </a:r>
                    </a:p>
                  </a:txBody>
                  <a:tcPr/>
                </a:tc>
                <a:tc>
                  <a:txBody>
                    <a:bodyPr/>
                    <a:lstStyle/>
                    <a:p>
                      <a:pPr algn="ctr"/>
                      <a:r>
                        <a:rPr lang="uk-UA" dirty="0"/>
                        <a:t>32517</a:t>
                      </a:r>
                    </a:p>
                  </a:txBody>
                  <a:tcPr/>
                </a:tc>
                <a:tc>
                  <a:txBody>
                    <a:bodyPr/>
                    <a:lstStyle/>
                    <a:p>
                      <a:pPr algn="ctr"/>
                      <a:r>
                        <a:rPr lang="uk-UA" dirty="0"/>
                        <a:t>32110</a:t>
                      </a:r>
                    </a:p>
                  </a:txBody>
                  <a:tcPr/>
                </a:tc>
                <a:tc>
                  <a:txBody>
                    <a:bodyPr/>
                    <a:lstStyle/>
                    <a:p>
                      <a:pPr algn="ctr"/>
                      <a:r>
                        <a:rPr lang="uk-UA" dirty="0"/>
                        <a:t>26235</a:t>
                      </a:r>
                    </a:p>
                  </a:txBody>
                  <a:tcPr/>
                </a:tc>
                <a:extLst>
                  <a:ext uri="{0D108BD9-81ED-4DB2-BD59-A6C34878D82A}">
                    <a16:rowId xmlns:a16="http://schemas.microsoft.com/office/drawing/2014/main" val="2539338638"/>
                  </a:ext>
                </a:extLst>
              </a:tr>
              <a:tr h="589635">
                <a:tc>
                  <a:txBody>
                    <a:bodyPr/>
                    <a:lstStyle/>
                    <a:p>
                      <a:r>
                        <a:rPr lang="uk-UA" dirty="0"/>
                        <a:t>Виконання річного плану</a:t>
                      </a:r>
                    </a:p>
                  </a:txBody>
                  <a:tcPr/>
                </a:tc>
                <a:tc>
                  <a:txBody>
                    <a:bodyPr/>
                    <a:lstStyle/>
                    <a:p>
                      <a:pPr algn="ctr"/>
                      <a:r>
                        <a:rPr lang="uk-UA" dirty="0"/>
                        <a:t>97,3%</a:t>
                      </a:r>
                    </a:p>
                    <a:p>
                      <a:pPr algn="ctr"/>
                      <a:endParaRPr lang="uk-UA" dirty="0"/>
                    </a:p>
                  </a:txBody>
                  <a:tcPr/>
                </a:tc>
                <a:tc>
                  <a:txBody>
                    <a:bodyPr/>
                    <a:lstStyle/>
                    <a:p>
                      <a:pPr algn="ctr"/>
                      <a:r>
                        <a:rPr lang="uk-UA" dirty="0"/>
                        <a:t>97,4%</a:t>
                      </a:r>
                    </a:p>
                    <a:p>
                      <a:pPr algn="ctr"/>
                      <a:endParaRPr lang="uk-UA" dirty="0"/>
                    </a:p>
                  </a:txBody>
                  <a:tcPr/>
                </a:tc>
                <a:tc>
                  <a:txBody>
                    <a:bodyPr/>
                    <a:lstStyle/>
                    <a:p>
                      <a:pPr algn="ctr"/>
                      <a:r>
                        <a:rPr lang="uk-UA" dirty="0"/>
                        <a:t>97,5%</a:t>
                      </a:r>
                    </a:p>
                  </a:txBody>
                  <a:tcPr/>
                </a:tc>
                <a:extLst>
                  <a:ext uri="{0D108BD9-81ED-4DB2-BD59-A6C34878D82A}">
                    <a16:rowId xmlns:a16="http://schemas.microsoft.com/office/drawing/2014/main" val="222036536"/>
                  </a:ext>
                </a:extLst>
              </a:tr>
            </a:tbl>
          </a:graphicData>
        </a:graphic>
      </p:graphicFrame>
    </p:spTree>
    <p:extLst>
      <p:ext uri="{BB962C8B-B14F-4D97-AF65-F5344CB8AC3E}">
        <p14:creationId xmlns:p14="http://schemas.microsoft.com/office/powerpoint/2010/main" val="1091680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848879B7-D676-4541-9E09-B95E5499CE9F}"/>
              </a:ext>
            </a:extLst>
          </p:cNvPr>
          <p:cNvPicPr>
            <a:picLocks noChangeAspect="1"/>
          </p:cNvPicPr>
          <p:nvPr/>
        </p:nvPicPr>
        <p:blipFill>
          <a:blip r:embed="rId2"/>
          <a:stretch>
            <a:fillRect/>
          </a:stretch>
        </p:blipFill>
        <p:spPr>
          <a:xfrm>
            <a:off x="0" y="0"/>
            <a:ext cx="12192000" cy="6858000"/>
          </a:xfrm>
          <a:prstGeom prst="rect">
            <a:avLst/>
          </a:prstGeom>
        </p:spPr>
      </p:pic>
      <p:sp>
        <p:nvSpPr>
          <p:cNvPr id="5" name="Заголовок 4">
            <a:extLst>
              <a:ext uri="{FF2B5EF4-FFF2-40B4-BE49-F238E27FC236}">
                <a16:creationId xmlns:a16="http://schemas.microsoft.com/office/drawing/2014/main" id="{0D6D070F-89A9-4EA6-815C-54C4E4FE0E15}"/>
              </a:ext>
            </a:extLst>
          </p:cNvPr>
          <p:cNvSpPr>
            <a:spLocks noGrp="1"/>
          </p:cNvSpPr>
          <p:nvPr>
            <p:ph type="title"/>
          </p:nvPr>
        </p:nvSpPr>
        <p:spPr>
          <a:xfrm>
            <a:off x="2254308" y="290294"/>
            <a:ext cx="7994708" cy="1045319"/>
          </a:xfrm>
        </p:spPr>
        <p:txBody>
          <a:bodyPr>
            <a:normAutofit/>
          </a:bodyPr>
          <a:lstStyle/>
          <a:p>
            <a:pPr algn="ctr"/>
            <a:r>
              <a:rPr lang="uk-UA" sz="2800" b="1" dirty="0" err="1">
                <a:solidFill>
                  <a:schemeClr val="bg1"/>
                </a:solidFill>
              </a:rPr>
              <a:t>Виявляємість</a:t>
            </a:r>
            <a:r>
              <a:rPr lang="uk-UA" sz="2800" b="1" dirty="0">
                <a:solidFill>
                  <a:schemeClr val="bg1"/>
                </a:solidFill>
              </a:rPr>
              <a:t> туберкульозу</a:t>
            </a:r>
            <a:br>
              <a:rPr lang="uk-UA" sz="2800" b="1" dirty="0">
                <a:solidFill>
                  <a:schemeClr val="bg1"/>
                </a:solidFill>
              </a:rPr>
            </a:br>
            <a:r>
              <a:rPr lang="uk-UA" sz="2800" b="1" dirty="0">
                <a:solidFill>
                  <a:schemeClr val="bg1"/>
                </a:solidFill>
              </a:rPr>
              <a:t>(випадки/на 100 тис. населення)</a:t>
            </a:r>
          </a:p>
        </p:txBody>
      </p:sp>
      <mc:AlternateContent xmlns:mc="http://schemas.openxmlformats.org/markup-compatibility/2006">
        <mc:Choice xmlns:am3d="http://schemas.microsoft.com/office/drawing/2017/model3d" Requires="am3d">
          <p:graphicFrame>
            <p:nvGraphicFramePr>
              <p:cNvPr id="2" name="Місце для вмісту 1" descr="Cone">
                <a:extLst>
                  <a:ext uri="{FF2B5EF4-FFF2-40B4-BE49-F238E27FC236}">
                    <a16:creationId xmlns:a16="http://schemas.microsoft.com/office/drawing/2014/main" id="{FC80C639-4CDB-4073-A1D3-28D3B7DD0F29}"/>
                  </a:ext>
                </a:extLst>
              </p:cNvPr>
              <p:cNvGraphicFramePr>
                <a:graphicFrameLocks noGrp="1" noChangeAspect="1"/>
              </p:cNvGraphicFramePr>
              <p:nvPr>
                <p:ph idx="1"/>
                <p:extLst>
                  <p:ext uri="{D42A27DB-BD31-4B8C-83A1-F6EECF244321}">
                    <p14:modId xmlns:p14="http://schemas.microsoft.com/office/powerpoint/2010/main" val="3061423736"/>
                  </p:ext>
                </p:extLst>
              </p:nvPr>
            </p:nvGraphicFramePr>
            <p:xfrm>
              <a:off x="5842519" y="2343997"/>
              <a:ext cx="1699559" cy="1951921"/>
            </p:xfrm>
            <a:graphic>
              <a:graphicData uri="http://schemas.microsoft.com/office/drawing/2017/model3d">
                <am3d:model3d r:embed="rId3">
                  <am3d:spPr>
                    <a:xfrm>
                      <a:off x="0" y="0"/>
                      <a:ext cx="1699559" cy="1951921"/>
                    </a:xfrm>
                    <a:prstGeom prst="rect">
                      <a:avLst/>
                    </a:prstGeom>
                  </am3d:spPr>
                  <am3d:camera>
                    <am3d:pos x="0" y="0" z="79877068"/>
                    <am3d:up dx="0" dy="36000000" dz="0"/>
                    <am3d:lookAt x="0" y="0" z="0"/>
                    <am3d:perspective fov="2700000"/>
                  </am3d:camera>
                  <am3d:trans>
                    <am3d:meterPerModelUnit n="6704480" d="1000000"/>
                    <am3d:preTrans dx="2" dy="-16922770" dz="-2"/>
                    <am3d:scale>
                      <am3d:sx n="1000000" d="1000000"/>
                      <am3d:sy n="1000000" d="1000000"/>
                      <am3d:sz n="1000000" d="1000000"/>
                    </am3d:scale>
                    <am3d:rot/>
                    <am3d:postTrans dx="0" dy="0" dz="0"/>
                  </am3d:trans>
                  <am3d:raster rName="Office3DRenderer" rVer="16.0.8326">
                    <am3d:blip r:embed="rId4"/>
                  </am3d:raster>
                  <am3d:objViewport viewportSz="295627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Місце для вмісту 1" descr="Cone">
                <a:extLst>
                  <a:ext uri="{FF2B5EF4-FFF2-40B4-BE49-F238E27FC236}">
                    <a16:creationId xmlns:a16="http://schemas.microsoft.com/office/drawing/2014/main" id="{FC80C639-4CDB-4073-A1D3-28D3B7DD0F29}"/>
                  </a:ext>
                </a:extLst>
              </p:cNvPr>
              <p:cNvPicPr>
                <a:picLocks noGrp="1" noRot="1" noChangeAspect="1" noMove="1" noResize="1" noEditPoints="1" noAdjustHandles="1" noChangeArrowheads="1" noChangeShapeType="1" noCrop="1"/>
              </p:cNvPicPr>
              <p:nvPr/>
            </p:nvPicPr>
            <p:blipFill>
              <a:blip r:embed="rId4"/>
              <a:stretch>
                <a:fillRect/>
              </a:stretch>
            </p:blipFill>
            <p:spPr>
              <a:xfrm>
                <a:off x="5842519" y="2343997"/>
                <a:ext cx="1699559" cy="1951921"/>
              </a:xfrm>
              <a:prstGeom prst="rect">
                <a:avLst/>
              </a:prstGeom>
            </p:spPr>
          </p:pic>
        </mc:Fallback>
      </mc:AlternateContent>
      <p:sp>
        <p:nvSpPr>
          <p:cNvPr id="10" name="Прямокутник 9">
            <a:extLst>
              <a:ext uri="{FF2B5EF4-FFF2-40B4-BE49-F238E27FC236}">
                <a16:creationId xmlns:a16="http://schemas.microsoft.com/office/drawing/2014/main" id="{C398E7B5-825B-4C91-AC4B-4A02D03E27CD}"/>
              </a:ext>
            </a:extLst>
          </p:cNvPr>
          <p:cNvSpPr/>
          <p:nvPr/>
        </p:nvSpPr>
        <p:spPr>
          <a:xfrm>
            <a:off x="1112363" y="4807802"/>
            <a:ext cx="7313007" cy="323165"/>
          </a:xfrm>
          <a:prstGeom prst="rect">
            <a:avLst/>
          </a:prstGeom>
        </p:spPr>
        <p:txBody>
          <a:bodyPr wrap="square">
            <a:spAutoFit/>
          </a:bodyPr>
          <a:lstStyle/>
          <a:p>
            <a:r>
              <a:rPr lang="ru-RU" sz="1500" i="0" dirty="0">
                <a:solidFill>
                  <a:srgbClr val="000000"/>
                </a:solidFill>
                <a:effectLst/>
              </a:rPr>
              <a:t>  </a:t>
            </a:r>
          </a:p>
        </p:txBody>
      </p:sp>
      <mc:AlternateContent xmlns:mc="http://schemas.openxmlformats.org/markup-compatibility/2006">
        <mc:Choice xmlns:am3d="http://schemas.microsoft.com/office/drawing/2017/model3d" Requires="am3d">
          <p:graphicFrame>
            <p:nvGraphicFramePr>
              <p:cNvPr id="8" name="Місце для вмісту 1" descr="Cone">
                <a:extLst>
                  <a:ext uri="{FF2B5EF4-FFF2-40B4-BE49-F238E27FC236}">
                    <a16:creationId xmlns:a16="http://schemas.microsoft.com/office/drawing/2014/main" id="{3D0350CC-1947-42F9-8217-78523B640E22}"/>
                  </a:ext>
                </a:extLst>
              </p:cNvPr>
              <p:cNvGraphicFramePr>
                <a:graphicFrameLocks noChangeAspect="1"/>
              </p:cNvGraphicFramePr>
              <p:nvPr>
                <p:extLst>
                  <p:ext uri="{D42A27DB-BD31-4B8C-83A1-F6EECF244321}">
                    <p14:modId xmlns:p14="http://schemas.microsoft.com/office/powerpoint/2010/main" val="1192250881"/>
                  </p:ext>
                </p:extLst>
              </p:nvPr>
            </p:nvGraphicFramePr>
            <p:xfrm>
              <a:off x="2509535" y="2819138"/>
              <a:ext cx="1699559" cy="1503026"/>
            </p:xfrm>
            <a:graphic>
              <a:graphicData uri="http://schemas.microsoft.com/office/drawing/2017/model3d">
                <am3d:model3d r:embed="rId3">
                  <am3d:spPr>
                    <a:xfrm>
                      <a:off x="0" y="0"/>
                      <a:ext cx="1699559" cy="1503026"/>
                    </a:xfrm>
                    <a:prstGeom prst="rect">
                      <a:avLst/>
                    </a:prstGeom>
                  </am3d:spPr>
                  <am3d:camera>
                    <am3d:pos x="0" y="0" z="79877068"/>
                    <am3d:up dx="0" dy="36000000" dz="0"/>
                    <am3d:lookAt x="0" y="0" z="0"/>
                    <am3d:perspective fov="2700000"/>
                  </am3d:camera>
                  <am3d:trans>
                    <am3d:meterPerModelUnit n="6704480" d="1000000"/>
                    <am3d:preTrans dx="2" dy="-16922770" dz="-2"/>
                    <am3d:scale>
                      <am3d:sx n="1000000" d="1000000"/>
                      <am3d:sy n="1000000" d="1000000"/>
                      <am3d:sz n="1000000" d="1000000"/>
                    </am3d:scale>
                    <am3d:rot/>
                    <am3d:postTrans dx="0" dy="0" dz="0"/>
                  </am3d:trans>
                  <am3d:raster rName="Office3DRenderer" rVer="16.0.8326">
                    <am3d:blip r:embed="rId5"/>
                  </am3d:raster>
                  <am3d:objViewport viewportSz="22764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Місце для вмісту 1" descr="Cone">
                <a:extLst>
                  <a:ext uri="{FF2B5EF4-FFF2-40B4-BE49-F238E27FC236}">
                    <a16:creationId xmlns:a16="http://schemas.microsoft.com/office/drawing/2014/main" id="{3D0350CC-1947-42F9-8217-78523B640E22}"/>
                  </a:ext>
                </a:extLst>
              </p:cNvPr>
              <p:cNvPicPr>
                <a:picLocks noGrp="1" noRot="1" noChangeAspect="1" noMove="1" noResize="1" noEditPoints="1" noAdjustHandles="1" noChangeArrowheads="1" noChangeShapeType="1" noCrop="1"/>
              </p:cNvPicPr>
              <p:nvPr/>
            </p:nvPicPr>
            <p:blipFill>
              <a:blip r:embed="rId5"/>
              <a:stretch>
                <a:fillRect/>
              </a:stretch>
            </p:blipFill>
            <p:spPr>
              <a:xfrm>
                <a:off x="2509535" y="2819138"/>
                <a:ext cx="1699559" cy="150302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9" name="Місце для вмісту 1" descr="Cone">
                <a:extLst>
                  <a:ext uri="{FF2B5EF4-FFF2-40B4-BE49-F238E27FC236}">
                    <a16:creationId xmlns:a16="http://schemas.microsoft.com/office/drawing/2014/main" id="{88CCC974-93C7-4D13-9FF3-3C89F32AE861}"/>
                  </a:ext>
                </a:extLst>
              </p:cNvPr>
              <p:cNvGraphicFramePr>
                <a:graphicFrameLocks noChangeAspect="1"/>
              </p:cNvGraphicFramePr>
              <p:nvPr>
                <p:extLst>
                  <p:ext uri="{D42A27DB-BD31-4B8C-83A1-F6EECF244321}">
                    <p14:modId xmlns:p14="http://schemas.microsoft.com/office/powerpoint/2010/main" val="2834812337"/>
                  </p:ext>
                </p:extLst>
              </p:nvPr>
            </p:nvGraphicFramePr>
            <p:xfrm>
              <a:off x="7794193" y="1634625"/>
              <a:ext cx="2004455" cy="3119194"/>
            </p:xfrm>
            <a:graphic>
              <a:graphicData uri="http://schemas.microsoft.com/office/drawing/2017/model3d">
                <am3d:model3d r:embed="rId3">
                  <am3d:spPr>
                    <a:xfrm>
                      <a:off x="0" y="0"/>
                      <a:ext cx="2004455" cy="3119194"/>
                    </a:xfrm>
                    <a:prstGeom prst="rect">
                      <a:avLst/>
                    </a:prstGeom>
                  </am3d:spPr>
                  <am3d:camera>
                    <am3d:pos x="0" y="0" z="79877068"/>
                    <am3d:up dx="0" dy="36000000" dz="0"/>
                    <am3d:lookAt x="0" y="0" z="0"/>
                    <am3d:perspective fov="2700000"/>
                  </am3d:camera>
                  <am3d:trans>
                    <am3d:meterPerModelUnit n="6704480" d="1000000"/>
                    <am3d:preTrans dx="2" dy="-16922770" dz="-2"/>
                    <am3d:scale>
                      <am3d:sx n="1000000" d="1000000"/>
                      <am3d:sy n="1000000" d="1000000"/>
                      <am3d:sz n="1000000" d="1000000"/>
                    </am3d:scale>
                    <am3d:rot/>
                    <am3d:postTrans dx="0" dy="0" dz="0"/>
                  </am3d:trans>
                  <am3d:raster rName="Office3DRenderer" rVer="16.0.8326">
                    <am3d:blip r:embed="rId6"/>
                  </am3d:raster>
                  <am3d:objViewport viewportSz="34866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Місце для вмісту 1" descr="Cone">
                <a:extLst>
                  <a:ext uri="{FF2B5EF4-FFF2-40B4-BE49-F238E27FC236}">
                    <a16:creationId xmlns:a16="http://schemas.microsoft.com/office/drawing/2014/main" id="{88CCC974-93C7-4D13-9FF3-3C89F32AE861}"/>
                  </a:ext>
                </a:extLst>
              </p:cNvPr>
              <p:cNvPicPr>
                <a:picLocks noGrp="1" noRot="1" noChangeAspect="1" noMove="1" noResize="1" noEditPoints="1" noAdjustHandles="1" noChangeArrowheads="1" noChangeShapeType="1" noCrop="1"/>
              </p:cNvPicPr>
              <p:nvPr/>
            </p:nvPicPr>
            <p:blipFill>
              <a:blip r:embed="rId6"/>
              <a:stretch>
                <a:fillRect/>
              </a:stretch>
            </p:blipFill>
            <p:spPr>
              <a:xfrm>
                <a:off x="7794193" y="1634625"/>
                <a:ext cx="2004455" cy="3119194"/>
              </a:xfrm>
              <a:prstGeom prst="rect">
                <a:avLst/>
              </a:prstGeom>
            </p:spPr>
          </p:pic>
        </mc:Fallback>
      </mc:AlternateContent>
      <p:sp>
        <p:nvSpPr>
          <p:cNvPr id="3" name="Прямокутник 2">
            <a:extLst>
              <a:ext uri="{FF2B5EF4-FFF2-40B4-BE49-F238E27FC236}">
                <a16:creationId xmlns:a16="http://schemas.microsoft.com/office/drawing/2014/main" id="{2FF82A55-BFE0-48ED-B2A6-63F4C43F15DF}"/>
              </a:ext>
            </a:extLst>
          </p:cNvPr>
          <p:cNvSpPr/>
          <p:nvPr/>
        </p:nvSpPr>
        <p:spPr>
          <a:xfrm>
            <a:off x="2201465" y="1802563"/>
            <a:ext cx="7458141" cy="430887"/>
          </a:xfrm>
          <a:prstGeom prst="rect">
            <a:avLst/>
          </a:prstGeom>
        </p:spPr>
        <p:txBody>
          <a:bodyPr wrap="square">
            <a:spAutoFit/>
          </a:bodyPr>
          <a:lstStyle/>
          <a:p>
            <a:r>
              <a:rPr lang="uk-UA" sz="2200" b="1" dirty="0">
                <a:solidFill>
                  <a:schemeClr val="bg1"/>
                </a:solidFill>
              </a:rPr>
              <a:t>          14                    14                17                      54</a:t>
            </a:r>
          </a:p>
        </p:txBody>
      </p:sp>
      <p:sp>
        <p:nvSpPr>
          <p:cNvPr id="4" name="Прямокутник 3">
            <a:extLst>
              <a:ext uri="{FF2B5EF4-FFF2-40B4-BE49-F238E27FC236}">
                <a16:creationId xmlns:a16="http://schemas.microsoft.com/office/drawing/2014/main" id="{20B80FCF-D4AF-4265-9C76-C24A5A552E9F}"/>
              </a:ext>
            </a:extLst>
          </p:cNvPr>
          <p:cNvSpPr/>
          <p:nvPr/>
        </p:nvSpPr>
        <p:spPr>
          <a:xfrm>
            <a:off x="729481" y="4974913"/>
            <a:ext cx="9180469" cy="1661993"/>
          </a:xfrm>
          <a:prstGeom prst="rect">
            <a:avLst/>
          </a:prstGeom>
        </p:spPr>
        <p:txBody>
          <a:bodyPr wrap="square">
            <a:spAutoFit/>
          </a:bodyPr>
          <a:lstStyle/>
          <a:p>
            <a:r>
              <a:rPr lang="uk-UA" sz="1600" b="1" dirty="0">
                <a:solidFill>
                  <a:schemeClr val="bg1"/>
                </a:solidFill>
              </a:rPr>
              <a:t>        На 100 </a:t>
            </a:r>
            <a:r>
              <a:rPr lang="uk-UA" sz="1600" b="1" dirty="0" err="1">
                <a:solidFill>
                  <a:schemeClr val="bg1"/>
                </a:solidFill>
              </a:rPr>
              <a:t>тис.н</a:t>
            </a:r>
            <a:r>
              <a:rPr lang="uk-UA" sz="1600" b="1" dirty="0">
                <a:solidFill>
                  <a:schemeClr val="bg1"/>
                </a:solidFill>
              </a:rPr>
              <a:t>.       </a:t>
            </a:r>
            <a:r>
              <a:rPr lang="uk-UA" sz="2000" b="1" dirty="0">
                <a:solidFill>
                  <a:schemeClr val="bg1"/>
                </a:solidFill>
              </a:rPr>
              <a:t>27,1                 27,3                 31,4                       24,7</a:t>
            </a:r>
            <a:endParaRPr lang="uk-UA" sz="1600" dirty="0">
              <a:solidFill>
                <a:schemeClr val="bg1"/>
              </a:solidFill>
            </a:endParaRPr>
          </a:p>
          <a:p>
            <a:pPr algn="just"/>
            <a:r>
              <a:rPr lang="uk-UA" sz="2000" dirty="0">
                <a:solidFill>
                  <a:schemeClr val="bg1"/>
                </a:solidFill>
              </a:rPr>
              <a:t>    </a:t>
            </a:r>
          </a:p>
          <a:p>
            <a:pPr algn="just"/>
            <a:r>
              <a:rPr lang="uk-UA" sz="2000" dirty="0">
                <a:solidFill>
                  <a:schemeClr val="bg1"/>
                </a:solidFill>
              </a:rPr>
              <a:t> Порівняно з 2019 роком </a:t>
            </a:r>
            <a:r>
              <a:rPr lang="uk-UA" sz="2000" dirty="0" err="1">
                <a:solidFill>
                  <a:schemeClr val="bg1"/>
                </a:solidFill>
              </a:rPr>
              <a:t>виявляємість</a:t>
            </a:r>
            <a:r>
              <a:rPr lang="uk-UA" sz="2000" dirty="0">
                <a:solidFill>
                  <a:schemeClr val="bg1"/>
                </a:solidFill>
              </a:rPr>
              <a:t> туберкульозу збільшилась на 15% та показник вищий за міський.</a:t>
            </a:r>
          </a:p>
          <a:p>
            <a:pPr algn="just"/>
            <a:r>
              <a:rPr lang="uk-UA" sz="2200" dirty="0">
                <a:solidFill>
                  <a:schemeClr val="bg1"/>
                </a:solidFill>
              </a:rPr>
              <a:t> </a:t>
            </a:r>
          </a:p>
        </p:txBody>
      </p:sp>
      <p:sp>
        <p:nvSpPr>
          <p:cNvPr id="11" name="Прямокутник 10">
            <a:extLst>
              <a:ext uri="{FF2B5EF4-FFF2-40B4-BE49-F238E27FC236}">
                <a16:creationId xmlns:a16="http://schemas.microsoft.com/office/drawing/2014/main" id="{8371C6A7-AC3B-4E8B-A84F-75E2E4197809}"/>
              </a:ext>
            </a:extLst>
          </p:cNvPr>
          <p:cNvSpPr/>
          <p:nvPr/>
        </p:nvSpPr>
        <p:spPr>
          <a:xfrm>
            <a:off x="1389888" y="4442657"/>
            <a:ext cx="8338243" cy="369332"/>
          </a:xfrm>
          <a:prstGeom prst="rect">
            <a:avLst/>
          </a:prstGeom>
        </p:spPr>
        <p:txBody>
          <a:bodyPr wrap="square">
            <a:spAutoFit/>
          </a:bodyPr>
          <a:lstStyle/>
          <a:p>
            <a:r>
              <a:rPr lang="uk-UA" b="1" dirty="0">
                <a:solidFill>
                  <a:schemeClr val="bg1"/>
                </a:solidFill>
              </a:rPr>
              <a:t>                       2019 р.               2020 р.              2021 р.                    Місто</a:t>
            </a:r>
          </a:p>
        </p:txBody>
      </p:sp>
      <p:pic>
        <p:nvPicPr>
          <p:cNvPr id="7" name="Рисунок 6"/>
          <p:cNvPicPr>
            <a:picLocks noChangeAspect="1"/>
          </p:cNvPicPr>
          <p:nvPr/>
        </p:nvPicPr>
        <p:blipFill>
          <a:blip r:embed="rId7"/>
          <a:stretch>
            <a:fillRect/>
          </a:stretch>
        </p:blipFill>
        <p:spPr>
          <a:xfrm>
            <a:off x="4060490" y="2796172"/>
            <a:ext cx="1700931" cy="1499746"/>
          </a:xfrm>
          <a:prstGeom prst="rect">
            <a:avLst/>
          </a:prstGeom>
        </p:spPr>
      </p:pic>
    </p:spTree>
    <p:extLst>
      <p:ext uri="{BB962C8B-B14F-4D97-AF65-F5344CB8AC3E}">
        <p14:creationId xmlns:p14="http://schemas.microsoft.com/office/powerpoint/2010/main" val="3008276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я 6">
            <a:extLst>
              <a:ext uri="{FF2B5EF4-FFF2-40B4-BE49-F238E27FC236}">
                <a16:creationId xmlns:a16="http://schemas.microsoft.com/office/drawing/2014/main" id="{A6AE8459-F3B5-4854-9CA7-93792E3B95C6}"/>
              </a:ext>
            </a:extLst>
          </p:cNvPr>
          <p:cNvGraphicFramePr>
            <a:graphicFrameLocks noGrp="1"/>
          </p:cNvGraphicFramePr>
          <p:nvPr>
            <p:ph idx="4294967295"/>
            <p:extLst>
              <p:ext uri="{D42A27DB-BD31-4B8C-83A1-F6EECF244321}">
                <p14:modId xmlns:p14="http://schemas.microsoft.com/office/powerpoint/2010/main" val="726441718"/>
              </p:ext>
            </p:extLst>
          </p:nvPr>
        </p:nvGraphicFramePr>
        <p:xfrm>
          <a:off x="-4751" y="785829"/>
          <a:ext cx="6833286" cy="3947715"/>
        </p:xfrm>
        <a:graphic>
          <a:graphicData uri="http://schemas.openxmlformats.org/drawingml/2006/table">
            <a:tbl>
              <a:tblPr firstRow="1" bandRow="1">
                <a:tableStyleId>{5C22544A-7EE6-4342-B048-85BDC9FD1C3A}</a:tableStyleId>
              </a:tblPr>
              <a:tblGrid>
                <a:gridCol w="926757">
                  <a:extLst>
                    <a:ext uri="{9D8B030D-6E8A-4147-A177-3AD203B41FA5}">
                      <a16:colId xmlns:a16="http://schemas.microsoft.com/office/drawing/2014/main" val="2024339284"/>
                    </a:ext>
                  </a:extLst>
                </a:gridCol>
                <a:gridCol w="1124465">
                  <a:extLst>
                    <a:ext uri="{9D8B030D-6E8A-4147-A177-3AD203B41FA5}">
                      <a16:colId xmlns:a16="http://schemas.microsoft.com/office/drawing/2014/main" val="2618938731"/>
                    </a:ext>
                  </a:extLst>
                </a:gridCol>
                <a:gridCol w="1260389">
                  <a:extLst>
                    <a:ext uri="{9D8B030D-6E8A-4147-A177-3AD203B41FA5}">
                      <a16:colId xmlns:a16="http://schemas.microsoft.com/office/drawing/2014/main" val="1799297967"/>
                    </a:ext>
                  </a:extLst>
                </a:gridCol>
                <a:gridCol w="1149178">
                  <a:extLst>
                    <a:ext uri="{9D8B030D-6E8A-4147-A177-3AD203B41FA5}">
                      <a16:colId xmlns:a16="http://schemas.microsoft.com/office/drawing/2014/main" val="150506854"/>
                    </a:ext>
                  </a:extLst>
                </a:gridCol>
                <a:gridCol w="1087395">
                  <a:extLst>
                    <a:ext uri="{9D8B030D-6E8A-4147-A177-3AD203B41FA5}">
                      <a16:colId xmlns:a16="http://schemas.microsoft.com/office/drawing/2014/main" val="701135922"/>
                    </a:ext>
                  </a:extLst>
                </a:gridCol>
                <a:gridCol w="1285102">
                  <a:extLst>
                    <a:ext uri="{9D8B030D-6E8A-4147-A177-3AD203B41FA5}">
                      <a16:colId xmlns:a16="http://schemas.microsoft.com/office/drawing/2014/main" val="335585381"/>
                    </a:ext>
                  </a:extLst>
                </a:gridCol>
              </a:tblGrid>
              <a:tr h="729490">
                <a:tc>
                  <a:txBody>
                    <a:bodyPr/>
                    <a:lstStyle/>
                    <a:p>
                      <a:pPr algn="ctr"/>
                      <a:r>
                        <a:rPr lang="uk-UA" sz="1300" dirty="0">
                          <a:solidFill>
                            <a:schemeClr val="bg1"/>
                          </a:solidFill>
                        </a:rPr>
                        <a:t>№ амб.</a:t>
                      </a:r>
                    </a:p>
                  </a:txBody>
                  <a:tcPr>
                    <a:solidFill>
                      <a:schemeClr val="bg2">
                        <a:lumMod val="60000"/>
                        <a:lumOff val="40000"/>
                      </a:schemeClr>
                    </a:solidFill>
                  </a:tcPr>
                </a:tc>
                <a:tc>
                  <a:txBody>
                    <a:bodyPr/>
                    <a:lstStyle/>
                    <a:p>
                      <a:pPr algn="ctr"/>
                      <a:r>
                        <a:rPr lang="uk-UA" sz="1300" dirty="0">
                          <a:solidFill>
                            <a:schemeClr val="bg1"/>
                          </a:solidFill>
                        </a:rPr>
                        <a:t>Випадки </a:t>
                      </a:r>
                    </a:p>
                    <a:p>
                      <a:pPr algn="ctr"/>
                      <a:r>
                        <a:rPr lang="uk-UA" sz="1300" dirty="0">
                          <a:solidFill>
                            <a:schemeClr val="bg1"/>
                          </a:solidFill>
                        </a:rPr>
                        <a:t> –</a:t>
                      </a:r>
                      <a:r>
                        <a:rPr lang="uk-UA" sz="1300" baseline="0" dirty="0">
                          <a:solidFill>
                            <a:schemeClr val="bg1"/>
                          </a:solidFill>
                        </a:rPr>
                        <a:t>  </a:t>
                      </a:r>
                      <a:r>
                        <a:rPr lang="uk-UA" sz="1300" dirty="0">
                          <a:solidFill>
                            <a:schemeClr val="bg1"/>
                          </a:solidFill>
                        </a:rPr>
                        <a:t>на 100</a:t>
                      </a:r>
                    </a:p>
                    <a:p>
                      <a:pPr algn="ctr"/>
                      <a:r>
                        <a:rPr lang="uk-UA" sz="1300" dirty="0">
                          <a:solidFill>
                            <a:schemeClr val="bg1"/>
                          </a:solidFill>
                        </a:rPr>
                        <a:t>тис. нас.</a:t>
                      </a:r>
                    </a:p>
                  </a:txBody>
                  <a:tcPr>
                    <a:solidFill>
                      <a:schemeClr val="bg2">
                        <a:lumMod val="60000"/>
                        <a:lumOff val="40000"/>
                      </a:schemeClr>
                    </a:solidFill>
                  </a:tcPr>
                </a:tc>
                <a:tc>
                  <a:txBody>
                    <a:bodyPr/>
                    <a:lstStyle/>
                    <a:p>
                      <a:pPr algn="ctr"/>
                      <a:r>
                        <a:rPr lang="uk-UA" sz="1300" dirty="0">
                          <a:solidFill>
                            <a:schemeClr val="bg1"/>
                          </a:solidFill>
                        </a:rPr>
                        <a:t>При проф.</a:t>
                      </a:r>
                    </a:p>
                    <a:p>
                      <a:pPr algn="ctr"/>
                      <a:r>
                        <a:rPr lang="uk-UA" sz="1300" dirty="0">
                          <a:solidFill>
                            <a:schemeClr val="bg1"/>
                          </a:solidFill>
                        </a:rPr>
                        <a:t>оглядах – % </a:t>
                      </a:r>
                    </a:p>
                  </a:txBody>
                  <a:tcPr>
                    <a:solidFill>
                      <a:schemeClr val="bg2">
                        <a:lumMod val="60000"/>
                        <a:lumOff val="40000"/>
                      </a:schemeClr>
                    </a:solidFill>
                  </a:tcPr>
                </a:tc>
                <a:tc>
                  <a:txBody>
                    <a:bodyPr/>
                    <a:lstStyle/>
                    <a:p>
                      <a:pPr algn="ctr"/>
                      <a:r>
                        <a:rPr lang="uk-UA" sz="1300" dirty="0">
                          <a:solidFill>
                            <a:schemeClr val="bg1"/>
                          </a:solidFill>
                        </a:rPr>
                        <a:t>При </a:t>
                      </a:r>
                      <a:r>
                        <a:rPr lang="uk-UA" sz="1300" dirty="0" err="1">
                          <a:solidFill>
                            <a:schemeClr val="bg1"/>
                          </a:solidFill>
                        </a:rPr>
                        <a:t>звер</a:t>
                      </a:r>
                      <a:r>
                        <a:rPr lang="uk-UA" sz="1300" dirty="0">
                          <a:solidFill>
                            <a:schemeClr val="bg1"/>
                          </a:solidFill>
                        </a:rPr>
                        <a:t>-</a:t>
                      </a:r>
                    </a:p>
                    <a:p>
                      <a:pPr algn="ctr"/>
                      <a:r>
                        <a:rPr lang="uk-UA" sz="1300" dirty="0" err="1">
                          <a:solidFill>
                            <a:schemeClr val="bg1"/>
                          </a:solidFill>
                        </a:rPr>
                        <a:t>ненні</a:t>
                      </a:r>
                      <a:r>
                        <a:rPr lang="uk-UA" sz="1300" dirty="0">
                          <a:solidFill>
                            <a:schemeClr val="bg1"/>
                          </a:solidFill>
                        </a:rPr>
                        <a:t> – %</a:t>
                      </a:r>
                    </a:p>
                  </a:txBody>
                  <a:tcPr>
                    <a:solidFill>
                      <a:schemeClr val="bg2">
                        <a:lumMod val="60000"/>
                        <a:lumOff val="40000"/>
                      </a:schemeClr>
                    </a:solidFill>
                  </a:tcPr>
                </a:tc>
                <a:tc>
                  <a:txBody>
                    <a:bodyPr/>
                    <a:lstStyle/>
                    <a:p>
                      <a:pPr algn="ctr"/>
                      <a:r>
                        <a:rPr lang="uk-UA" sz="1300" dirty="0" err="1">
                          <a:solidFill>
                            <a:schemeClr val="bg1"/>
                          </a:solidFill>
                        </a:rPr>
                        <a:t>Орг</a:t>
                      </a:r>
                      <a:r>
                        <a:rPr lang="uk-UA" sz="1300" dirty="0">
                          <a:solidFill>
                            <a:schemeClr val="bg1"/>
                          </a:solidFill>
                        </a:rPr>
                        <a:t>. дих.</a:t>
                      </a:r>
                    </a:p>
                    <a:p>
                      <a:pPr algn="ctr"/>
                      <a:r>
                        <a:rPr lang="uk-UA" sz="1300" dirty="0">
                          <a:solidFill>
                            <a:schemeClr val="bg1"/>
                          </a:solidFill>
                        </a:rPr>
                        <a:t>– на 100</a:t>
                      </a:r>
                    </a:p>
                    <a:p>
                      <a:pPr algn="ctr"/>
                      <a:r>
                        <a:rPr lang="uk-UA" sz="1300" dirty="0">
                          <a:solidFill>
                            <a:schemeClr val="bg1"/>
                          </a:solidFill>
                        </a:rPr>
                        <a:t>тис. нас.</a:t>
                      </a:r>
                    </a:p>
                  </a:txBody>
                  <a:tcPr>
                    <a:solidFill>
                      <a:schemeClr val="bg2">
                        <a:lumMod val="60000"/>
                        <a:lumOff val="40000"/>
                      </a:schemeClr>
                    </a:solidFill>
                  </a:tcPr>
                </a:tc>
                <a:tc>
                  <a:txBody>
                    <a:bodyPr/>
                    <a:lstStyle/>
                    <a:p>
                      <a:pPr algn="ctr"/>
                      <a:r>
                        <a:rPr lang="uk-UA" sz="1300" dirty="0">
                          <a:solidFill>
                            <a:schemeClr val="bg1"/>
                          </a:solidFill>
                        </a:rPr>
                        <a:t>В </a:t>
                      </a:r>
                      <a:r>
                        <a:rPr lang="uk-UA" sz="1300" dirty="0" err="1">
                          <a:solidFill>
                            <a:schemeClr val="bg1"/>
                          </a:solidFill>
                        </a:rPr>
                        <a:t>прац</a:t>
                      </a:r>
                      <a:r>
                        <a:rPr lang="uk-UA" sz="1300" dirty="0">
                          <a:solidFill>
                            <a:schemeClr val="bg1"/>
                          </a:solidFill>
                        </a:rPr>
                        <a:t>. віці – на</a:t>
                      </a:r>
                      <a:r>
                        <a:rPr lang="uk-UA" sz="1300" baseline="0" dirty="0">
                          <a:solidFill>
                            <a:schemeClr val="bg1"/>
                          </a:solidFill>
                        </a:rPr>
                        <a:t> 100</a:t>
                      </a:r>
                    </a:p>
                    <a:p>
                      <a:pPr algn="ctr"/>
                      <a:r>
                        <a:rPr lang="uk-UA" sz="1300" baseline="0" dirty="0">
                          <a:solidFill>
                            <a:schemeClr val="bg1"/>
                          </a:solidFill>
                        </a:rPr>
                        <a:t> тис. нас.</a:t>
                      </a:r>
                      <a:endParaRPr lang="uk-UA" sz="1300" dirty="0">
                        <a:solidFill>
                          <a:schemeClr val="bg1"/>
                        </a:solidFill>
                      </a:endParaRPr>
                    </a:p>
                  </a:txBody>
                  <a:tcPr>
                    <a:solidFill>
                      <a:schemeClr val="bg2">
                        <a:lumMod val="60000"/>
                        <a:lumOff val="40000"/>
                      </a:schemeClr>
                    </a:solidFill>
                  </a:tcPr>
                </a:tc>
                <a:extLst>
                  <a:ext uri="{0D108BD9-81ED-4DB2-BD59-A6C34878D82A}">
                    <a16:rowId xmlns:a16="http://schemas.microsoft.com/office/drawing/2014/main" val="1217601249"/>
                  </a:ext>
                </a:extLst>
              </a:tr>
              <a:tr h="390448">
                <a:tc>
                  <a:txBody>
                    <a:bodyPr/>
                    <a:lstStyle/>
                    <a:p>
                      <a:pPr algn="ctr"/>
                      <a:r>
                        <a:rPr lang="uk-UA" sz="1400" dirty="0">
                          <a:solidFill>
                            <a:schemeClr val="bg1"/>
                          </a:solidFill>
                        </a:rPr>
                        <a:t>1</a:t>
                      </a:r>
                    </a:p>
                  </a:txBody>
                  <a:tcPr>
                    <a:solidFill>
                      <a:schemeClr val="bg2">
                        <a:lumMod val="40000"/>
                        <a:lumOff val="60000"/>
                      </a:schemeClr>
                    </a:solidFill>
                  </a:tcPr>
                </a:tc>
                <a:tc>
                  <a:txBody>
                    <a:bodyPr/>
                    <a:lstStyle/>
                    <a:p>
                      <a:pPr algn="ctr"/>
                      <a:r>
                        <a:rPr lang="uk-UA" sz="1400" dirty="0">
                          <a:solidFill>
                            <a:schemeClr val="bg1"/>
                          </a:solidFill>
                        </a:rPr>
                        <a:t>2 – 16,4</a:t>
                      </a:r>
                    </a:p>
                  </a:txBody>
                  <a:tcPr>
                    <a:solidFill>
                      <a:schemeClr val="bg2">
                        <a:lumMod val="40000"/>
                        <a:lumOff val="60000"/>
                      </a:schemeClr>
                    </a:solidFill>
                  </a:tcPr>
                </a:tc>
                <a:tc>
                  <a:txBody>
                    <a:bodyPr/>
                    <a:lstStyle/>
                    <a:p>
                      <a:pPr algn="ctr"/>
                      <a:r>
                        <a:rPr lang="uk-UA" sz="1400" dirty="0">
                          <a:solidFill>
                            <a:schemeClr val="bg1"/>
                          </a:solidFill>
                        </a:rPr>
                        <a:t>2</a:t>
                      </a:r>
                      <a:r>
                        <a:rPr lang="uk-UA" sz="1400" baseline="0" dirty="0">
                          <a:solidFill>
                            <a:schemeClr val="bg1"/>
                          </a:solidFill>
                        </a:rPr>
                        <a:t> - 100%</a:t>
                      </a:r>
                      <a:endParaRPr lang="uk-UA" sz="1400" dirty="0">
                        <a:solidFill>
                          <a:schemeClr val="bg1"/>
                        </a:solidFill>
                      </a:endParaRPr>
                    </a:p>
                  </a:txBody>
                  <a:tcPr>
                    <a:solidFill>
                      <a:schemeClr val="bg2">
                        <a:lumMod val="40000"/>
                        <a:lumOff val="60000"/>
                      </a:schemeClr>
                    </a:solidFill>
                  </a:tcPr>
                </a:tc>
                <a:tc>
                  <a:txBody>
                    <a:bodyPr/>
                    <a:lstStyle/>
                    <a:p>
                      <a:pPr algn="ctr"/>
                      <a:r>
                        <a:rPr lang="uk-UA" sz="1400" dirty="0">
                          <a:solidFill>
                            <a:schemeClr val="bg1"/>
                          </a:solidFill>
                        </a:rPr>
                        <a:t>0</a:t>
                      </a:r>
                    </a:p>
                  </a:txBody>
                  <a:tcPr>
                    <a:solidFill>
                      <a:schemeClr val="bg2">
                        <a:lumMod val="40000"/>
                        <a:lumOff val="60000"/>
                      </a:schemeClr>
                    </a:solidFill>
                  </a:tcPr>
                </a:tc>
                <a:tc>
                  <a:txBody>
                    <a:bodyPr/>
                    <a:lstStyle/>
                    <a:p>
                      <a:pPr algn="ctr"/>
                      <a:r>
                        <a:rPr lang="uk-UA" sz="1400" dirty="0">
                          <a:solidFill>
                            <a:schemeClr val="bg1"/>
                          </a:solidFill>
                        </a:rPr>
                        <a:t>2 – 16,4</a:t>
                      </a:r>
                    </a:p>
                  </a:txBody>
                  <a:tcPr>
                    <a:solidFill>
                      <a:schemeClr val="bg2">
                        <a:lumMod val="40000"/>
                        <a:lumOff val="60000"/>
                      </a:schemeClr>
                    </a:solidFill>
                  </a:tcPr>
                </a:tc>
                <a:tc>
                  <a:txBody>
                    <a:bodyPr/>
                    <a:lstStyle/>
                    <a:p>
                      <a:pPr algn="ctr"/>
                      <a:r>
                        <a:rPr lang="uk-UA" sz="1400" dirty="0">
                          <a:solidFill>
                            <a:schemeClr val="bg1"/>
                          </a:solidFill>
                        </a:rPr>
                        <a:t>2 – 26,2</a:t>
                      </a:r>
                    </a:p>
                  </a:txBody>
                  <a:tcPr>
                    <a:solidFill>
                      <a:schemeClr val="bg2">
                        <a:lumMod val="40000"/>
                        <a:lumOff val="60000"/>
                      </a:schemeClr>
                    </a:solidFill>
                  </a:tcPr>
                </a:tc>
                <a:extLst>
                  <a:ext uri="{0D108BD9-81ED-4DB2-BD59-A6C34878D82A}">
                    <a16:rowId xmlns:a16="http://schemas.microsoft.com/office/drawing/2014/main" val="1959290416"/>
                  </a:ext>
                </a:extLst>
              </a:tr>
              <a:tr h="358358">
                <a:tc>
                  <a:txBody>
                    <a:bodyPr/>
                    <a:lstStyle/>
                    <a:p>
                      <a:pPr algn="ctr"/>
                      <a:r>
                        <a:rPr lang="uk-UA" sz="1400" dirty="0">
                          <a:solidFill>
                            <a:schemeClr val="bg1"/>
                          </a:solidFill>
                        </a:rPr>
                        <a:t>2</a:t>
                      </a:r>
                    </a:p>
                  </a:txBody>
                  <a:tcPr>
                    <a:solidFill>
                      <a:schemeClr val="bg2">
                        <a:lumMod val="40000"/>
                        <a:lumOff val="60000"/>
                      </a:schemeClr>
                    </a:solidFill>
                  </a:tcPr>
                </a:tc>
                <a:tc>
                  <a:txBody>
                    <a:bodyPr/>
                    <a:lstStyle/>
                    <a:p>
                      <a:pPr algn="ctr"/>
                      <a:r>
                        <a:rPr lang="uk-UA" sz="1400" dirty="0">
                          <a:solidFill>
                            <a:schemeClr val="bg1"/>
                          </a:solidFill>
                        </a:rPr>
                        <a:t>8 –</a:t>
                      </a:r>
                      <a:r>
                        <a:rPr lang="uk-UA" sz="1400" baseline="0" dirty="0">
                          <a:solidFill>
                            <a:schemeClr val="bg1"/>
                          </a:solidFill>
                        </a:rPr>
                        <a:t> 60</a:t>
                      </a:r>
                      <a:r>
                        <a:rPr lang="uk-UA" sz="1400" dirty="0">
                          <a:solidFill>
                            <a:schemeClr val="bg1"/>
                          </a:solidFill>
                        </a:rPr>
                        <a:t>,4</a:t>
                      </a:r>
                    </a:p>
                  </a:txBody>
                  <a:tcPr>
                    <a:solidFill>
                      <a:schemeClr val="bg2">
                        <a:lumMod val="40000"/>
                        <a:lumOff val="60000"/>
                      </a:schemeClr>
                    </a:solidFill>
                  </a:tcPr>
                </a:tc>
                <a:tc>
                  <a:txBody>
                    <a:bodyPr/>
                    <a:lstStyle/>
                    <a:p>
                      <a:pPr algn="ctr"/>
                      <a:r>
                        <a:rPr lang="uk-UA" sz="1400" dirty="0">
                          <a:solidFill>
                            <a:schemeClr val="bg1"/>
                          </a:solidFill>
                        </a:rPr>
                        <a:t>1 – 12,5%</a:t>
                      </a:r>
                    </a:p>
                  </a:txBody>
                  <a:tcPr>
                    <a:solidFill>
                      <a:schemeClr val="bg2">
                        <a:lumMod val="40000"/>
                        <a:lumOff val="60000"/>
                      </a:schemeClr>
                    </a:solidFill>
                  </a:tcPr>
                </a:tc>
                <a:tc>
                  <a:txBody>
                    <a:bodyPr/>
                    <a:lstStyle/>
                    <a:p>
                      <a:pPr algn="ctr"/>
                      <a:r>
                        <a:rPr lang="uk-UA" sz="1400" dirty="0">
                          <a:solidFill>
                            <a:schemeClr val="bg1"/>
                          </a:solidFill>
                        </a:rPr>
                        <a:t>7 – 87,5%</a:t>
                      </a:r>
                    </a:p>
                  </a:txBody>
                  <a:tcPr>
                    <a:solidFill>
                      <a:schemeClr val="bg2">
                        <a:lumMod val="40000"/>
                        <a:lumOff val="60000"/>
                      </a:schemeClr>
                    </a:solidFill>
                  </a:tcPr>
                </a:tc>
                <a:tc>
                  <a:txBody>
                    <a:bodyPr/>
                    <a:lstStyle/>
                    <a:p>
                      <a:pPr algn="ctr"/>
                      <a:r>
                        <a:rPr lang="uk-UA" sz="1400" dirty="0">
                          <a:solidFill>
                            <a:schemeClr val="bg1"/>
                          </a:solidFill>
                        </a:rPr>
                        <a:t>8 – 60,4</a:t>
                      </a:r>
                    </a:p>
                  </a:txBody>
                  <a:tcPr>
                    <a:solidFill>
                      <a:schemeClr val="bg2">
                        <a:lumMod val="40000"/>
                        <a:lumOff val="60000"/>
                      </a:schemeClr>
                    </a:solidFill>
                  </a:tcPr>
                </a:tc>
                <a:tc>
                  <a:txBody>
                    <a:bodyPr/>
                    <a:lstStyle/>
                    <a:p>
                      <a:pPr algn="ctr"/>
                      <a:r>
                        <a:rPr lang="uk-UA" sz="1400" dirty="0">
                          <a:solidFill>
                            <a:schemeClr val="bg1"/>
                          </a:solidFill>
                        </a:rPr>
                        <a:t>6 – 63,7</a:t>
                      </a:r>
                    </a:p>
                  </a:txBody>
                  <a:tcPr>
                    <a:solidFill>
                      <a:schemeClr val="bg2">
                        <a:lumMod val="40000"/>
                        <a:lumOff val="60000"/>
                      </a:schemeClr>
                    </a:solidFill>
                  </a:tcPr>
                </a:tc>
                <a:extLst>
                  <a:ext uri="{0D108BD9-81ED-4DB2-BD59-A6C34878D82A}">
                    <a16:rowId xmlns:a16="http://schemas.microsoft.com/office/drawing/2014/main" val="1286453490"/>
                  </a:ext>
                </a:extLst>
              </a:tr>
              <a:tr h="390276">
                <a:tc>
                  <a:txBody>
                    <a:bodyPr/>
                    <a:lstStyle/>
                    <a:p>
                      <a:pPr algn="ctr"/>
                      <a:r>
                        <a:rPr lang="uk-UA" sz="1400" dirty="0">
                          <a:solidFill>
                            <a:schemeClr val="bg1"/>
                          </a:solidFill>
                        </a:rPr>
                        <a:t>3</a:t>
                      </a:r>
                    </a:p>
                  </a:txBody>
                  <a:tcPr>
                    <a:solidFill>
                      <a:schemeClr val="bg2">
                        <a:lumMod val="40000"/>
                        <a:lumOff val="60000"/>
                      </a:schemeClr>
                    </a:solidFill>
                  </a:tcPr>
                </a:tc>
                <a:tc>
                  <a:txBody>
                    <a:bodyPr/>
                    <a:lstStyle/>
                    <a:p>
                      <a:pPr algn="ctr"/>
                      <a:r>
                        <a:rPr lang="uk-UA" sz="1400" dirty="0">
                          <a:solidFill>
                            <a:schemeClr val="bg1"/>
                          </a:solidFill>
                        </a:rPr>
                        <a:t>5 – 37,7</a:t>
                      </a:r>
                    </a:p>
                  </a:txBody>
                  <a:tcPr>
                    <a:solidFill>
                      <a:schemeClr val="bg2">
                        <a:lumMod val="40000"/>
                        <a:lumOff val="60000"/>
                      </a:schemeClr>
                    </a:solidFill>
                  </a:tcPr>
                </a:tc>
                <a:tc>
                  <a:txBody>
                    <a:bodyPr/>
                    <a:lstStyle/>
                    <a:p>
                      <a:pPr algn="ctr"/>
                      <a:r>
                        <a:rPr lang="uk-UA" sz="1400" dirty="0">
                          <a:solidFill>
                            <a:schemeClr val="bg1"/>
                          </a:solidFill>
                        </a:rPr>
                        <a:t>0</a:t>
                      </a:r>
                    </a:p>
                  </a:txBody>
                  <a:tcPr>
                    <a:solidFill>
                      <a:schemeClr val="bg2">
                        <a:lumMod val="40000"/>
                        <a:lumOff val="60000"/>
                      </a:schemeClr>
                    </a:solidFill>
                  </a:tcPr>
                </a:tc>
                <a:tc>
                  <a:txBody>
                    <a:bodyPr/>
                    <a:lstStyle/>
                    <a:p>
                      <a:pPr algn="ctr"/>
                      <a:r>
                        <a:rPr lang="uk-UA" sz="1400" dirty="0">
                          <a:solidFill>
                            <a:schemeClr val="bg1"/>
                          </a:solidFill>
                        </a:rPr>
                        <a:t>5 – 100%</a:t>
                      </a:r>
                    </a:p>
                  </a:txBody>
                  <a:tcPr>
                    <a:solidFill>
                      <a:schemeClr val="bg2">
                        <a:lumMod val="40000"/>
                        <a:lumOff val="60000"/>
                      </a:schemeClr>
                    </a:solidFill>
                  </a:tcPr>
                </a:tc>
                <a:tc>
                  <a:txBody>
                    <a:bodyPr/>
                    <a:lstStyle/>
                    <a:p>
                      <a:pPr algn="ctr"/>
                      <a:r>
                        <a:rPr lang="uk-UA" sz="1400" dirty="0">
                          <a:solidFill>
                            <a:schemeClr val="bg1"/>
                          </a:solidFill>
                        </a:rPr>
                        <a:t>5 – 37,7</a:t>
                      </a:r>
                    </a:p>
                  </a:txBody>
                  <a:tcPr>
                    <a:solidFill>
                      <a:schemeClr val="bg2">
                        <a:lumMod val="40000"/>
                        <a:lumOff val="60000"/>
                      </a:schemeClr>
                    </a:solidFill>
                  </a:tcPr>
                </a:tc>
                <a:tc>
                  <a:txBody>
                    <a:bodyPr/>
                    <a:lstStyle/>
                    <a:p>
                      <a:pPr algn="ctr"/>
                      <a:r>
                        <a:rPr lang="uk-UA" sz="1400" dirty="0">
                          <a:solidFill>
                            <a:schemeClr val="bg1"/>
                          </a:solidFill>
                        </a:rPr>
                        <a:t>3 – 37,9</a:t>
                      </a:r>
                    </a:p>
                  </a:txBody>
                  <a:tcPr>
                    <a:solidFill>
                      <a:schemeClr val="bg2">
                        <a:lumMod val="40000"/>
                        <a:lumOff val="60000"/>
                      </a:schemeClr>
                    </a:solidFill>
                  </a:tcPr>
                </a:tc>
                <a:extLst>
                  <a:ext uri="{0D108BD9-81ED-4DB2-BD59-A6C34878D82A}">
                    <a16:rowId xmlns:a16="http://schemas.microsoft.com/office/drawing/2014/main" val="2828364047"/>
                  </a:ext>
                </a:extLst>
              </a:tr>
              <a:tr h="303954">
                <a:tc>
                  <a:txBody>
                    <a:bodyPr/>
                    <a:lstStyle/>
                    <a:p>
                      <a:pPr algn="ctr"/>
                      <a:r>
                        <a:rPr lang="uk-UA" sz="1400" dirty="0">
                          <a:solidFill>
                            <a:schemeClr val="bg1"/>
                          </a:solidFill>
                        </a:rPr>
                        <a:t>4</a:t>
                      </a:r>
                    </a:p>
                  </a:txBody>
                  <a:tcPr>
                    <a:solidFill>
                      <a:schemeClr val="bg2">
                        <a:lumMod val="40000"/>
                        <a:lumOff val="60000"/>
                      </a:schemeClr>
                    </a:solidFill>
                  </a:tcPr>
                </a:tc>
                <a:tc>
                  <a:txBody>
                    <a:bodyPr/>
                    <a:lstStyle/>
                    <a:p>
                      <a:pPr algn="ctr"/>
                      <a:r>
                        <a:rPr lang="uk-UA" sz="1400" dirty="0">
                          <a:solidFill>
                            <a:schemeClr val="bg1"/>
                          </a:solidFill>
                        </a:rPr>
                        <a:t>1 – 25,7</a:t>
                      </a:r>
                    </a:p>
                  </a:txBody>
                  <a:tcPr>
                    <a:solidFill>
                      <a:schemeClr val="bg2">
                        <a:lumMod val="40000"/>
                        <a:lumOff val="60000"/>
                      </a:schemeClr>
                    </a:solidFill>
                  </a:tcPr>
                </a:tc>
                <a:tc>
                  <a:txBody>
                    <a:bodyPr/>
                    <a:lstStyle/>
                    <a:p>
                      <a:pPr algn="ctr"/>
                      <a:r>
                        <a:rPr lang="uk-UA" sz="1400" dirty="0">
                          <a:solidFill>
                            <a:schemeClr val="bg1"/>
                          </a:solidFill>
                        </a:rPr>
                        <a:t>0</a:t>
                      </a:r>
                    </a:p>
                  </a:txBody>
                  <a:tcPr>
                    <a:solidFill>
                      <a:schemeClr val="bg2">
                        <a:lumMod val="40000"/>
                        <a:lumOff val="60000"/>
                      </a:schemeClr>
                    </a:solidFill>
                  </a:tcPr>
                </a:tc>
                <a:tc>
                  <a:txBody>
                    <a:bodyPr/>
                    <a:lstStyle/>
                    <a:p>
                      <a:pPr algn="ctr"/>
                      <a:r>
                        <a:rPr lang="uk-UA" sz="1400" dirty="0">
                          <a:solidFill>
                            <a:schemeClr val="bg1"/>
                          </a:solidFill>
                        </a:rPr>
                        <a:t>1 – 100%</a:t>
                      </a:r>
                    </a:p>
                  </a:txBody>
                  <a:tcPr>
                    <a:solidFill>
                      <a:schemeClr val="bg2">
                        <a:lumMod val="40000"/>
                        <a:lumOff val="60000"/>
                      </a:schemeClr>
                    </a:solidFill>
                  </a:tcPr>
                </a:tc>
                <a:tc>
                  <a:txBody>
                    <a:bodyPr/>
                    <a:lstStyle/>
                    <a:p>
                      <a:pPr algn="ctr"/>
                      <a:r>
                        <a:rPr lang="uk-UA" sz="1400" dirty="0">
                          <a:solidFill>
                            <a:schemeClr val="bg1"/>
                          </a:solidFill>
                        </a:rPr>
                        <a:t>1 – 25,7</a:t>
                      </a:r>
                    </a:p>
                  </a:txBody>
                  <a:tcPr>
                    <a:solidFill>
                      <a:schemeClr val="bg2">
                        <a:lumMod val="40000"/>
                        <a:lumOff val="60000"/>
                      </a:schemeClr>
                    </a:solidFill>
                  </a:tcPr>
                </a:tc>
                <a:tc>
                  <a:txBody>
                    <a:bodyPr/>
                    <a:lstStyle/>
                    <a:p>
                      <a:pPr algn="ctr"/>
                      <a:r>
                        <a:rPr lang="uk-UA" sz="1400" dirty="0">
                          <a:solidFill>
                            <a:schemeClr val="bg1"/>
                          </a:solidFill>
                        </a:rPr>
                        <a:t>1 – 33,8</a:t>
                      </a:r>
                    </a:p>
                  </a:txBody>
                  <a:tcPr>
                    <a:solidFill>
                      <a:schemeClr val="bg2">
                        <a:lumMod val="40000"/>
                        <a:lumOff val="60000"/>
                      </a:schemeClr>
                    </a:solidFill>
                  </a:tcPr>
                </a:tc>
                <a:extLst>
                  <a:ext uri="{0D108BD9-81ED-4DB2-BD59-A6C34878D82A}">
                    <a16:rowId xmlns:a16="http://schemas.microsoft.com/office/drawing/2014/main" val="1288973406"/>
                  </a:ext>
                </a:extLst>
              </a:tr>
              <a:tr h="303954">
                <a:tc>
                  <a:txBody>
                    <a:bodyPr/>
                    <a:lstStyle/>
                    <a:p>
                      <a:pPr algn="ctr"/>
                      <a:r>
                        <a:rPr lang="uk-UA" sz="1400" dirty="0">
                          <a:solidFill>
                            <a:schemeClr val="bg1"/>
                          </a:solidFill>
                        </a:rPr>
                        <a:t>5</a:t>
                      </a:r>
                    </a:p>
                  </a:txBody>
                  <a:tcPr>
                    <a:solidFill>
                      <a:schemeClr val="bg2">
                        <a:lumMod val="40000"/>
                        <a:lumOff val="60000"/>
                      </a:schemeClr>
                    </a:solidFill>
                  </a:tcPr>
                </a:tc>
                <a:tc>
                  <a:txBody>
                    <a:bodyPr/>
                    <a:lstStyle/>
                    <a:p>
                      <a:pPr algn="ctr"/>
                      <a:r>
                        <a:rPr lang="uk-UA" sz="1400" dirty="0">
                          <a:solidFill>
                            <a:schemeClr val="bg1"/>
                          </a:solidFill>
                        </a:rPr>
                        <a:t>0</a:t>
                      </a:r>
                    </a:p>
                  </a:txBody>
                  <a:tcPr>
                    <a:solidFill>
                      <a:schemeClr val="bg2">
                        <a:lumMod val="40000"/>
                        <a:lumOff val="60000"/>
                      </a:schemeClr>
                    </a:solidFill>
                  </a:tcPr>
                </a:tc>
                <a:tc>
                  <a:txBody>
                    <a:bodyPr/>
                    <a:lstStyle/>
                    <a:p>
                      <a:pPr algn="ctr"/>
                      <a:r>
                        <a:rPr lang="uk-UA" sz="1400" dirty="0">
                          <a:solidFill>
                            <a:schemeClr val="bg1"/>
                          </a:solidFill>
                        </a:rPr>
                        <a:t>-</a:t>
                      </a:r>
                    </a:p>
                  </a:txBody>
                  <a:tcPr>
                    <a:solidFill>
                      <a:schemeClr val="bg2">
                        <a:lumMod val="40000"/>
                        <a:lumOff val="60000"/>
                      </a:schemeClr>
                    </a:solidFill>
                  </a:tcPr>
                </a:tc>
                <a:tc>
                  <a:txBody>
                    <a:bodyPr/>
                    <a:lstStyle/>
                    <a:p>
                      <a:pPr algn="ctr"/>
                      <a:r>
                        <a:rPr lang="uk-UA" sz="1400" dirty="0">
                          <a:solidFill>
                            <a:schemeClr val="bg1"/>
                          </a:solidFill>
                        </a:rPr>
                        <a:t>-</a:t>
                      </a:r>
                    </a:p>
                  </a:txBody>
                  <a:tcPr>
                    <a:solidFill>
                      <a:schemeClr val="bg2">
                        <a:lumMod val="40000"/>
                        <a:lumOff val="60000"/>
                      </a:schemeClr>
                    </a:solidFill>
                  </a:tcPr>
                </a:tc>
                <a:tc>
                  <a:txBody>
                    <a:bodyPr/>
                    <a:lstStyle/>
                    <a:p>
                      <a:pPr algn="ctr"/>
                      <a:r>
                        <a:rPr lang="uk-UA" sz="1400" dirty="0">
                          <a:solidFill>
                            <a:schemeClr val="bg1"/>
                          </a:solidFill>
                        </a:rPr>
                        <a:t>-</a:t>
                      </a:r>
                    </a:p>
                  </a:txBody>
                  <a:tcPr>
                    <a:solidFill>
                      <a:schemeClr val="bg2">
                        <a:lumMod val="40000"/>
                        <a:lumOff val="60000"/>
                      </a:schemeClr>
                    </a:solidFill>
                  </a:tcPr>
                </a:tc>
                <a:tc>
                  <a:txBody>
                    <a:bodyPr/>
                    <a:lstStyle/>
                    <a:p>
                      <a:pPr algn="ctr"/>
                      <a:r>
                        <a:rPr lang="uk-UA" sz="1400" dirty="0">
                          <a:solidFill>
                            <a:schemeClr val="bg1"/>
                          </a:solidFill>
                        </a:rPr>
                        <a:t>-</a:t>
                      </a:r>
                    </a:p>
                  </a:txBody>
                  <a:tcPr>
                    <a:solidFill>
                      <a:schemeClr val="bg2">
                        <a:lumMod val="40000"/>
                        <a:lumOff val="60000"/>
                      </a:schemeClr>
                    </a:solidFill>
                  </a:tcPr>
                </a:tc>
                <a:extLst>
                  <a:ext uri="{0D108BD9-81ED-4DB2-BD59-A6C34878D82A}">
                    <a16:rowId xmlns:a16="http://schemas.microsoft.com/office/drawing/2014/main" val="3831593571"/>
                  </a:ext>
                </a:extLst>
              </a:tr>
              <a:tr h="311303">
                <a:tc>
                  <a:txBody>
                    <a:bodyPr/>
                    <a:lstStyle/>
                    <a:p>
                      <a:pPr algn="ctr"/>
                      <a:r>
                        <a:rPr lang="uk-UA" sz="1400" dirty="0">
                          <a:solidFill>
                            <a:schemeClr val="bg1"/>
                          </a:solidFill>
                        </a:rPr>
                        <a:t>6</a:t>
                      </a:r>
                    </a:p>
                  </a:txBody>
                  <a:tcPr>
                    <a:solidFill>
                      <a:schemeClr val="bg2">
                        <a:lumMod val="40000"/>
                        <a:lumOff val="60000"/>
                      </a:schemeClr>
                    </a:solidFill>
                  </a:tcPr>
                </a:tc>
                <a:tc>
                  <a:txBody>
                    <a:bodyPr/>
                    <a:lstStyle/>
                    <a:p>
                      <a:pPr algn="ctr"/>
                      <a:r>
                        <a:rPr lang="uk-UA" sz="1400" dirty="0">
                          <a:solidFill>
                            <a:schemeClr val="bg1"/>
                          </a:solidFill>
                        </a:rPr>
                        <a:t>1 – 43,4</a:t>
                      </a:r>
                    </a:p>
                  </a:txBody>
                  <a:tcPr>
                    <a:solidFill>
                      <a:schemeClr val="bg2">
                        <a:lumMod val="40000"/>
                        <a:lumOff val="60000"/>
                      </a:schemeClr>
                    </a:solidFill>
                  </a:tcPr>
                </a:tc>
                <a:tc>
                  <a:txBody>
                    <a:bodyPr/>
                    <a:lstStyle/>
                    <a:p>
                      <a:pPr algn="ctr"/>
                      <a:r>
                        <a:rPr lang="uk-UA" sz="1400" dirty="0">
                          <a:solidFill>
                            <a:schemeClr val="bg1"/>
                          </a:solidFill>
                        </a:rPr>
                        <a:t>0</a:t>
                      </a:r>
                    </a:p>
                  </a:txBody>
                  <a:tcPr>
                    <a:solidFill>
                      <a:schemeClr val="bg2">
                        <a:lumMod val="40000"/>
                        <a:lumOff val="60000"/>
                      </a:schemeClr>
                    </a:solidFill>
                  </a:tcPr>
                </a:tc>
                <a:tc>
                  <a:txBody>
                    <a:bodyPr/>
                    <a:lstStyle/>
                    <a:p>
                      <a:pPr algn="ctr"/>
                      <a:r>
                        <a:rPr lang="uk-UA" sz="1400" dirty="0">
                          <a:solidFill>
                            <a:schemeClr val="bg1"/>
                          </a:solidFill>
                        </a:rPr>
                        <a:t>1</a:t>
                      </a:r>
                      <a:r>
                        <a:rPr lang="uk-UA" sz="1400" baseline="0" dirty="0">
                          <a:solidFill>
                            <a:schemeClr val="bg1"/>
                          </a:solidFill>
                        </a:rPr>
                        <a:t> - 100%</a:t>
                      </a:r>
                      <a:endParaRPr lang="uk-UA" sz="1400" dirty="0">
                        <a:solidFill>
                          <a:schemeClr val="bg1"/>
                        </a:solidFill>
                      </a:endParaRPr>
                    </a:p>
                  </a:txBody>
                  <a:tcPr>
                    <a:solidFill>
                      <a:schemeClr val="bg2">
                        <a:lumMod val="40000"/>
                        <a:lumOff val="60000"/>
                      </a:schemeClr>
                    </a:solidFill>
                  </a:tcPr>
                </a:tc>
                <a:tc>
                  <a:txBody>
                    <a:bodyPr/>
                    <a:lstStyle/>
                    <a:p>
                      <a:pPr algn="ctr"/>
                      <a:r>
                        <a:rPr lang="uk-UA" sz="1400" dirty="0">
                          <a:solidFill>
                            <a:schemeClr val="bg1"/>
                          </a:solidFill>
                        </a:rPr>
                        <a:t>1 – 43,1</a:t>
                      </a:r>
                    </a:p>
                  </a:txBody>
                  <a:tcPr>
                    <a:solidFill>
                      <a:schemeClr val="bg2">
                        <a:lumMod val="40000"/>
                        <a:lumOff val="60000"/>
                      </a:schemeClr>
                    </a:solidFill>
                  </a:tcPr>
                </a:tc>
                <a:tc>
                  <a:txBody>
                    <a:bodyPr/>
                    <a:lstStyle/>
                    <a:p>
                      <a:pPr algn="ctr"/>
                      <a:r>
                        <a:rPr lang="uk-UA" sz="1400" dirty="0">
                          <a:solidFill>
                            <a:schemeClr val="bg1"/>
                          </a:solidFill>
                        </a:rPr>
                        <a:t>1 – 66,4</a:t>
                      </a:r>
                    </a:p>
                  </a:txBody>
                  <a:tcPr>
                    <a:solidFill>
                      <a:schemeClr val="bg2">
                        <a:lumMod val="40000"/>
                        <a:lumOff val="60000"/>
                      </a:schemeClr>
                    </a:solidFill>
                  </a:tcPr>
                </a:tc>
                <a:extLst>
                  <a:ext uri="{0D108BD9-81ED-4DB2-BD59-A6C34878D82A}">
                    <a16:rowId xmlns:a16="http://schemas.microsoft.com/office/drawing/2014/main" val="2322484365"/>
                  </a:ext>
                </a:extLst>
              </a:tr>
              <a:tr h="1037163">
                <a:tc>
                  <a:txBody>
                    <a:bodyPr/>
                    <a:lstStyle/>
                    <a:p>
                      <a:pPr algn="ctr"/>
                      <a:r>
                        <a:rPr lang="uk-UA" sz="1400" dirty="0">
                          <a:solidFill>
                            <a:schemeClr val="bg1"/>
                          </a:solidFill>
                        </a:rPr>
                        <a:t>7</a:t>
                      </a:r>
                    </a:p>
                    <a:p>
                      <a:pPr algn="ctr"/>
                      <a:endParaRPr lang="uk-UA" sz="1400" dirty="0">
                        <a:solidFill>
                          <a:schemeClr val="bg1"/>
                        </a:solidFill>
                      </a:endParaRPr>
                    </a:p>
                    <a:p>
                      <a:pPr algn="ctr"/>
                      <a:r>
                        <a:rPr lang="uk-UA" sz="1400" dirty="0">
                          <a:solidFill>
                            <a:schemeClr val="bg1"/>
                          </a:solidFill>
                        </a:rPr>
                        <a:t>Всього</a:t>
                      </a:r>
                    </a:p>
                    <a:p>
                      <a:pPr algn="ctr"/>
                      <a:endParaRPr lang="uk-UA" sz="1400" dirty="0">
                        <a:solidFill>
                          <a:schemeClr val="bg1"/>
                        </a:solidFill>
                      </a:endParaRPr>
                    </a:p>
                    <a:p>
                      <a:pPr algn="ctr"/>
                      <a:r>
                        <a:rPr lang="uk-UA" sz="1400" dirty="0">
                          <a:solidFill>
                            <a:schemeClr val="bg1"/>
                          </a:solidFill>
                        </a:rPr>
                        <a:t>Місто</a:t>
                      </a:r>
                    </a:p>
                  </a:txBody>
                  <a:tcPr>
                    <a:solidFill>
                      <a:schemeClr val="bg2">
                        <a:lumMod val="40000"/>
                        <a:lumOff val="60000"/>
                      </a:schemeClr>
                    </a:solidFill>
                  </a:tcPr>
                </a:tc>
                <a:tc>
                  <a:txBody>
                    <a:bodyPr/>
                    <a:lstStyle/>
                    <a:p>
                      <a:pPr algn="ctr"/>
                      <a:r>
                        <a:rPr lang="uk-UA" sz="1400" dirty="0">
                          <a:solidFill>
                            <a:schemeClr val="bg1"/>
                          </a:solidFill>
                        </a:rPr>
                        <a:t>0</a:t>
                      </a:r>
                    </a:p>
                    <a:p>
                      <a:pPr algn="ctr"/>
                      <a:endParaRPr lang="uk-UA" sz="1400" dirty="0">
                        <a:solidFill>
                          <a:schemeClr val="bg1"/>
                        </a:solidFill>
                      </a:endParaRPr>
                    </a:p>
                    <a:p>
                      <a:pPr algn="ctr"/>
                      <a:r>
                        <a:rPr lang="uk-UA" sz="1400" dirty="0">
                          <a:solidFill>
                            <a:schemeClr val="bg1"/>
                          </a:solidFill>
                        </a:rPr>
                        <a:t>17 – 31,4</a:t>
                      </a:r>
                    </a:p>
                    <a:p>
                      <a:pPr algn="l"/>
                      <a:endParaRPr lang="uk-UA" sz="1400" dirty="0">
                        <a:solidFill>
                          <a:schemeClr val="bg1"/>
                        </a:solidFill>
                      </a:endParaRPr>
                    </a:p>
                    <a:p>
                      <a:pPr algn="ctr"/>
                      <a:r>
                        <a:rPr lang="uk-UA" sz="1400" dirty="0">
                          <a:solidFill>
                            <a:schemeClr val="bg1"/>
                          </a:solidFill>
                        </a:rPr>
                        <a:t>54 – 24,7</a:t>
                      </a:r>
                    </a:p>
                  </a:txBody>
                  <a:tcPr>
                    <a:solidFill>
                      <a:schemeClr val="bg2">
                        <a:lumMod val="40000"/>
                        <a:lumOff val="60000"/>
                      </a:schemeClr>
                    </a:solidFill>
                  </a:tcPr>
                </a:tc>
                <a:tc>
                  <a:txBody>
                    <a:bodyPr/>
                    <a:lstStyle/>
                    <a:p>
                      <a:pPr algn="ctr"/>
                      <a:r>
                        <a:rPr lang="uk-UA" sz="1400" baseline="0" dirty="0">
                          <a:solidFill>
                            <a:schemeClr val="bg1"/>
                          </a:solidFill>
                        </a:rPr>
                        <a:t>-</a:t>
                      </a:r>
                    </a:p>
                    <a:p>
                      <a:pPr algn="ctr"/>
                      <a:endParaRPr lang="uk-UA" sz="1400" baseline="0" dirty="0">
                        <a:solidFill>
                          <a:schemeClr val="bg1"/>
                        </a:solidFill>
                      </a:endParaRPr>
                    </a:p>
                    <a:p>
                      <a:pPr algn="ctr"/>
                      <a:r>
                        <a:rPr lang="uk-UA" sz="1400" baseline="0" dirty="0">
                          <a:solidFill>
                            <a:schemeClr val="bg1"/>
                          </a:solidFill>
                        </a:rPr>
                        <a:t>3 </a:t>
                      </a:r>
                      <a:r>
                        <a:rPr lang="uk-UA" sz="1400" dirty="0">
                          <a:solidFill>
                            <a:schemeClr val="bg1"/>
                          </a:solidFill>
                        </a:rPr>
                        <a:t>–</a:t>
                      </a:r>
                      <a:r>
                        <a:rPr lang="uk-UA" sz="1400" baseline="0" dirty="0">
                          <a:solidFill>
                            <a:schemeClr val="bg1"/>
                          </a:solidFill>
                        </a:rPr>
                        <a:t> </a:t>
                      </a:r>
                      <a:r>
                        <a:rPr lang="uk-UA" sz="1400" dirty="0">
                          <a:solidFill>
                            <a:schemeClr val="bg1"/>
                          </a:solidFill>
                        </a:rPr>
                        <a:t>17,6%</a:t>
                      </a:r>
                    </a:p>
                    <a:p>
                      <a:pPr algn="ctr"/>
                      <a:endParaRPr lang="uk-UA" sz="1400" dirty="0">
                        <a:solidFill>
                          <a:schemeClr val="bg1"/>
                        </a:solidFill>
                      </a:endParaRPr>
                    </a:p>
                    <a:p>
                      <a:pPr algn="ctr"/>
                      <a:r>
                        <a:rPr lang="uk-UA" sz="1400" baseline="0" dirty="0">
                          <a:solidFill>
                            <a:schemeClr val="bg1"/>
                          </a:solidFill>
                        </a:rPr>
                        <a:t>7 – 13,5%</a:t>
                      </a:r>
                      <a:endParaRPr lang="uk-UA" sz="1400" dirty="0">
                        <a:solidFill>
                          <a:schemeClr val="bg1"/>
                        </a:solidFill>
                      </a:endParaRPr>
                    </a:p>
                  </a:txBody>
                  <a:tcPr>
                    <a:solidFill>
                      <a:schemeClr val="bg2">
                        <a:lumMod val="40000"/>
                        <a:lumOff val="60000"/>
                      </a:schemeClr>
                    </a:solidFill>
                  </a:tcPr>
                </a:tc>
                <a:tc>
                  <a:txBody>
                    <a:bodyPr/>
                    <a:lstStyle/>
                    <a:p>
                      <a:pPr algn="ctr"/>
                      <a:r>
                        <a:rPr lang="uk-UA" sz="1400" baseline="0" dirty="0">
                          <a:solidFill>
                            <a:schemeClr val="bg1"/>
                          </a:solidFill>
                        </a:rPr>
                        <a:t>-</a:t>
                      </a:r>
                    </a:p>
                    <a:p>
                      <a:pPr algn="ctr"/>
                      <a:endParaRPr lang="uk-UA" sz="1400" baseline="0" dirty="0">
                        <a:solidFill>
                          <a:schemeClr val="bg1"/>
                        </a:solidFill>
                      </a:endParaRPr>
                    </a:p>
                    <a:p>
                      <a:pPr algn="ctr"/>
                      <a:r>
                        <a:rPr lang="uk-UA" sz="1400" baseline="0" dirty="0">
                          <a:solidFill>
                            <a:schemeClr val="bg1"/>
                          </a:solidFill>
                        </a:rPr>
                        <a:t>14 – </a:t>
                      </a:r>
                      <a:r>
                        <a:rPr lang="uk-UA" sz="1400" dirty="0">
                          <a:solidFill>
                            <a:schemeClr val="bg1"/>
                          </a:solidFill>
                        </a:rPr>
                        <a:t>82,4%</a:t>
                      </a:r>
                    </a:p>
                    <a:p>
                      <a:pPr algn="ctr"/>
                      <a:endParaRPr lang="uk-UA" sz="1400" dirty="0">
                        <a:solidFill>
                          <a:schemeClr val="bg1"/>
                        </a:solidFill>
                      </a:endParaRPr>
                    </a:p>
                    <a:p>
                      <a:pPr algn="ctr"/>
                      <a:r>
                        <a:rPr lang="uk-UA" sz="1400" dirty="0">
                          <a:solidFill>
                            <a:schemeClr val="bg1"/>
                          </a:solidFill>
                        </a:rPr>
                        <a:t>47 – 87,0%</a:t>
                      </a:r>
                    </a:p>
                  </a:txBody>
                  <a:tcPr>
                    <a:solidFill>
                      <a:schemeClr val="bg2">
                        <a:lumMod val="40000"/>
                        <a:lumOff val="60000"/>
                      </a:schemeClr>
                    </a:solidFill>
                  </a:tcPr>
                </a:tc>
                <a:tc>
                  <a:txBody>
                    <a:bodyPr/>
                    <a:lstStyle/>
                    <a:p>
                      <a:pPr algn="ctr"/>
                      <a:r>
                        <a:rPr lang="uk-UA" sz="1400" baseline="0" dirty="0">
                          <a:solidFill>
                            <a:schemeClr val="bg1"/>
                          </a:solidFill>
                        </a:rPr>
                        <a:t>-</a:t>
                      </a:r>
                    </a:p>
                    <a:p>
                      <a:pPr algn="ctr"/>
                      <a:endParaRPr lang="uk-UA" sz="1400" baseline="0" dirty="0">
                        <a:solidFill>
                          <a:schemeClr val="bg1"/>
                        </a:solidFill>
                      </a:endParaRPr>
                    </a:p>
                    <a:p>
                      <a:pPr algn="ctr"/>
                      <a:r>
                        <a:rPr lang="uk-UA" sz="1400" baseline="0" dirty="0">
                          <a:solidFill>
                            <a:schemeClr val="bg1"/>
                          </a:solidFill>
                        </a:rPr>
                        <a:t>14 – 31,4</a:t>
                      </a:r>
                    </a:p>
                    <a:p>
                      <a:pPr algn="ctr"/>
                      <a:endParaRPr lang="uk-UA" sz="1400" baseline="0" dirty="0">
                        <a:solidFill>
                          <a:schemeClr val="bg1"/>
                        </a:solidFill>
                      </a:endParaRPr>
                    </a:p>
                    <a:p>
                      <a:pPr algn="ctr"/>
                      <a:r>
                        <a:rPr lang="uk-UA" sz="1400" baseline="0" dirty="0">
                          <a:solidFill>
                            <a:schemeClr val="bg1"/>
                          </a:solidFill>
                        </a:rPr>
                        <a:t>52 – 23,7</a:t>
                      </a:r>
                      <a:endParaRPr lang="uk-UA" sz="1400" dirty="0">
                        <a:solidFill>
                          <a:schemeClr val="bg1"/>
                        </a:solidFill>
                      </a:endParaRPr>
                    </a:p>
                  </a:txBody>
                  <a:tcPr>
                    <a:solidFill>
                      <a:schemeClr val="bg2">
                        <a:lumMod val="40000"/>
                        <a:lumOff val="60000"/>
                      </a:schemeClr>
                    </a:solidFill>
                  </a:tcPr>
                </a:tc>
                <a:tc>
                  <a:txBody>
                    <a:bodyPr/>
                    <a:lstStyle/>
                    <a:p>
                      <a:pPr algn="ctr"/>
                      <a:r>
                        <a:rPr lang="uk-UA" sz="1400" baseline="0" dirty="0">
                          <a:solidFill>
                            <a:schemeClr val="bg1"/>
                          </a:solidFill>
                        </a:rPr>
                        <a:t>-</a:t>
                      </a:r>
                    </a:p>
                    <a:p>
                      <a:pPr algn="ctr"/>
                      <a:endParaRPr lang="uk-UA" sz="1400" baseline="0" dirty="0">
                        <a:solidFill>
                          <a:schemeClr val="bg1"/>
                        </a:solidFill>
                      </a:endParaRPr>
                    </a:p>
                    <a:p>
                      <a:pPr algn="ctr"/>
                      <a:r>
                        <a:rPr lang="uk-UA" sz="1400" baseline="0" dirty="0">
                          <a:solidFill>
                            <a:schemeClr val="bg1"/>
                          </a:solidFill>
                        </a:rPr>
                        <a:t>13 – 42</a:t>
                      </a:r>
                      <a:r>
                        <a:rPr lang="uk-UA" sz="1400" dirty="0">
                          <a:solidFill>
                            <a:schemeClr val="bg1"/>
                          </a:solidFill>
                        </a:rPr>
                        <a:t>,9 </a:t>
                      </a:r>
                    </a:p>
                    <a:p>
                      <a:pPr algn="ctr"/>
                      <a:endParaRPr lang="uk-UA" sz="1400" dirty="0">
                        <a:solidFill>
                          <a:schemeClr val="bg1"/>
                        </a:solidFill>
                      </a:endParaRPr>
                    </a:p>
                    <a:p>
                      <a:pPr algn="ctr"/>
                      <a:r>
                        <a:rPr lang="uk-UA" sz="1400" dirty="0">
                          <a:solidFill>
                            <a:schemeClr val="bg1"/>
                          </a:solidFill>
                        </a:rPr>
                        <a:t>49 – 36,5</a:t>
                      </a:r>
                    </a:p>
                  </a:txBody>
                  <a:tcPr>
                    <a:solidFill>
                      <a:schemeClr val="bg2">
                        <a:lumMod val="40000"/>
                        <a:lumOff val="60000"/>
                      </a:schemeClr>
                    </a:solidFill>
                  </a:tcPr>
                </a:tc>
                <a:extLst>
                  <a:ext uri="{0D108BD9-81ED-4DB2-BD59-A6C34878D82A}">
                    <a16:rowId xmlns:a16="http://schemas.microsoft.com/office/drawing/2014/main" val="1722635342"/>
                  </a:ext>
                </a:extLst>
              </a:tr>
            </a:tbl>
          </a:graphicData>
        </a:graphic>
      </p:graphicFrame>
      <p:sp>
        <p:nvSpPr>
          <p:cNvPr id="7" name="Місце для тексту 6"/>
          <p:cNvSpPr>
            <a:spLocks noGrp="1"/>
          </p:cNvSpPr>
          <p:nvPr>
            <p:ph type="body" idx="4294967295"/>
          </p:nvPr>
        </p:nvSpPr>
        <p:spPr>
          <a:xfrm>
            <a:off x="0" y="4928616"/>
            <a:ext cx="9452919" cy="1818173"/>
          </a:xfrm>
        </p:spPr>
        <p:txBody>
          <a:bodyPr>
            <a:normAutofit/>
          </a:bodyPr>
          <a:lstStyle/>
          <a:p>
            <a:pPr lvl="0">
              <a:buClr>
                <a:prstClr val="white"/>
              </a:buClr>
            </a:pPr>
            <a:r>
              <a:rPr lang="uk-UA" sz="1600" dirty="0">
                <a:solidFill>
                  <a:prstClr val="white"/>
                </a:solidFill>
              </a:rPr>
              <a:t>Найбільша захворюваність по амбулаторії ЗПСМ № 2: 8 випадків – 60,4 на 100 тис. нас., в амбулаторії ЗПСМ №6: 1 випадок – 43,4 на 100 тис. нас., в амбулаторії ЗПСМ № 3: 5 випадків – 37,7 на 100 тис. нас., в амбулаторії ЗПСМ №4: 1 випадок – 25,7 на 100 </a:t>
            </a:r>
            <a:r>
              <a:rPr lang="uk-UA" sz="1600" dirty="0" err="1">
                <a:solidFill>
                  <a:prstClr val="white"/>
                </a:solidFill>
              </a:rPr>
              <a:t>тис.нас</a:t>
            </a:r>
            <a:r>
              <a:rPr lang="uk-UA" sz="1600" dirty="0">
                <a:solidFill>
                  <a:prstClr val="white"/>
                </a:solidFill>
              </a:rPr>
              <a:t>.  При </a:t>
            </a:r>
            <a:r>
              <a:rPr lang="uk-UA" sz="1600" dirty="0" err="1">
                <a:solidFill>
                  <a:prstClr val="white"/>
                </a:solidFill>
              </a:rPr>
              <a:t>профогляді</a:t>
            </a:r>
            <a:r>
              <a:rPr lang="uk-UA" sz="1600" dirty="0">
                <a:solidFill>
                  <a:prstClr val="white"/>
                </a:solidFill>
              </a:rPr>
              <a:t> виявлено лише 3 хворих - 17,6% проти 21,4% у 2020 році, при міському показнику 7 випадків - 13,5%.</a:t>
            </a:r>
          </a:p>
        </p:txBody>
      </p:sp>
      <p:pic>
        <p:nvPicPr>
          <p:cNvPr id="3" name="Рисунок 2">
            <a:extLst>
              <a:ext uri="{FF2B5EF4-FFF2-40B4-BE49-F238E27FC236}">
                <a16:creationId xmlns:a16="http://schemas.microsoft.com/office/drawing/2014/main" id="{78A77AAA-64AA-4750-979F-316AB71E17B4}"/>
              </a:ext>
            </a:extLst>
          </p:cNvPr>
          <p:cNvPicPr>
            <a:picLocks noChangeAspect="1"/>
          </p:cNvPicPr>
          <p:nvPr/>
        </p:nvPicPr>
        <p:blipFill>
          <a:blip r:embed="rId2"/>
          <a:stretch>
            <a:fillRect/>
          </a:stretch>
        </p:blipFill>
        <p:spPr>
          <a:xfrm>
            <a:off x="6844463" y="798927"/>
            <a:ext cx="5347537" cy="3933711"/>
          </a:xfrm>
          <a:prstGeom prst="rect">
            <a:avLst/>
          </a:prstGeom>
        </p:spPr>
      </p:pic>
      <p:sp>
        <p:nvSpPr>
          <p:cNvPr id="8" name="Прямокутник 7"/>
          <p:cNvSpPr/>
          <p:nvPr/>
        </p:nvSpPr>
        <p:spPr>
          <a:xfrm>
            <a:off x="1285101" y="172995"/>
            <a:ext cx="5140412" cy="523220"/>
          </a:xfrm>
          <a:prstGeom prst="rect">
            <a:avLst/>
          </a:prstGeom>
        </p:spPr>
        <p:txBody>
          <a:bodyPr wrap="square">
            <a:spAutoFit/>
          </a:bodyPr>
          <a:lstStyle/>
          <a:p>
            <a:r>
              <a:rPr lang="uk-UA" sz="2800" dirty="0">
                <a:solidFill>
                  <a:schemeClr val="bg1"/>
                </a:solidFill>
              </a:rPr>
              <a:t>По амбулаторіям ЗПСМ</a:t>
            </a:r>
            <a:endParaRPr lang="uk-UA" sz="2800" dirty="0"/>
          </a:p>
        </p:txBody>
      </p:sp>
      <p:graphicFrame>
        <p:nvGraphicFramePr>
          <p:cNvPr id="4" name="Таблиця 3">
            <a:extLst>
              <a:ext uri="{FF2B5EF4-FFF2-40B4-BE49-F238E27FC236}">
                <a16:creationId xmlns:a16="http://schemas.microsoft.com/office/drawing/2014/main" id="{770C159D-C50D-4EA6-B348-FDE359F25DF3}"/>
              </a:ext>
            </a:extLst>
          </p:cNvPr>
          <p:cNvGraphicFramePr>
            <a:graphicFrameLocks noGrp="1"/>
          </p:cNvGraphicFramePr>
          <p:nvPr/>
        </p:nvGraphicFramePr>
        <p:xfrm>
          <a:off x="0" y="3593592"/>
          <a:ext cx="6848856" cy="365760"/>
        </p:xfrm>
        <a:graphic>
          <a:graphicData uri="http://schemas.openxmlformats.org/drawingml/2006/table">
            <a:tbl>
              <a:tblPr/>
              <a:tblGrid>
                <a:gridCol w="6848856">
                  <a:extLst>
                    <a:ext uri="{9D8B030D-6E8A-4147-A177-3AD203B41FA5}">
                      <a16:colId xmlns:a16="http://schemas.microsoft.com/office/drawing/2014/main" val="2246150005"/>
                    </a:ext>
                  </a:extLst>
                </a:gridCol>
              </a:tblGrid>
              <a:tr h="347472">
                <a:tc>
                  <a:txBody>
                    <a:bodyPr/>
                    <a:lstStyle/>
                    <a:p>
                      <a:endParaRPr lang="uk-UA"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109533286"/>
                  </a:ext>
                </a:extLst>
              </a:tr>
            </a:tbl>
          </a:graphicData>
        </a:graphic>
      </p:graphicFrame>
      <p:graphicFrame>
        <p:nvGraphicFramePr>
          <p:cNvPr id="5" name="Таблиця 4">
            <a:extLst>
              <a:ext uri="{FF2B5EF4-FFF2-40B4-BE49-F238E27FC236}">
                <a16:creationId xmlns:a16="http://schemas.microsoft.com/office/drawing/2014/main" id="{ED91C9DF-955E-42B1-B115-47F6451BB52F}"/>
              </a:ext>
            </a:extLst>
          </p:cNvPr>
          <p:cNvGraphicFramePr>
            <a:graphicFrameLocks noGrp="1"/>
          </p:cNvGraphicFramePr>
          <p:nvPr>
            <p:extLst>
              <p:ext uri="{D42A27DB-BD31-4B8C-83A1-F6EECF244321}">
                <p14:modId xmlns:p14="http://schemas.microsoft.com/office/powerpoint/2010/main" val="937447246"/>
              </p:ext>
            </p:extLst>
          </p:nvPr>
        </p:nvGraphicFramePr>
        <p:xfrm>
          <a:off x="9144" y="3959352"/>
          <a:ext cx="6830568" cy="393192"/>
        </p:xfrm>
        <a:graphic>
          <a:graphicData uri="http://schemas.openxmlformats.org/drawingml/2006/table">
            <a:tbl>
              <a:tblPr/>
              <a:tblGrid>
                <a:gridCol w="6830568">
                  <a:extLst>
                    <a:ext uri="{9D8B030D-6E8A-4147-A177-3AD203B41FA5}">
                      <a16:colId xmlns:a16="http://schemas.microsoft.com/office/drawing/2014/main" val="1707227848"/>
                    </a:ext>
                  </a:extLst>
                </a:gridCol>
              </a:tblGrid>
              <a:tr h="393192">
                <a:tc>
                  <a:txBody>
                    <a:bodyPr/>
                    <a:lstStyle/>
                    <a:p>
                      <a:endParaRPr lang="uk-UA"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574926204"/>
                  </a:ext>
                </a:extLst>
              </a:tr>
            </a:tbl>
          </a:graphicData>
        </a:graphic>
      </p:graphicFrame>
    </p:spTree>
    <p:extLst>
      <p:ext uri="{BB962C8B-B14F-4D97-AF65-F5344CB8AC3E}">
        <p14:creationId xmlns:p14="http://schemas.microsoft.com/office/powerpoint/2010/main" val="527344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1963D6B-1315-4613-8EAF-A9FAFAADB627}"/>
              </a:ext>
            </a:extLst>
          </p:cNvPr>
          <p:cNvSpPr>
            <a:spLocks noGrp="1"/>
          </p:cNvSpPr>
          <p:nvPr>
            <p:ph type="title"/>
          </p:nvPr>
        </p:nvSpPr>
        <p:spPr>
          <a:xfrm>
            <a:off x="689691" y="0"/>
            <a:ext cx="7812325" cy="722747"/>
          </a:xfrm>
        </p:spPr>
        <p:txBody>
          <a:bodyPr>
            <a:normAutofit/>
          </a:bodyPr>
          <a:lstStyle/>
          <a:p>
            <a:pPr algn="ctr"/>
            <a:r>
              <a:rPr lang="uk-UA" sz="3400" dirty="0" err="1">
                <a:solidFill>
                  <a:schemeClr val="bg1"/>
                </a:solidFill>
              </a:rPr>
              <a:t>Онкопрофогляди</a:t>
            </a:r>
            <a:endParaRPr lang="uk-UA" sz="3400" dirty="0">
              <a:solidFill>
                <a:schemeClr val="bg1"/>
              </a:solidFill>
            </a:endParaRPr>
          </a:p>
        </p:txBody>
      </p:sp>
      <p:graphicFrame>
        <p:nvGraphicFramePr>
          <p:cNvPr id="13" name="Місце для вмісту 12">
            <a:extLst>
              <a:ext uri="{FF2B5EF4-FFF2-40B4-BE49-F238E27FC236}">
                <a16:creationId xmlns:a16="http://schemas.microsoft.com/office/drawing/2014/main" id="{70D01BB2-AA56-4093-9556-6FC6E2784C88}"/>
              </a:ext>
            </a:extLst>
          </p:cNvPr>
          <p:cNvGraphicFramePr>
            <a:graphicFrameLocks noGrp="1"/>
          </p:cNvGraphicFramePr>
          <p:nvPr>
            <p:ph sz="half" idx="1"/>
            <p:extLst>
              <p:ext uri="{D42A27DB-BD31-4B8C-83A1-F6EECF244321}">
                <p14:modId xmlns:p14="http://schemas.microsoft.com/office/powerpoint/2010/main" val="2669061740"/>
              </p:ext>
            </p:extLst>
          </p:nvPr>
        </p:nvGraphicFramePr>
        <p:xfrm>
          <a:off x="0" y="736257"/>
          <a:ext cx="4535424" cy="4178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Місце для вмісту 15">
            <a:extLst>
              <a:ext uri="{FF2B5EF4-FFF2-40B4-BE49-F238E27FC236}">
                <a16:creationId xmlns:a16="http://schemas.microsoft.com/office/drawing/2014/main" id="{C5C4B730-47A7-46CA-B893-5E9B5B9991DC}"/>
              </a:ext>
            </a:extLst>
          </p:cNvPr>
          <p:cNvGraphicFramePr>
            <a:graphicFrameLocks noGrp="1"/>
          </p:cNvGraphicFramePr>
          <p:nvPr>
            <p:ph sz="half" idx="2"/>
            <p:extLst>
              <p:ext uri="{D42A27DB-BD31-4B8C-83A1-F6EECF244321}">
                <p14:modId xmlns:p14="http://schemas.microsoft.com/office/powerpoint/2010/main" val="2099393037"/>
              </p:ext>
            </p:extLst>
          </p:nvPr>
        </p:nvGraphicFramePr>
        <p:xfrm>
          <a:off x="4165601" y="714632"/>
          <a:ext cx="4048218" cy="4438475"/>
        </p:xfrm>
        <a:graphic>
          <a:graphicData uri="http://schemas.openxmlformats.org/drawingml/2006/chart">
            <c:chart xmlns:c="http://schemas.openxmlformats.org/drawingml/2006/chart" xmlns:r="http://schemas.openxmlformats.org/officeDocument/2006/relationships" r:id="rId3"/>
          </a:graphicData>
        </a:graphic>
      </p:graphicFrame>
      <p:sp>
        <p:nvSpPr>
          <p:cNvPr id="17" name="Прямокутник 16">
            <a:extLst>
              <a:ext uri="{FF2B5EF4-FFF2-40B4-BE49-F238E27FC236}">
                <a16:creationId xmlns:a16="http://schemas.microsoft.com/office/drawing/2014/main" id="{16BEE0EA-1F5A-4BB2-8471-FFBE2C5E0133}"/>
              </a:ext>
            </a:extLst>
          </p:cNvPr>
          <p:cNvSpPr/>
          <p:nvPr/>
        </p:nvSpPr>
        <p:spPr>
          <a:xfrm>
            <a:off x="0" y="5041557"/>
            <a:ext cx="8032312" cy="1929175"/>
          </a:xfrm>
          <a:prstGeom prst="rect">
            <a:avLst/>
          </a:prstGeom>
        </p:spPr>
        <p:txBody>
          <a:bodyPr wrap="square">
            <a:spAutoFit/>
          </a:bodyPr>
          <a:lstStyle/>
          <a:p>
            <a:r>
              <a:rPr lang="uk-UA" sz="1400" dirty="0"/>
              <a:t>                                                                    На 10 тис. нас.:   37,0      35,5        31,6         29,2</a:t>
            </a:r>
          </a:p>
          <a:p>
            <a:r>
              <a:rPr lang="uk-UA" sz="1400" dirty="0"/>
              <a:t>        </a:t>
            </a:r>
          </a:p>
          <a:p>
            <a:pPr algn="just"/>
            <a:r>
              <a:rPr lang="uk-UA" sz="1400" dirty="0"/>
              <a:t>     </a:t>
            </a:r>
            <a:r>
              <a:rPr lang="uk-UA" dirty="0"/>
              <a:t>Незважаючи на карантинні заходи по </a:t>
            </a:r>
            <a:r>
              <a:rPr lang="en-US" dirty="0"/>
              <a:t>COVID-</a:t>
            </a:r>
            <a:r>
              <a:rPr lang="uk-UA" dirty="0"/>
              <a:t>19, виконання  плану </a:t>
            </a:r>
            <a:r>
              <a:rPr lang="uk-UA" dirty="0" err="1"/>
              <a:t>онкопрофоглядів</a:t>
            </a:r>
            <a:r>
              <a:rPr lang="uk-UA" dirty="0"/>
              <a:t>  залишилось  на  достатньо  високому  рівні – 96,9% проти 96,3% у 2020 році. </a:t>
            </a:r>
            <a:r>
              <a:rPr lang="uk-UA" dirty="0" err="1"/>
              <a:t>Виявляємість</a:t>
            </a:r>
            <a:r>
              <a:rPr lang="uk-UA" dirty="0"/>
              <a:t> </a:t>
            </a:r>
            <a:r>
              <a:rPr lang="uk-UA" dirty="0" err="1"/>
              <a:t>онкозахворювань</a:t>
            </a:r>
            <a:r>
              <a:rPr lang="uk-UA" dirty="0"/>
              <a:t>   впродовж  чотирьох  років зменшилась. </a:t>
            </a:r>
          </a:p>
          <a:p>
            <a:endParaRPr lang="uk-UA" dirty="0"/>
          </a:p>
        </p:txBody>
      </p:sp>
      <p:pic>
        <p:nvPicPr>
          <p:cNvPr id="6" name="Рисунок 5">
            <a:extLst>
              <a:ext uri="{FF2B5EF4-FFF2-40B4-BE49-F238E27FC236}">
                <a16:creationId xmlns:a16="http://schemas.microsoft.com/office/drawing/2014/main" id="{914A5DC6-A026-4E74-A530-B8EB6E044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39328" y="527283"/>
            <a:ext cx="3716753" cy="2568796"/>
          </a:xfrm>
          <a:prstGeom prst="rect">
            <a:avLst/>
          </a:prstGeom>
        </p:spPr>
      </p:pic>
      <p:pic>
        <p:nvPicPr>
          <p:cNvPr id="8" name="Рисунок 7">
            <a:extLst>
              <a:ext uri="{FF2B5EF4-FFF2-40B4-BE49-F238E27FC236}">
                <a16:creationId xmlns:a16="http://schemas.microsoft.com/office/drawing/2014/main" id="{30E5AD26-B224-4681-9DBB-1DAF8590F082}"/>
              </a:ext>
            </a:extLst>
          </p:cNvPr>
          <p:cNvPicPr>
            <a:picLocks noChangeAspect="1"/>
          </p:cNvPicPr>
          <p:nvPr/>
        </p:nvPicPr>
        <p:blipFill>
          <a:blip r:embed="rId5"/>
          <a:stretch>
            <a:fillRect/>
          </a:stretch>
        </p:blipFill>
        <p:spPr>
          <a:xfrm>
            <a:off x="8339328" y="3454167"/>
            <a:ext cx="3716754" cy="2640841"/>
          </a:xfrm>
          <a:prstGeom prst="rect">
            <a:avLst/>
          </a:prstGeom>
        </p:spPr>
      </p:pic>
    </p:spTree>
    <p:extLst>
      <p:ext uri="{BB962C8B-B14F-4D97-AF65-F5344CB8AC3E}">
        <p14:creationId xmlns:p14="http://schemas.microsoft.com/office/powerpoint/2010/main" val="2951396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72CC0B6B-A091-40FA-B84A-DD6ABF98B43F}"/>
              </a:ext>
            </a:extLst>
          </p:cNvPr>
          <p:cNvSpPr>
            <a:spLocks noGrp="1"/>
          </p:cNvSpPr>
          <p:nvPr>
            <p:ph type="title"/>
          </p:nvPr>
        </p:nvSpPr>
        <p:spPr>
          <a:xfrm>
            <a:off x="973123" y="360728"/>
            <a:ext cx="9303391" cy="696892"/>
          </a:xfrm>
        </p:spPr>
        <p:txBody>
          <a:bodyPr>
            <a:normAutofit fontScale="90000"/>
          </a:bodyPr>
          <a:lstStyle/>
          <a:p>
            <a:pPr algn="ctr"/>
            <a:r>
              <a:rPr lang="uk-UA" sz="2800" dirty="0" err="1">
                <a:solidFill>
                  <a:schemeClr val="bg1"/>
                </a:solidFill>
              </a:rPr>
              <a:t>Виявляємість</a:t>
            </a:r>
            <a:r>
              <a:rPr lang="uk-UA" sz="2800" dirty="0">
                <a:solidFill>
                  <a:schemeClr val="bg1"/>
                </a:solidFill>
              </a:rPr>
              <a:t> </a:t>
            </a:r>
            <a:r>
              <a:rPr lang="uk-UA" sz="2800" dirty="0" err="1">
                <a:solidFill>
                  <a:schemeClr val="bg1"/>
                </a:solidFill>
              </a:rPr>
              <a:t>онкопатології</a:t>
            </a:r>
            <a:r>
              <a:rPr lang="uk-UA" sz="2800" dirty="0">
                <a:solidFill>
                  <a:schemeClr val="bg1"/>
                </a:solidFill>
              </a:rPr>
              <a:t> </a:t>
            </a:r>
            <a:br>
              <a:rPr lang="uk-UA" sz="2800" dirty="0">
                <a:solidFill>
                  <a:schemeClr val="bg1"/>
                </a:solidFill>
              </a:rPr>
            </a:br>
            <a:r>
              <a:rPr lang="uk-UA" sz="2800" dirty="0">
                <a:solidFill>
                  <a:schemeClr val="bg1"/>
                </a:solidFill>
              </a:rPr>
              <a:t>по амбулаторіям ЗПСМ</a:t>
            </a:r>
          </a:p>
        </p:txBody>
      </p:sp>
      <p:sp>
        <p:nvSpPr>
          <p:cNvPr id="6" name="Місце для вмісту 1"/>
          <p:cNvSpPr>
            <a:spLocks noGrp="1"/>
          </p:cNvSpPr>
          <p:nvPr>
            <p:ph idx="1"/>
          </p:nvPr>
        </p:nvSpPr>
        <p:spPr>
          <a:xfrm>
            <a:off x="138747" y="4958987"/>
            <a:ext cx="11612529" cy="1745672"/>
          </a:xfrm>
        </p:spPr>
        <p:txBody>
          <a:bodyPr>
            <a:normAutofit/>
          </a:bodyPr>
          <a:lstStyle/>
          <a:p>
            <a:pPr algn="just"/>
            <a:r>
              <a:rPr lang="uk-UA" dirty="0">
                <a:solidFill>
                  <a:schemeClr val="tx1"/>
                </a:solidFill>
              </a:rPr>
              <a:t>Відмічається зменшення  вперше виявленої </a:t>
            </a:r>
            <a:r>
              <a:rPr lang="uk-UA" dirty="0" err="1">
                <a:solidFill>
                  <a:schemeClr val="tx1"/>
                </a:solidFill>
              </a:rPr>
              <a:t>онкопатології</a:t>
            </a:r>
            <a:r>
              <a:rPr lang="uk-UA" dirty="0">
                <a:solidFill>
                  <a:schemeClr val="tx1"/>
                </a:solidFill>
              </a:rPr>
              <a:t>, в тому числі і візуальних форм, при цьому показник занедбаності в цілому збільшився з 26,5% до 34,1% на фоні зменшення занедбаності візуальних форм з 29,3% до 28,6%.    </a:t>
            </a:r>
          </a:p>
        </p:txBody>
      </p:sp>
      <p:graphicFrame>
        <p:nvGraphicFramePr>
          <p:cNvPr id="12" name="Таблиця 12">
            <a:extLst>
              <a:ext uri="{FF2B5EF4-FFF2-40B4-BE49-F238E27FC236}">
                <a16:creationId xmlns:a16="http://schemas.microsoft.com/office/drawing/2014/main" id="{27D28A18-2BC7-407B-B084-B3302B48E2DB}"/>
              </a:ext>
            </a:extLst>
          </p:cNvPr>
          <p:cNvGraphicFramePr>
            <a:graphicFrameLocks noGrp="1"/>
          </p:cNvGraphicFramePr>
          <p:nvPr>
            <p:extLst>
              <p:ext uri="{D42A27DB-BD31-4B8C-83A1-F6EECF244321}">
                <p14:modId xmlns:p14="http://schemas.microsoft.com/office/powerpoint/2010/main" val="3771785891"/>
              </p:ext>
            </p:extLst>
          </p:nvPr>
        </p:nvGraphicFramePr>
        <p:xfrm>
          <a:off x="543695" y="1124464"/>
          <a:ext cx="11207581" cy="4162090"/>
        </p:xfrm>
        <a:graphic>
          <a:graphicData uri="http://schemas.openxmlformats.org/drawingml/2006/table">
            <a:tbl>
              <a:tblPr firstRow="1" bandRow="1">
                <a:tableStyleId>{5C22544A-7EE6-4342-B048-85BDC9FD1C3A}</a:tableStyleId>
              </a:tblPr>
              <a:tblGrid>
                <a:gridCol w="847015">
                  <a:extLst>
                    <a:ext uri="{9D8B030D-6E8A-4147-A177-3AD203B41FA5}">
                      <a16:colId xmlns:a16="http://schemas.microsoft.com/office/drawing/2014/main" val="2032926043"/>
                    </a:ext>
                  </a:extLst>
                </a:gridCol>
                <a:gridCol w="1067973">
                  <a:extLst>
                    <a:ext uri="{9D8B030D-6E8A-4147-A177-3AD203B41FA5}">
                      <a16:colId xmlns:a16="http://schemas.microsoft.com/office/drawing/2014/main" val="219240136"/>
                    </a:ext>
                  </a:extLst>
                </a:gridCol>
                <a:gridCol w="1350312">
                  <a:extLst>
                    <a:ext uri="{9D8B030D-6E8A-4147-A177-3AD203B41FA5}">
                      <a16:colId xmlns:a16="http://schemas.microsoft.com/office/drawing/2014/main" val="2869255551"/>
                    </a:ext>
                  </a:extLst>
                </a:gridCol>
                <a:gridCol w="1350311">
                  <a:extLst>
                    <a:ext uri="{9D8B030D-6E8A-4147-A177-3AD203B41FA5}">
                      <a16:colId xmlns:a16="http://schemas.microsoft.com/office/drawing/2014/main" val="3925830778"/>
                    </a:ext>
                  </a:extLst>
                </a:gridCol>
                <a:gridCol w="1558994">
                  <a:extLst>
                    <a:ext uri="{9D8B030D-6E8A-4147-A177-3AD203B41FA5}">
                      <a16:colId xmlns:a16="http://schemas.microsoft.com/office/drawing/2014/main" val="2529851661"/>
                    </a:ext>
                  </a:extLst>
                </a:gridCol>
                <a:gridCol w="1203004">
                  <a:extLst>
                    <a:ext uri="{9D8B030D-6E8A-4147-A177-3AD203B41FA5}">
                      <a16:colId xmlns:a16="http://schemas.microsoft.com/office/drawing/2014/main" val="1511665499"/>
                    </a:ext>
                  </a:extLst>
                </a:gridCol>
                <a:gridCol w="1227556">
                  <a:extLst>
                    <a:ext uri="{9D8B030D-6E8A-4147-A177-3AD203B41FA5}">
                      <a16:colId xmlns:a16="http://schemas.microsoft.com/office/drawing/2014/main" val="3358105848"/>
                    </a:ext>
                  </a:extLst>
                </a:gridCol>
                <a:gridCol w="1301208">
                  <a:extLst>
                    <a:ext uri="{9D8B030D-6E8A-4147-A177-3AD203B41FA5}">
                      <a16:colId xmlns:a16="http://schemas.microsoft.com/office/drawing/2014/main" val="3613290175"/>
                    </a:ext>
                  </a:extLst>
                </a:gridCol>
                <a:gridCol w="1301208">
                  <a:extLst>
                    <a:ext uri="{9D8B030D-6E8A-4147-A177-3AD203B41FA5}">
                      <a16:colId xmlns:a16="http://schemas.microsoft.com/office/drawing/2014/main" val="2080626033"/>
                    </a:ext>
                  </a:extLst>
                </a:gridCol>
              </a:tblGrid>
              <a:tr h="366192">
                <a:tc rowSpan="2">
                  <a:txBody>
                    <a:bodyPr/>
                    <a:lstStyle/>
                    <a:p>
                      <a:pPr algn="ctr"/>
                      <a:endParaRPr lang="uk-UA" sz="1400" dirty="0">
                        <a:solidFill>
                          <a:schemeClr val="bg1"/>
                        </a:solidFill>
                      </a:endParaRPr>
                    </a:p>
                    <a:p>
                      <a:pPr algn="ctr"/>
                      <a:endParaRPr lang="uk-UA" sz="1400" dirty="0">
                        <a:solidFill>
                          <a:schemeClr val="bg1"/>
                        </a:solidFill>
                      </a:endParaRPr>
                    </a:p>
                    <a:p>
                      <a:pPr algn="ctr"/>
                      <a:r>
                        <a:rPr lang="uk-UA" sz="1400" dirty="0">
                          <a:solidFill>
                            <a:schemeClr val="bg1"/>
                          </a:solidFill>
                        </a:rPr>
                        <a:t>№ амб.</a:t>
                      </a:r>
                    </a:p>
                  </a:txBody>
                  <a:tcPr>
                    <a:solidFill>
                      <a:schemeClr val="accent1">
                        <a:lumMod val="40000"/>
                        <a:lumOff val="60000"/>
                      </a:schemeClr>
                    </a:solidFill>
                  </a:tcPr>
                </a:tc>
                <a:tc rowSpan="2">
                  <a:txBody>
                    <a:bodyPr/>
                    <a:lstStyle/>
                    <a:p>
                      <a:pPr algn="ctr"/>
                      <a:endParaRPr lang="uk-UA" sz="1400" dirty="0">
                        <a:solidFill>
                          <a:schemeClr val="bg1"/>
                        </a:solidFill>
                      </a:endParaRPr>
                    </a:p>
                    <a:p>
                      <a:pPr algn="ctr"/>
                      <a:endParaRPr lang="uk-UA" sz="1400" dirty="0">
                        <a:solidFill>
                          <a:schemeClr val="bg1"/>
                        </a:solidFill>
                      </a:endParaRPr>
                    </a:p>
                    <a:p>
                      <a:pPr algn="ctr"/>
                      <a:r>
                        <a:rPr lang="uk-UA" sz="1400" dirty="0">
                          <a:solidFill>
                            <a:schemeClr val="bg1"/>
                          </a:solidFill>
                        </a:rPr>
                        <a:t>Кількість</a:t>
                      </a:r>
                    </a:p>
                    <a:p>
                      <a:pPr algn="ctr"/>
                      <a:r>
                        <a:rPr lang="uk-UA" sz="1400" dirty="0">
                          <a:solidFill>
                            <a:schemeClr val="bg1"/>
                          </a:solidFill>
                        </a:rPr>
                        <a:t>випадків</a:t>
                      </a:r>
                    </a:p>
                  </a:txBody>
                  <a:tcPr>
                    <a:solidFill>
                      <a:schemeClr val="accent1">
                        <a:lumMod val="40000"/>
                        <a:lumOff val="60000"/>
                      </a:schemeClr>
                    </a:solidFill>
                  </a:tcPr>
                </a:tc>
                <a:tc rowSpan="2">
                  <a:txBody>
                    <a:bodyPr/>
                    <a:lstStyle/>
                    <a:p>
                      <a:pPr algn="ctr"/>
                      <a:endParaRPr lang="uk-UA" sz="1400" dirty="0">
                        <a:solidFill>
                          <a:schemeClr val="bg1"/>
                        </a:solidFill>
                      </a:endParaRPr>
                    </a:p>
                    <a:p>
                      <a:pPr algn="ctr"/>
                      <a:endParaRPr lang="uk-UA" sz="1400" dirty="0">
                        <a:solidFill>
                          <a:schemeClr val="bg1"/>
                        </a:solidFill>
                      </a:endParaRPr>
                    </a:p>
                    <a:p>
                      <a:pPr algn="ctr"/>
                      <a:r>
                        <a:rPr lang="uk-UA" sz="1400" dirty="0">
                          <a:solidFill>
                            <a:schemeClr val="bg1"/>
                          </a:solidFill>
                        </a:rPr>
                        <a:t>З них</a:t>
                      </a:r>
                    </a:p>
                    <a:p>
                      <a:pPr algn="ctr"/>
                      <a:r>
                        <a:rPr lang="uk-UA" sz="1400" dirty="0">
                          <a:solidFill>
                            <a:schemeClr val="bg1"/>
                          </a:solidFill>
                        </a:rPr>
                        <a:t> занедбані</a:t>
                      </a:r>
                    </a:p>
                  </a:txBody>
                  <a:tcPr>
                    <a:solidFill>
                      <a:schemeClr val="accent1">
                        <a:lumMod val="40000"/>
                        <a:lumOff val="60000"/>
                      </a:schemeClr>
                    </a:solidFill>
                  </a:tcPr>
                </a:tc>
                <a:tc rowSpan="2">
                  <a:txBody>
                    <a:bodyPr/>
                    <a:lstStyle/>
                    <a:p>
                      <a:pPr algn="ctr"/>
                      <a:endParaRPr lang="uk-UA" sz="1400" dirty="0">
                        <a:solidFill>
                          <a:schemeClr val="bg1"/>
                        </a:solidFill>
                      </a:endParaRPr>
                    </a:p>
                    <a:p>
                      <a:pPr algn="ctr"/>
                      <a:endParaRPr lang="uk-UA" sz="1400" dirty="0">
                        <a:solidFill>
                          <a:schemeClr val="bg1"/>
                        </a:solidFill>
                      </a:endParaRPr>
                    </a:p>
                    <a:p>
                      <a:pPr algn="ctr"/>
                      <a:r>
                        <a:rPr lang="uk-UA" sz="1400" dirty="0">
                          <a:solidFill>
                            <a:schemeClr val="bg1"/>
                          </a:solidFill>
                        </a:rPr>
                        <a:t>Візуальні</a:t>
                      </a:r>
                    </a:p>
                    <a:p>
                      <a:pPr algn="ctr"/>
                      <a:r>
                        <a:rPr lang="uk-UA" sz="1400" dirty="0">
                          <a:solidFill>
                            <a:schemeClr val="bg1"/>
                          </a:solidFill>
                        </a:rPr>
                        <a:t> форми</a:t>
                      </a:r>
                    </a:p>
                  </a:txBody>
                  <a:tcPr>
                    <a:solidFill>
                      <a:schemeClr val="accent1">
                        <a:lumMod val="40000"/>
                        <a:lumOff val="60000"/>
                      </a:schemeClr>
                    </a:solidFill>
                  </a:tcPr>
                </a:tc>
                <a:tc rowSpan="2">
                  <a:txBody>
                    <a:bodyPr/>
                    <a:lstStyle/>
                    <a:p>
                      <a:pPr algn="ctr"/>
                      <a:endParaRPr lang="uk-UA" sz="1400" dirty="0">
                        <a:solidFill>
                          <a:schemeClr val="bg1"/>
                        </a:solidFill>
                      </a:endParaRPr>
                    </a:p>
                    <a:p>
                      <a:pPr algn="ctr"/>
                      <a:endParaRPr lang="uk-UA" sz="1400" dirty="0">
                        <a:solidFill>
                          <a:schemeClr val="bg1"/>
                        </a:solidFill>
                      </a:endParaRPr>
                    </a:p>
                    <a:p>
                      <a:pPr algn="ctr"/>
                      <a:r>
                        <a:rPr lang="uk-UA" sz="1400" dirty="0">
                          <a:solidFill>
                            <a:schemeClr val="bg1"/>
                          </a:solidFill>
                        </a:rPr>
                        <a:t>З них</a:t>
                      </a:r>
                    </a:p>
                    <a:p>
                      <a:pPr algn="ctr"/>
                      <a:r>
                        <a:rPr lang="uk-UA" sz="1400" dirty="0">
                          <a:solidFill>
                            <a:schemeClr val="bg1"/>
                          </a:solidFill>
                        </a:rPr>
                        <a:t> занедбані</a:t>
                      </a:r>
                    </a:p>
                    <a:p>
                      <a:pPr algn="ctr"/>
                      <a:endParaRPr lang="uk-UA" sz="1400" dirty="0">
                        <a:solidFill>
                          <a:schemeClr val="bg1"/>
                        </a:solidFill>
                      </a:endParaRPr>
                    </a:p>
                  </a:txBody>
                  <a:tcPr>
                    <a:solidFill>
                      <a:schemeClr val="accent1">
                        <a:lumMod val="40000"/>
                        <a:lumOff val="60000"/>
                      </a:schemeClr>
                    </a:solidFill>
                  </a:tcPr>
                </a:tc>
                <a:tc gridSpan="4">
                  <a:txBody>
                    <a:bodyPr/>
                    <a:lstStyle/>
                    <a:p>
                      <a:pPr algn="ctr"/>
                      <a:r>
                        <a:rPr lang="uk-UA" sz="1400" dirty="0">
                          <a:solidFill>
                            <a:schemeClr val="bg1"/>
                          </a:solidFill>
                        </a:rPr>
                        <a:t>2020</a:t>
                      </a:r>
                      <a:r>
                        <a:rPr lang="uk-UA" sz="1400" baseline="0" dirty="0">
                          <a:solidFill>
                            <a:schemeClr val="bg1"/>
                          </a:solidFill>
                        </a:rPr>
                        <a:t> р.</a:t>
                      </a:r>
                      <a:endParaRPr lang="uk-UA" sz="1400" dirty="0">
                        <a:solidFill>
                          <a:schemeClr val="bg1"/>
                        </a:solidFill>
                      </a:endParaRP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706974807"/>
                  </a:ext>
                </a:extLst>
              </a:tr>
              <a:tr h="758768">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r>
                        <a:rPr lang="uk-UA" sz="1400" dirty="0">
                          <a:solidFill>
                            <a:schemeClr val="bg1"/>
                          </a:solidFill>
                        </a:rPr>
                        <a:t>Всього</a:t>
                      </a:r>
                    </a:p>
                    <a:p>
                      <a:pPr algn="ctr"/>
                      <a:r>
                        <a:rPr lang="uk-UA" sz="1400" dirty="0">
                          <a:solidFill>
                            <a:schemeClr val="bg1"/>
                          </a:solidFill>
                        </a:rPr>
                        <a:t>випадків</a:t>
                      </a:r>
                    </a:p>
                  </a:txBody>
                  <a:tcPr>
                    <a:lnL w="381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uk-UA" sz="1400" dirty="0">
                          <a:solidFill>
                            <a:schemeClr val="bg1"/>
                          </a:solidFill>
                        </a:rPr>
                        <a:t>З них</a:t>
                      </a:r>
                    </a:p>
                    <a:p>
                      <a:pPr algn="ctr"/>
                      <a:r>
                        <a:rPr lang="uk-UA" sz="1400" dirty="0" err="1">
                          <a:solidFill>
                            <a:schemeClr val="bg1"/>
                          </a:solidFill>
                        </a:rPr>
                        <a:t>занед-баних</a:t>
                      </a:r>
                      <a:endParaRPr lang="uk-UA"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uk-UA" sz="1400" dirty="0">
                          <a:solidFill>
                            <a:schemeClr val="bg1"/>
                          </a:solidFill>
                        </a:rPr>
                        <a:t>Візуальних</a:t>
                      </a:r>
                    </a:p>
                    <a:p>
                      <a:pPr algn="ctr"/>
                      <a:r>
                        <a:rPr lang="uk-UA" sz="1400" dirty="0">
                          <a:solidFill>
                            <a:schemeClr val="bg1"/>
                          </a:solidFill>
                        </a:rPr>
                        <a:t>випадків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uk-UA" sz="1400" dirty="0">
                          <a:solidFill>
                            <a:schemeClr val="bg1"/>
                          </a:solidFill>
                        </a:rPr>
                        <a:t>З них</a:t>
                      </a:r>
                    </a:p>
                    <a:p>
                      <a:pPr algn="ctr"/>
                      <a:r>
                        <a:rPr lang="uk-UA" sz="1400" dirty="0">
                          <a:solidFill>
                            <a:schemeClr val="bg1"/>
                          </a:solidFill>
                        </a:rPr>
                        <a:t> </a:t>
                      </a:r>
                      <a:r>
                        <a:rPr lang="uk-UA" sz="1400" dirty="0" err="1">
                          <a:solidFill>
                            <a:schemeClr val="bg1"/>
                          </a:solidFill>
                        </a:rPr>
                        <a:t>занед-баних</a:t>
                      </a:r>
                      <a:endParaRPr lang="uk-UA" sz="14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96046146"/>
                  </a:ext>
                </a:extLst>
              </a:tr>
              <a:tr h="408746">
                <a:tc>
                  <a:txBody>
                    <a:bodyPr/>
                    <a:lstStyle/>
                    <a:p>
                      <a:pPr algn="ctr"/>
                      <a:r>
                        <a:rPr lang="uk-UA" sz="1400" dirty="0">
                          <a:solidFill>
                            <a:schemeClr val="bg1"/>
                          </a:solidFill>
                        </a:rPr>
                        <a:t>1</a:t>
                      </a:r>
                    </a:p>
                  </a:txBody>
                  <a:tcPr/>
                </a:tc>
                <a:tc>
                  <a:txBody>
                    <a:bodyPr/>
                    <a:lstStyle/>
                    <a:p>
                      <a:pPr algn="ctr"/>
                      <a:r>
                        <a:rPr lang="uk-UA" sz="1600" dirty="0">
                          <a:solidFill>
                            <a:schemeClr val="bg1"/>
                          </a:solidFill>
                        </a:rPr>
                        <a:t>42</a:t>
                      </a:r>
                    </a:p>
                  </a:txBody>
                  <a:tcPr/>
                </a:tc>
                <a:tc>
                  <a:txBody>
                    <a:bodyPr/>
                    <a:lstStyle/>
                    <a:p>
                      <a:pPr algn="ctr"/>
                      <a:r>
                        <a:rPr lang="uk-UA" sz="1600" dirty="0">
                          <a:solidFill>
                            <a:schemeClr val="bg1"/>
                          </a:solidFill>
                        </a:rPr>
                        <a:t>16</a:t>
                      </a:r>
                    </a:p>
                  </a:txBody>
                  <a:tcPr/>
                </a:tc>
                <a:tc>
                  <a:txBody>
                    <a:bodyPr/>
                    <a:lstStyle/>
                    <a:p>
                      <a:pPr algn="ctr"/>
                      <a:r>
                        <a:rPr lang="uk-UA" sz="1600" dirty="0">
                          <a:solidFill>
                            <a:schemeClr val="bg1"/>
                          </a:solidFill>
                        </a:rPr>
                        <a:t>18</a:t>
                      </a:r>
                    </a:p>
                  </a:txBody>
                  <a:tcPr/>
                </a:tc>
                <a:tc>
                  <a:txBody>
                    <a:bodyPr/>
                    <a:lstStyle/>
                    <a:p>
                      <a:pPr algn="ctr"/>
                      <a:r>
                        <a:rPr lang="uk-UA" sz="1600" dirty="0">
                          <a:solidFill>
                            <a:schemeClr val="bg1"/>
                          </a:solidFill>
                        </a:rPr>
                        <a:t>6</a:t>
                      </a:r>
                    </a:p>
                  </a:txBody>
                  <a:tcPr/>
                </a:tc>
                <a:tc>
                  <a:txBody>
                    <a:bodyPr/>
                    <a:lstStyle/>
                    <a:p>
                      <a:pPr algn="ctr"/>
                      <a:r>
                        <a:rPr lang="uk-UA" sz="1600" dirty="0">
                          <a:solidFill>
                            <a:schemeClr val="bg1"/>
                          </a:solidFill>
                        </a:rPr>
                        <a:t>53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uk-UA" sz="1600" dirty="0">
                          <a:solidFill>
                            <a:schemeClr val="bg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uk-UA" sz="1600" dirty="0">
                          <a:solidFill>
                            <a:schemeClr val="bg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uk-UA" sz="1600" dirty="0">
                          <a:solidFill>
                            <a:schemeClr val="bg1"/>
                          </a:solidFill>
                        </a:rPr>
                        <a:t>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88477959"/>
                  </a:ext>
                </a:extLst>
              </a:tr>
              <a:tr h="408746">
                <a:tc>
                  <a:txBody>
                    <a:bodyPr/>
                    <a:lstStyle/>
                    <a:p>
                      <a:pPr algn="ctr"/>
                      <a:r>
                        <a:rPr lang="uk-UA" sz="1400" dirty="0">
                          <a:solidFill>
                            <a:schemeClr val="bg1"/>
                          </a:solidFill>
                        </a:rPr>
                        <a:t>2</a:t>
                      </a:r>
                    </a:p>
                  </a:txBody>
                  <a:tcPr/>
                </a:tc>
                <a:tc>
                  <a:txBody>
                    <a:bodyPr/>
                    <a:lstStyle/>
                    <a:p>
                      <a:pPr algn="ctr"/>
                      <a:r>
                        <a:rPr lang="uk-UA" sz="1600" dirty="0">
                          <a:solidFill>
                            <a:schemeClr val="bg1"/>
                          </a:solidFill>
                        </a:rPr>
                        <a:t>26</a:t>
                      </a:r>
                    </a:p>
                  </a:txBody>
                  <a:tcPr/>
                </a:tc>
                <a:tc>
                  <a:txBody>
                    <a:bodyPr/>
                    <a:lstStyle/>
                    <a:p>
                      <a:pPr algn="ctr"/>
                      <a:r>
                        <a:rPr lang="uk-UA" sz="1600" dirty="0">
                          <a:solidFill>
                            <a:schemeClr val="bg1"/>
                          </a:solidFill>
                        </a:rPr>
                        <a:t>8</a:t>
                      </a:r>
                    </a:p>
                  </a:txBody>
                  <a:tcPr/>
                </a:tc>
                <a:tc>
                  <a:txBody>
                    <a:bodyPr/>
                    <a:lstStyle/>
                    <a:p>
                      <a:pPr algn="ctr"/>
                      <a:r>
                        <a:rPr lang="uk-UA" sz="1600" dirty="0">
                          <a:solidFill>
                            <a:schemeClr val="bg1"/>
                          </a:solidFill>
                        </a:rPr>
                        <a:t>9</a:t>
                      </a:r>
                    </a:p>
                  </a:txBody>
                  <a:tcPr/>
                </a:tc>
                <a:tc>
                  <a:txBody>
                    <a:bodyPr/>
                    <a:lstStyle/>
                    <a:p>
                      <a:pPr algn="ctr"/>
                      <a:r>
                        <a:rPr lang="uk-UA" sz="1600" dirty="0">
                          <a:solidFill>
                            <a:schemeClr val="bg1"/>
                          </a:solidFill>
                        </a:rPr>
                        <a:t>2</a:t>
                      </a:r>
                    </a:p>
                  </a:txBody>
                  <a:tcPr/>
                </a:tc>
                <a:tc>
                  <a:txBody>
                    <a:bodyPr/>
                    <a:lstStyle/>
                    <a:p>
                      <a:pPr algn="ctr"/>
                      <a:r>
                        <a:rPr lang="uk-UA" sz="1600" dirty="0">
                          <a:solidFill>
                            <a:schemeClr val="bg1"/>
                          </a:solidFill>
                        </a:rPr>
                        <a:t>43                             </a:t>
                      </a:r>
                    </a:p>
                  </a:txBody>
                  <a:tcPr>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4</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18794238"/>
                  </a:ext>
                </a:extLst>
              </a:tr>
              <a:tr h="408746">
                <a:tc>
                  <a:txBody>
                    <a:bodyPr/>
                    <a:lstStyle/>
                    <a:p>
                      <a:pPr algn="ctr"/>
                      <a:r>
                        <a:rPr lang="uk-UA" sz="1400" dirty="0">
                          <a:solidFill>
                            <a:schemeClr val="bg1"/>
                          </a:solidFill>
                        </a:rPr>
                        <a:t>3</a:t>
                      </a:r>
                    </a:p>
                  </a:txBody>
                  <a:tcPr/>
                </a:tc>
                <a:tc>
                  <a:txBody>
                    <a:bodyPr/>
                    <a:lstStyle/>
                    <a:p>
                      <a:pPr algn="ctr"/>
                      <a:r>
                        <a:rPr lang="uk-UA" sz="1600" dirty="0">
                          <a:solidFill>
                            <a:schemeClr val="bg1"/>
                          </a:solidFill>
                        </a:rPr>
                        <a:t>39</a:t>
                      </a:r>
                    </a:p>
                  </a:txBody>
                  <a:tcPr/>
                </a:tc>
                <a:tc>
                  <a:txBody>
                    <a:bodyPr/>
                    <a:lstStyle/>
                    <a:p>
                      <a:pPr algn="ctr"/>
                      <a:r>
                        <a:rPr lang="uk-UA" sz="1600" dirty="0">
                          <a:solidFill>
                            <a:schemeClr val="bg1"/>
                          </a:solidFill>
                        </a:rPr>
                        <a:t>13</a:t>
                      </a:r>
                    </a:p>
                  </a:txBody>
                  <a:tcPr/>
                </a:tc>
                <a:tc>
                  <a:txBody>
                    <a:bodyPr/>
                    <a:lstStyle/>
                    <a:p>
                      <a:pPr algn="ctr"/>
                      <a:r>
                        <a:rPr lang="uk-UA" sz="1600" dirty="0">
                          <a:solidFill>
                            <a:schemeClr val="bg1"/>
                          </a:solidFill>
                        </a:rPr>
                        <a:t>16</a:t>
                      </a:r>
                    </a:p>
                  </a:txBody>
                  <a:tcPr/>
                </a:tc>
                <a:tc>
                  <a:txBody>
                    <a:bodyPr/>
                    <a:lstStyle/>
                    <a:p>
                      <a:pPr algn="ctr"/>
                      <a:r>
                        <a:rPr lang="uk-UA" sz="1600" dirty="0">
                          <a:solidFill>
                            <a:schemeClr val="bg1"/>
                          </a:solidFill>
                        </a:rPr>
                        <a:t>4</a:t>
                      </a:r>
                    </a:p>
                  </a:txBody>
                  <a:tcPr/>
                </a:tc>
                <a:tc>
                  <a:txBody>
                    <a:bodyPr/>
                    <a:lstStyle/>
                    <a:p>
                      <a:pPr algn="ctr"/>
                      <a:r>
                        <a:rPr lang="uk-UA" sz="1600" dirty="0">
                          <a:solidFill>
                            <a:schemeClr val="bg1"/>
                          </a:solidFill>
                        </a:rPr>
                        <a:t>46                            </a:t>
                      </a:r>
                    </a:p>
                  </a:txBody>
                  <a:tcPr>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01477191"/>
                  </a:ext>
                </a:extLst>
              </a:tr>
              <a:tr h="408746">
                <a:tc>
                  <a:txBody>
                    <a:bodyPr/>
                    <a:lstStyle/>
                    <a:p>
                      <a:pPr algn="ctr"/>
                      <a:r>
                        <a:rPr lang="uk-UA" sz="1400" dirty="0">
                          <a:solidFill>
                            <a:schemeClr val="bg1"/>
                          </a:solidFill>
                        </a:rPr>
                        <a:t>4</a:t>
                      </a:r>
                    </a:p>
                  </a:txBody>
                  <a:tcPr/>
                </a:tc>
                <a:tc>
                  <a:txBody>
                    <a:bodyPr/>
                    <a:lstStyle/>
                    <a:p>
                      <a:pPr algn="ctr"/>
                      <a:r>
                        <a:rPr lang="uk-UA" sz="1600" dirty="0">
                          <a:solidFill>
                            <a:schemeClr val="bg1"/>
                          </a:solidFill>
                        </a:rPr>
                        <a:t>10</a:t>
                      </a:r>
                    </a:p>
                  </a:txBody>
                  <a:tcPr/>
                </a:tc>
                <a:tc>
                  <a:txBody>
                    <a:bodyPr/>
                    <a:lstStyle/>
                    <a:p>
                      <a:pPr algn="ctr"/>
                      <a:r>
                        <a:rPr lang="uk-UA" sz="1600" dirty="0">
                          <a:solidFill>
                            <a:schemeClr val="bg1"/>
                          </a:solidFill>
                        </a:rPr>
                        <a:t>3</a:t>
                      </a:r>
                    </a:p>
                  </a:txBody>
                  <a:tcPr/>
                </a:tc>
                <a:tc>
                  <a:txBody>
                    <a:bodyPr/>
                    <a:lstStyle/>
                    <a:p>
                      <a:pPr algn="ctr"/>
                      <a:r>
                        <a:rPr lang="uk-UA" sz="1600" dirty="0">
                          <a:solidFill>
                            <a:schemeClr val="bg1"/>
                          </a:solidFill>
                        </a:rPr>
                        <a:t>4</a:t>
                      </a:r>
                    </a:p>
                  </a:txBody>
                  <a:tcPr/>
                </a:tc>
                <a:tc>
                  <a:txBody>
                    <a:bodyPr/>
                    <a:lstStyle/>
                    <a:p>
                      <a:pPr algn="ctr"/>
                      <a:r>
                        <a:rPr lang="uk-UA" sz="1600" dirty="0">
                          <a:solidFill>
                            <a:schemeClr val="bg1"/>
                          </a:solidFill>
                        </a:rPr>
                        <a:t>1</a:t>
                      </a:r>
                    </a:p>
                  </a:txBody>
                  <a:tcPr/>
                </a:tc>
                <a:tc>
                  <a:txBody>
                    <a:bodyPr/>
                    <a:lstStyle/>
                    <a:p>
                      <a:pPr algn="ctr"/>
                      <a:r>
                        <a:rPr lang="uk-UA" sz="1600" dirty="0">
                          <a:solidFill>
                            <a:schemeClr val="bg1"/>
                          </a:solidFill>
                        </a:rPr>
                        <a:t>9                                   </a:t>
                      </a:r>
                    </a:p>
                  </a:txBody>
                  <a:tcPr>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84658264"/>
                  </a:ext>
                </a:extLst>
              </a:tr>
              <a:tr h="408746">
                <a:tc>
                  <a:txBody>
                    <a:bodyPr/>
                    <a:lstStyle/>
                    <a:p>
                      <a:pPr algn="ctr"/>
                      <a:r>
                        <a:rPr lang="uk-UA" sz="1400" dirty="0">
                          <a:solidFill>
                            <a:schemeClr val="bg1"/>
                          </a:solidFill>
                        </a:rPr>
                        <a:t>6</a:t>
                      </a:r>
                    </a:p>
                  </a:txBody>
                  <a:tcPr/>
                </a:tc>
                <a:tc>
                  <a:txBody>
                    <a:bodyPr/>
                    <a:lstStyle/>
                    <a:p>
                      <a:pPr algn="ctr"/>
                      <a:r>
                        <a:rPr lang="uk-UA" sz="1600" dirty="0">
                          <a:solidFill>
                            <a:schemeClr val="bg1"/>
                          </a:solidFill>
                        </a:rPr>
                        <a:t>12</a:t>
                      </a:r>
                    </a:p>
                  </a:txBody>
                  <a:tcPr/>
                </a:tc>
                <a:tc>
                  <a:txBody>
                    <a:bodyPr/>
                    <a:lstStyle/>
                    <a:p>
                      <a:pPr algn="ctr"/>
                      <a:r>
                        <a:rPr lang="uk-UA" sz="1600" dirty="0">
                          <a:solidFill>
                            <a:schemeClr val="bg1"/>
                          </a:solidFill>
                        </a:rPr>
                        <a:t>4</a:t>
                      </a:r>
                    </a:p>
                  </a:txBody>
                  <a:tcPr/>
                </a:tc>
                <a:tc>
                  <a:txBody>
                    <a:bodyPr/>
                    <a:lstStyle/>
                    <a:p>
                      <a:pPr algn="ctr"/>
                      <a:r>
                        <a:rPr lang="uk-UA" sz="1600" dirty="0">
                          <a:solidFill>
                            <a:schemeClr val="bg1"/>
                          </a:solidFill>
                        </a:rPr>
                        <a:t>5</a:t>
                      </a:r>
                    </a:p>
                  </a:txBody>
                  <a:tcPr/>
                </a:tc>
                <a:tc>
                  <a:txBody>
                    <a:bodyPr/>
                    <a:lstStyle/>
                    <a:p>
                      <a:pPr algn="ctr"/>
                      <a:r>
                        <a:rPr lang="uk-UA" sz="1600" dirty="0">
                          <a:solidFill>
                            <a:schemeClr val="bg1"/>
                          </a:solidFill>
                        </a:rPr>
                        <a:t>2</a:t>
                      </a:r>
                    </a:p>
                  </a:txBody>
                  <a:tcPr/>
                </a:tc>
                <a:tc>
                  <a:txBody>
                    <a:bodyPr/>
                    <a:lstStyle/>
                    <a:p>
                      <a:pPr algn="ctr"/>
                      <a:r>
                        <a:rPr lang="uk-UA" sz="1600" dirty="0">
                          <a:solidFill>
                            <a:schemeClr val="bg1"/>
                          </a:solidFill>
                        </a:rPr>
                        <a:t>11                                  </a:t>
                      </a:r>
                    </a:p>
                  </a:txBody>
                  <a:tcPr>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74507525"/>
                  </a:ext>
                </a:extLst>
              </a:tr>
              <a:tr h="806292">
                <a:tc>
                  <a:txBody>
                    <a:bodyPr/>
                    <a:lstStyle/>
                    <a:p>
                      <a:pPr algn="ctr"/>
                      <a:r>
                        <a:rPr lang="uk-UA" sz="1400" dirty="0">
                          <a:solidFill>
                            <a:schemeClr val="bg1"/>
                          </a:solidFill>
                        </a:rPr>
                        <a:t>7</a:t>
                      </a:r>
                    </a:p>
                    <a:p>
                      <a:pPr algn="ctr"/>
                      <a:endParaRPr lang="uk-UA" sz="1400" dirty="0">
                        <a:solidFill>
                          <a:schemeClr val="bg1"/>
                        </a:solidFill>
                      </a:endParaRPr>
                    </a:p>
                    <a:p>
                      <a:pPr algn="ctr"/>
                      <a:r>
                        <a:rPr lang="uk-UA" sz="1500" b="1" dirty="0">
                          <a:solidFill>
                            <a:schemeClr val="bg1"/>
                          </a:solidFill>
                        </a:rPr>
                        <a:t>Всього</a:t>
                      </a:r>
                    </a:p>
                    <a:p>
                      <a:pPr algn="ctr"/>
                      <a:endParaRPr lang="uk-UA" sz="1400" dirty="0">
                        <a:solidFill>
                          <a:schemeClr val="bg1"/>
                        </a:solidFill>
                      </a:endParaRPr>
                    </a:p>
                  </a:txBody>
                  <a:tcPr/>
                </a:tc>
                <a:tc>
                  <a:txBody>
                    <a:bodyPr/>
                    <a:lstStyle/>
                    <a:p>
                      <a:pPr algn="ctr"/>
                      <a:r>
                        <a:rPr lang="uk-UA" sz="1600" dirty="0">
                          <a:solidFill>
                            <a:schemeClr val="bg1"/>
                          </a:solidFill>
                        </a:rPr>
                        <a:t>6</a:t>
                      </a:r>
                    </a:p>
                    <a:p>
                      <a:pPr algn="ctr"/>
                      <a:endParaRPr lang="uk-UA" sz="1600" dirty="0">
                        <a:solidFill>
                          <a:schemeClr val="bg1"/>
                        </a:solidFill>
                      </a:endParaRPr>
                    </a:p>
                    <a:p>
                      <a:pPr algn="ctr"/>
                      <a:r>
                        <a:rPr lang="uk-UA" sz="1600" b="1" dirty="0">
                          <a:solidFill>
                            <a:schemeClr val="bg1"/>
                          </a:solidFill>
                        </a:rPr>
                        <a:t>135</a:t>
                      </a:r>
                    </a:p>
                  </a:txBody>
                  <a:tcPr/>
                </a:tc>
                <a:tc>
                  <a:txBody>
                    <a:bodyPr/>
                    <a:lstStyle/>
                    <a:p>
                      <a:pPr algn="ctr"/>
                      <a:r>
                        <a:rPr lang="uk-UA" sz="1600" dirty="0">
                          <a:solidFill>
                            <a:schemeClr val="bg1"/>
                          </a:solidFill>
                        </a:rPr>
                        <a:t>2</a:t>
                      </a:r>
                    </a:p>
                    <a:p>
                      <a:pPr algn="ctr"/>
                      <a:endParaRPr lang="uk-UA" sz="1600" dirty="0">
                        <a:solidFill>
                          <a:schemeClr val="bg1"/>
                        </a:solidFill>
                      </a:endParaRPr>
                    </a:p>
                    <a:p>
                      <a:pPr algn="ctr"/>
                      <a:r>
                        <a:rPr lang="uk-UA" sz="1600" b="1" dirty="0">
                          <a:solidFill>
                            <a:schemeClr val="bg1"/>
                          </a:solidFill>
                        </a:rPr>
                        <a:t>46</a:t>
                      </a:r>
                    </a:p>
                  </a:txBody>
                  <a:tcPr/>
                </a:tc>
                <a:tc>
                  <a:txBody>
                    <a:bodyPr/>
                    <a:lstStyle/>
                    <a:p>
                      <a:pPr algn="ctr"/>
                      <a:r>
                        <a:rPr lang="uk-UA" sz="1600" dirty="0">
                          <a:solidFill>
                            <a:schemeClr val="bg1"/>
                          </a:solidFill>
                        </a:rPr>
                        <a:t>4</a:t>
                      </a:r>
                    </a:p>
                    <a:p>
                      <a:pPr algn="ctr"/>
                      <a:endParaRPr lang="uk-UA" sz="1600" dirty="0">
                        <a:solidFill>
                          <a:schemeClr val="bg1"/>
                        </a:solidFill>
                      </a:endParaRPr>
                    </a:p>
                    <a:p>
                      <a:pPr algn="ctr"/>
                      <a:r>
                        <a:rPr lang="uk-UA" sz="1600" b="1" dirty="0">
                          <a:solidFill>
                            <a:schemeClr val="bg1"/>
                          </a:solidFill>
                        </a:rPr>
                        <a:t>56</a:t>
                      </a:r>
                    </a:p>
                  </a:txBody>
                  <a:tcPr/>
                </a:tc>
                <a:tc>
                  <a:txBody>
                    <a:bodyPr/>
                    <a:lstStyle/>
                    <a:p>
                      <a:pPr algn="ctr"/>
                      <a:r>
                        <a:rPr lang="uk-UA" sz="1600" dirty="0">
                          <a:solidFill>
                            <a:schemeClr val="bg1"/>
                          </a:solidFill>
                        </a:rPr>
                        <a:t>1</a:t>
                      </a:r>
                    </a:p>
                    <a:p>
                      <a:pPr algn="ctr"/>
                      <a:endParaRPr lang="uk-UA" sz="1600" dirty="0">
                        <a:solidFill>
                          <a:schemeClr val="bg1"/>
                        </a:solidFill>
                      </a:endParaRPr>
                    </a:p>
                    <a:p>
                      <a:pPr algn="ctr"/>
                      <a:r>
                        <a:rPr lang="uk-UA" sz="1600" b="1" dirty="0">
                          <a:solidFill>
                            <a:schemeClr val="bg1"/>
                          </a:solidFill>
                        </a:rPr>
                        <a:t>16</a:t>
                      </a:r>
                    </a:p>
                  </a:txBody>
                  <a:tcPr/>
                </a:tc>
                <a:tc>
                  <a:txBody>
                    <a:bodyPr/>
                    <a:lstStyle/>
                    <a:p>
                      <a:pPr algn="ctr"/>
                      <a:r>
                        <a:rPr lang="uk-UA" sz="1600" dirty="0">
                          <a:solidFill>
                            <a:schemeClr val="bg1"/>
                          </a:solidFill>
                        </a:rPr>
                        <a:t>-</a:t>
                      </a:r>
                    </a:p>
                    <a:p>
                      <a:pPr algn="ctr"/>
                      <a:endParaRPr lang="uk-UA" sz="1600" dirty="0">
                        <a:solidFill>
                          <a:schemeClr val="bg1"/>
                        </a:solidFill>
                      </a:endParaRPr>
                    </a:p>
                    <a:p>
                      <a:pPr algn="ctr"/>
                      <a:r>
                        <a:rPr lang="uk-UA" sz="1600" b="1" dirty="0">
                          <a:solidFill>
                            <a:schemeClr val="bg1"/>
                          </a:solidFill>
                        </a:rPr>
                        <a:t>162</a:t>
                      </a:r>
                    </a:p>
                  </a:txBody>
                  <a:tcPr>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a:t>
                      </a:r>
                    </a:p>
                    <a:p>
                      <a:pPr algn="ctr"/>
                      <a:endParaRPr lang="uk-UA" sz="1600" dirty="0">
                        <a:solidFill>
                          <a:schemeClr val="bg1"/>
                        </a:solidFill>
                      </a:endParaRPr>
                    </a:p>
                    <a:p>
                      <a:pPr algn="ctr"/>
                      <a:r>
                        <a:rPr lang="uk-UA" sz="1600" b="1" dirty="0">
                          <a:solidFill>
                            <a:schemeClr val="bg1"/>
                          </a:solidFill>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a:t>
                      </a:r>
                    </a:p>
                    <a:p>
                      <a:pPr algn="ctr"/>
                      <a:endParaRPr lang="uk-UA" sz="1600" dirty="0">
                        <a:solidFill>
                          <a:schemeClr val="bg1"/>
                        </a:solidFill>
                      </a:endParaRPr>
                    </a:p>
                    <a:p>
                      <a:pPr algn="ctr"/>
                      <a:r>
                        <a:rPr lang="uk-UA" sz="1600" b="1" dirty="0">
                          <a:solidFill>
                            <a:schemeClr val="bg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uk-UA" sz="1600" dirty="0">
                          <a:solidFill>
                            <a:schemeClr val="bg1"/>
                          </a:solidFill>
                        </a:rPr>
                        <a:t>-</a:t>
                      </a:r>
                    </a:p>
                    <a:p>
                      <a:pPr algn="ctr"/>
                      <a:endParaRPr lang="uk-UA" sz="1600" dirty="0">
                        <a:solidFill>
                          <a:schemeClr val="bg1"/>
                        </a:solidFill>
                      </a:endParaRPr>
                    </a:p>
                    <a:p>
                      <a:pPr algn="ctr"/>
                      <a:r>
                        <a:rPr lang="uk-UA" sz="1600" b="1" dirty="0">
                          <a:solidFill>
                            <a:schemeClr val="bg1"/>
                          </a:solidFill>
                        </a:rPr>
                        <a:t>17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19753667"/>
                  </a:ext>
                </a:extLst>
              </a:tr>
            </a:tbl>
          </a:graphicData>
        </a:graphic>
      </p:graphicFrame>
      <p:graphicFrame>
        <p:nvGraphicFramePr>
          <p:cNvPr id="2" name="Таблиця 1">
            <a:extLst>
              <a:ext uri="{FF2B5EF4-FFF2-40B4-BE49-F238E27FC236}">
                <a16:creationId xmlns:a16="http://schemas.microsoft.com/office/drawing/2014/main" id="{BB39FB42-96D0-4F5B-A92D-BF1CCA9D6E8B}"/>
              </a:ext>
            </a:extLst>
          </p:cNvPr>
          <p:cNvGraphicFramePr>
            <a:graphicFrameLocks noGrp="1"/>
          </p:cNvGraphicFramePr>
          <p:nvPr>
            <p:extLst>
              <p:ext uri="{D42A27DB-BD31-4B8C-83A1-F6EECF244321}">
                <p14:modId xmlns:p14="http://schemas.microsoft.com/office/powerpoint/2010/main" val="429193596"/>
              </p:ext>
            </p:extLst>
          </p:nvPr>
        </p:nvGraphicFramePr>
        <p:xfrm>
          <a:off x="548640" y="4288536"/>
          <a:ext cx="11202636" cy="411480"/>
        </p:xfrm>
        <a:graphic>
          <a:graphicData uri="http://schemas.openxmlformats.org/drawingml/2006/table">
            <a:tbl>
              <a:tblPr/>
              <a:tblGrid>
                <a:gridCol w="11202636">
                  <a:extLst>
                    <a:ext uri="{9D8B030D-6E8A-4147-A177-3AD203B41FA5}">
                      <a16:colId xmlns:a16="http://schemas.microsoft.com/office/drawing/2014/main" val="3623222702"/>
                    </a:ext>
                  </a:extLst>
                </a:gridCol>
              </a:tblGrid>
              <a:tr h="411480">
                <a:tc>
                  <a:txBody>
                    <a:bodyPr/>
                    <a:lstStyle/>
                    <a:p>
                      <a:endParaRPr lang="uk-UA"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956253030"/>
                  </a:ext>
                </a:extLst>
              </a:tr>
            </a:tbl>
          </a:graphicData>
        </a:graphic>
      </p:graphicFrame>
      <p:sp>
        <p:nvSpPr>
          <p:cNvPr id="3" name="Прямокутник 2">
            <a:extLst>
              <a:ext uri="{FF2B5EF4-FFF2-40B4-BE49-F238E27FC236}">
                <a16:creationId xmlns:a16="http://schemas.microsoft.com/office/drawing/2014/main" id="{F1631A57-A142-4C1F-AABA-BE5E40C2095E}"/>
              </a:ext>
            </a:extLst>
          </p:cNvPr>
          <p:cNvSpPr/>
          <p:nvPr/>
        </p:nvSpPr>
        <p:spPr>
          <a:xfrm>
            <a:off x="548640" y="1131216"/>
            <a:ext cx="6134964" cy="32993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solidFill>
              </a:rPr>
              <a:t>2021 р.</a:t>
            </a:r>
          </a:p>
        </p:txBody>
      </p:sp>
    </p:spTree>
    <p:extLst>
      <p:ext uri="{BB962C8B-B14F-4D97-AF65-F5344CB8AC3E}">
        <p14:creationId xmlns:p14="http://schemas.microsoft.com/office/powerpoint/2010/main" val="637258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A075FC9-03DF-4D77-808B-6E3752E2673E}"/>
              </a:ext>
            </a:extLst>
          </p:cNvPr>
          <p:cNvPicPr>
            <a:picLocks noChangeAspect="1"/>
          </p:cNvPicPr>
          <p:nvPr/>
        </p:nvPicPr>
        <p:blipFill>
          <a:blip r:embed="rId2"/>
          <a:srcRect/>
          <a:stretch/>
        </p:blipFill>
        <p:spPr>
          <a:xfrm>
            <a:off x="0" y="0"/>
            <a:ext cx="12192000" cy="6858000"/>
          </a:xfrm>
          <a:prstGeom prst="rect">
            <a:avLst/>
          </a:prstGeom>
        </p:spPr>
      </p:pic>
      <p:sp>
        <p:nvSpPr>
          <p:cNvPr id="2" name="Прямокутник 1"/>
          <p:cNvSpPr/>
          <p:nvPr/>
        </p:nvSpPr>
        <p:spPr>
          <a:xfrm>
            <a:off x="388620" y="2594609"/>
            <a:ext cx="11704320" cy="2677656"/>
          </a:xfrm>
          <a:prstGeom prst="rect">
            <a:avLst/>
          </a:prstGeom>
        </p:spPr>
        <p:txBody>
          <a:bodyPr wrap="square">
            <a:spAutoFit/>
          </a:bodyPr>
          <a:lstStyle/>
          <a:p>
            <a:r>
              <a:rPr lang="uk-UA" sz="2500" b="1" dirty="0">
                <a:solidFill>
                  <a:schemeClr val="bg1"/>
                </a:solidFill>
              </a:rPr>
              <a:t> </a:t>
            </a:r>
            <a:r>
              <a:rPr lang="uk-UA" sz="2800" b="1" dirty="0">
                <a:solidFill>
                  <a:schemeClr val="bg1"/>
                </a:solidFill>
              </a:rPr>
              <a:t>Причини занедбаності:  </a:t>
            </a:r>
          </a:p>
          <a:p>
            <a:pPr marL="457200" indent="-457200">
              <a:buFontTx/>
              <a:buChar char="-"/>
            </a:pPr>
            <a:r>
              <a:rPr lang="uk-UA" sz="2800" b="1" dirty="0">
                <a:solidFill>
                  <a:schemeClr val="bg1"/>
                </a:solidFill>
              </a:rPr>
              <a:t>прихований  перебіг захворювання – 20 випадків (43,5%), </a:t>
            </a:r>
          </a:p>
          <a:p>
            <a:r>
              <a:rPr lang="uk-UA" sz="2800" b="1" dirty="0">
                <a:solidFill>
                  <a:schemeClr val="bg1"/>
                </a:solidFill>
              </a:rPr>
              <a:t>-  несвоєчасне звернення за медичною допомогою – 20 випадків(43,5%), з них у хворих з візуальними формами – 16 випадків;</a:t>
            </a:r>
          </a:p>
          <a:p>
            <a:r>
              <a:rPr lang="uk-UA" sz="2800" b="1" dirty="0">
                <a:solidFill>
                  <a:schemeClr val="bg1"/>
                </a:solidFill>
              </a:rPr>
              <a:t>- складність діагностування – 6 (13,0%).</a:t>
            </a:r>
          </a:p>
        </p:txBody>
      </p:sp>
      <p:graphicFrame>
        <p:nvGraphicFramePr>
          <p:cNvPr id="3" name="Таблиця 3">
            <a:extLst>
              <a:ext uri="{FF2B5EF4-FFF2-40B4-BE49-F238E27FC236}">
                <a16:creationId xmlns:a16="http://schemas.microsoft.com/office/drawing/2014/main" id="{F946E982-D9F3-4EAF-9E75-0A2B970775E5}"/>
              </a:ext>
            </a:extLst>
          </p:cNvPr>
          <p:cNvGraphicFramePr>
            <a:graphicFrameLocks noGrp="1"/>
          </p:cNvGraphicFramePr>
          <p:nvPr>
            <p:extLst>
              <p:ext uri="{D42A27DB-BD31-4B8C-83A1-F6EECF244321}">
                <p14:modId xmlns:p14="http://schemas.microsoft.com/office/powerpoint/2010/main" val="2056813919"/>
              </p:ext>
            </p:extLst>
          </p:nvPr>
        </p:nvGraphicFramePr>
        <p:xfrm>
          <a:off x="2032000" y="719666"/>
          <a:ext cx="8128000" cy="85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528839442"/>
                    </a:ext>
                  </a:extLst>
                </a:gridCol>
                <a:gridCol w="2032000">
                  <a:extLst>
                    <a:ext uri="{9D8B030D-6E8A-4147-A177-3AD203B41FA5}">
                      <a16:colId xmlns:a16="http://schemas.microsoft.com/office/drawing/2014/main" val="615046042"/>
                    </a:ext>
                  </a:extLst>
                </a:gridCol>
                <a:gridCol w="2032000">
                  <a:extLst>
                    <a:ext uri="{9D8B030D-6E8A-4147-A177-3AD203B41FA5}">
                      <a16:colId xmlns:a16="http://schemas.microsoft.com/office/drawing/2014/main" val="2300355540"/>
                    </a:ext>
                  </a:extLst>
                </a:gridCol>
                <a:gridCol w="2032000">
                  <a:extLst>
                    <a:ext uri="{9D8B030D-6E8A-4147-A177-3AD203B41FA5}">
                      <a16:colId xmlns:a16="http://schemas.microsoft.com/office/drawing/2014/main" val="1591092034"/>
                    </a:ext>
                  </a:extLst>
                </a:gridCol>
              </a:tblGrid>
              <a:tr h="370840">
                <a:tc>
                  <a:txBody>
                    <a:bodyPr/>
                    <a:lstStyle/>
                    <a:p>
                      <a:pPr algn="ctr"/>
                      <a:r>
                        <a:rPr lang="uk-UA" sz="2200" dirty="0"/>
                        <a:t>2018 рік</a:t>
                      </a:r>
                    </a:p>
                  </a:txBody>
                  <a:tcPr/>
                </a:tc>
                <a:tc>
                  <a:txBody>
                    <a:bodyPr/>
                    <a:lstStyle/>
                    <a:p>
                      <a:pPr algn="ctr"/>
                      <a:r>
                        <a:rPr lang="uk-UA" sz="2200" dirty="0"/>
                        <a:t>2019 рік</a:t>
                      </a:r>
                    </a:p>
                  </a:txBody>
                  <a:tcPr/>
                </a:tc>
                <a:tc>
                  <a:txBody>
                    <a:bodyPr/>
                    <a:lstStyle/>
                    <a:p>
                      <a:pPr algn="ctr"/>
                      <a:r>
                        <a:rPr lang="uk-UA" sz="2200" dirty="0"/>
                        <a:t>2020 рік</a:t>
                      </a:r>
                    </a:p>
                  </a:txBody>
                  <a:tcPr/>
                </a:tc>
                <a:tc>
                  <a:txBody>
                    <a:bodyPr/>
                    <a:lstStyle/>
                    <a:p>
                      <a:pPr algn="ctr"/>
                      <a:r>
                        <a:rPr lang="uk-UA" sz="2200" dirty="0"/>
                        <a:t>2021 рік</a:t>
                      </a:r>
                    </a:p>
                  </a:txBody>
                  <a:tcPr/>
                </a:tc>
                <a:extLst>
                  <a:ext uri="{0D108BD9-81ED-4DB2-BD59-A6C34878D82A}">
                    <a16:rowId xmlns:a16="http://schemas.microsoft.com/office/drawing/2014/main" val="1076585265"/>
                  </a:ext>
                </a:extLst>
              </a:tr>
              <a:tr h="370840">
                <a:tc>
                  <a:txBody>
                    <a:bodyPr/>
                    <a:lstStyle/>
                    <a:p>
                      <a:pPr algn="ctr"/>
                      <a:r>
                        <a:rPr lang="uk-UA" sz="2200" dirty="0"/>
                        <a:t>38 – 19,8%</a:t>
                      </a:r>
                    </a:p>
                  </a:txBody>
                  <a:tcPr/>
                </a:tc>
                <a:tc>
                  <a:txBody>
                    <a:bodyPr/>
                    <a:lstStyle/>
                    <a:p>
                      <a:pPr algn="ctr"/>
                      <a:r>
                        <a:rPr lang="uk-UA" sz="2200" dirty="0"/>
                        <a:t>64 – 35,9%</a:t>
                      </a:r>
                    </a:p>
                  </a:txBody>
                  <a:tcPr/>
                </a:tc>
                <a:tc>
                  <a:txBody>
                    <a:bodyPr/>
                    <a:lstStyle/>
                    <a:p>
                      <a:pPr algn="ctr"/>
                      <a:r>
                        <a:rPr lang="uk-UA" sz="2200" dirty="0"/>
                        <a:t>43 – 26,5%</a:t>
                      </a:r>
                    </a:p>
                  </a:txBody>
                  <a:tcPr/>
                </a:tc>
                <a:tc>
                  <a:txBody>
                    <a:bodyPr/>
                    <a:lstStyle/>
                    <a:p>
                      <a:pPr algn="ctr"/>
                      <a:r>
                        <a:rPr lang="uk-UA" sz="2200" dirty="0"/>
                        <a:t>46 – 34,1%</a:t>
                      </a:r>
                    </a:p>
                  </a:txBody>
                  <a:tcPr/>
                </a:tc>
                <a:extLst>
                  <a:ext uri="{0D108BD9-81ED-4DB2-BD59-A6C34878D82A}">
                    <a16:rowId xmlns:a16="http://schemas.microsoft.com/office/drawing/2014/main" val="1654676914"/>
                  </a:ext>
                </a:extLst>
              </a:tr>
            </a:tbl>
          </a:graphicData>
        </a:graphic>
      </p:graphicFrame>
    </p:spTree>
    <p:extLst>
      <p:ext uri="{BB962C8B-B14F-4D97-AF65-F5344CB8AC3E}">
        <p14:creationId xmlns:p14="http://schemas.microsoft.com/office/powerpoint/2010/main" val="2315053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D2401E8-3224-4D2F-B4A5-DB352E43C02E}"/>
              </a:ext>
            </a:extLst>
          </p:cNvPr>
          <p:cNvPicPr>
            <a:picLocks noChangeAspect="1"/>
          </p:cNvPicPr>
          <p:nvPr/>
        </p:nvPicPr>
        <p:blipFill>
          <a:blip r:embed="rId2"/>
          <a:stretch>
            <a:fillRect/>
          </a:stretch>
        </p:blipFill>
        <p:spPr>
          <a:xfrm>
            <a:off x="-14637" y="0"/>
            <a:ext cx="12206637" cy="6858000"/>
          </a:xfrm>
          <a:prstGeom prst="rect">
            <a:avLst/>
          </a:prstGeom>
        </p:spPr>
      </p:pic>
      <p:sp>
        <p:nvSpPr>
          <p:cNvPr id="5" name="Прямокутник 4">
            <a:extLst>
              <a:ext uri="{FF2B5EF4-FFF2-40B4-BE49-F238E27FC236}">
                <a16:creationId xmlns:a16="http://schemas.microsoft.com/office/drawing/2014/main" id="{546C6ADD-4E8D-461C-8AFB-F8C1B664C7A7}"/>
              </a:ext>
            </a:extLst>
          </p:cNvPr>
          <p:cNvSpPr/>
          <p:nvPr/>
        </p:nvSpPr>
        <p:spPr>
          <a:xfrm>
            <a:off x="3761064" y="191753"/>
            <a:ext cx="7858058" cy="984885"/>
          </a:xfrm>
          <a:prstGeom prst="rect">
            <a:avLst/>
          </a:prstGeom>
        </p:spPr>
        <p:txBody>
          <a:bodyPr wrap="square">
            <a:spAutoFit/>
          </a:bodyPr>
          <a:lstStyle/>
          <a:p>
            <a:pPr algn="ctr"/>
            <a:r>
              <a:rPr lang="uk-UA" sz="2800" dirty="0">
                <a:solidFill>
                  <a:schemeClr val="bg1"/>
                </a:solidFill>
              </a:rPr>
              <a:t>Імунопрофілактика дорослого населення</a:t>
            </a:r>
            <a:br>
              <a:rPr lang="uk-UA" sz="2800" dirty="0">
                <a:solidFill>
                  <a:schemeClr val="bg1"/>
                </a:solidFill>
              </a:rPr>
            </a:br>
            <a:br>
              <a:rPr lang="uk-UA" sz="1200" dirty="0">
                <a:solidFill>
                  <a:schemeClr val="bg1"/>
                </a:solidFill>
              </a:rPr>
            </a:br>
            <a:r>
              <a:rPr lang="uk-UA" dirty="0">
                <a:solidFill>
                  <a:schemeClr val="bg1"/>
                </a:solidFill>
              </a:rPr>
              <a:t>Виконання профілактичних щеплень проти дифтерії та правцю </a:t>
            </a:r>
          </a:p>
        </p:txBody>
      </p:sp>
      <p:graphicFrame>
        <p:nvGraphicFramePr>
          <p:cNvPr id="6" name="Місце для вмісту 7">
            <a:extLst>
              <a:ext uri="{FF2B5EF4-FFF2-40B4-BE49-F238E27FC236}">
                <a16:creationId xmlns:a16="http://schemas.microsoft.com/office/drawing/2014/main" id="{D11CF055-C90A-4515-9F3E-A647948EC45F}"/>
              </a:ext>
            </a:extLst>
          </p:cNvPr>
          <p:cNvGraphicFramePr>
            <a:graphicFrameLocks/>
          </p:cNvGraphicFramePr>
          <p:nvPr>
            <p:extLst>
              <p:ext uri="{D42A27DB-BD31-4B8C-83A1-F6EECF244321}">
                <p14:modId xmlns:p14="http://schemas.microsoft.com/office/powerpoint/2010/main" val="1713295713"/>
              </p:ext>
            </p:extLst>
          </p:nvPr>
        </p:nvGraphicFramePr>
        <p:xfrm>
          <a:off x="4132162" y="1273216"/>
          <a:ext cx="8059838" cy="4721184"/>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кутник 2">
            <a:extLst>
              <a:ext uri="{FF2B5EF4-FFF2-40B4-BE49-F238E27FC236}">
                <a16:creationId xmlns:a16="http://schemas.microsoft.com/office/drawing/2014/main" id="{9C6EB60E-5144-44EB-838D-EF074325A287}"/>
              </a:ext>
            </a:extLst>
          </p:cNvPr>
          <p:cNvSpPr/>
          <p:nvPr/>
        </p:nvSpPr>
        <p:spPr>
          <a:xfrm>
            <a:off x="104172" y="0"/>
            <a:ext cx="3056480" cy="5570756"/>
          </a:xfrm>
          <a:prstGeom prst="rect">
            <a:avLst/>
          </a:prstGeom>
        </p:spPr>
        <p:txBody>
          <a:bodyPr wrap="square">
            <a:spAutoFit/>
          </a:bodyPr>
          <a:lstStyle/>
          <a:p>
            <a:endParaRPr lang="uk-UA" sz="2000" dirty="0">
              <a:solidFill>
                <a:schemeClr val="bg1"/>
              </a:solidFill>
            </a:endParaRPr>
          </a:p>
          <a:p>
            <a:r>
              <a:rPr lang="uk-UA" sz="2100" dirty="0" err="1">
                <a:solidFill>
                  <a:schemeClr val="bg1"/>
                </a:solidFill>
              </a:rPr>
              <a:t>Узв</a:t>
            </a:r>
            <a:r>
              <a:rPr lang="en-US" sz="2100" dirty="0">
                <a:solidFill>
                  <a:schemeClr val="bg1"/>
                </a:solidFill>
              </a:rPr>
              <a:t>’</a:t>
            </a:r>
            <a:r>
              <a:rPr lang="uk-UA" sz="2100" dirty="0" err="1">
                <a:solidFill>
                  <a:schemeClr val="bg1"/>
                </a:solidFill>
              </a:rPr>
              <a:t>язку</a:t>
            </a:r>
            <a:r>
              <a:rPr lang="uk-UA" sz="2100" dirty="0">
                <a:solidFill>
                  <a:schemeClr val="bg1"/>
                </a:solidFill>
              </a:rPr>
              <a:t>  із профілактичними заходами проти </a:t>
            </a:r>
            <a:r>
              <a:rPr lang="en-US" sz="2100" dirty="0">
                <a:solidFill>
                  <a:schemeClr val="bg1"/>
                </a:solidFill>
              </a:rPr>
              <a:t>COVID</a:t>
            </a:r>
            <a:r>
              <a:rPr lang="uk-UA" sz="2100" dirty="0">
                <a:solidFill>
                  <a:schemeClr val="bg1"/>
                </a:solidFill>
              </a:rPr>
              <a:t>-19, кампанія </a:t>
            </a:r>
          </a:p>
          <a:p>
            <a:r>
              <a:rPr lang="uk-UA" sz="2100" dirty="0">
                <a:solidFill>
                  <a:schemeClr val="bg1"/>
                </a:solidFill>
              </a:rPr>
              <a:t>з імунопрофілактики проводилась більш повільно</a:t>
            </a:r>
            <a:r>
              <a:rPr lang="uk-UA" sz="2100" dirty="0">
                <a:solidFill>
                  <a:prstClr val="black"/>
                </a:solidFill>
              </a:rPr>
              <a:t>, ніж у 2020 році. Не зважаючи на це, відсоток виконання </a:t>
            </a:r>
            <a:r>
              <a:rPr lang="uk-UA" sz="2100" dirty="0">
                <a:solidFill>
                  <a:schemeClr val="bg1"/>
                </a:solidFill>
              </a:rPr>
              <a:t>річного плану профілактичних щеплень проти дифтерії та правцю збільшився із 47,8% до 55,9%.  </a:t>
            </a:r>
          </a:p>
        </p:txBody>
      </p:sp>
    </p:spTree>
    <p:extLst>
      <p:ext uri="{BB962C8B-B14F-4D97-AF65-F5344CB8AC3E}">
        <p14:creationId xmlns:p14="http://schemas.microsoft.com/office/powerpoint/2010/main" val="289865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a:extLst>
              <a:ext uri="{FF2B5EF4-FFF2-40B4-BE49-F238E27FC236}">
                <a16:creationId xmlns:a16="http://schemas.microsoft.com/office/drawing/2014/main" id="{B5BD081F-1D54-40D8-9C62-7F00661BE7E7}"/>
              </a:ext>
            </a:extLst>
          </p:cNvPr>
          <p:cNvSpPr>
            <a:spLocks noGrp="1"/>
          </p:cNvSpPr>
          <p:nvPr>
            <p:ph type="title"/>
          </p:nvPr>
        </p:nvSpPr>
        <p:spPr>
          <a:xfrm>
            <a:off x="0" y="191277"/>
            <a:ext cx="8197918" cy="1434517"/>
          </a:xfrm>
        </p:spPr>
        <p:txBody>
          <a:bodyPr>
            <a:noAutofit/>
          </a:bodyPr>
          <a:lstStyle/>
          <a:p>
            <a:pPr algn="ctr"/>
            <a:r>
              <a:rPr lang="uk-UA" sz="2600" dirty="0">
                <a:solidFill>
                  <a:schemeClr val="bg1"/>
                </a:solidFill>
                <a:latin typeface="Times New Roman" panose="02020603050405020304" pitchFamily="18" charset="0"/>
                <a:cs typeface="Times New Roman" panose="02020603050405020304" pitchFamily="18" charset="0"/>
              </a:rPr>
              <a:t>Відсоток всього дорослого </a:t>
            </a:r>
            <a:br>
              <a:rPr lang="uk-UA" sz="2600" dirty="0">
                <a:solidFill>
                  <a:schemeClr val="bg1"/>
                </a:solidFill>
                <a:latin typeface="Times New Roman" panose="02020603050405020304" pitchFamily="18" charset="0"/>
                <a:cs typeface="Times New Roman" panose="02020603050405020304" pitchFamily="18" charset="0"/>
              </a:rPr>
            </a:br>
            <a:r>
              <a:rPr lang="uk-UA" sz="2600" dirty="0">
                <a:solidFill>
                  <a:schemeClr val="bg1"/>
                </a:solidFill>
                <a:latin typeface="Times New Roman" panose="02020603050405020304" pitchFamily="18" charset="0"/>
                <a:cs typeface="Times New Roman" panose="02020603050405020304" pitchFamily="18" charset="0"/>
              </a:rPr>
              <a:t>та дитячого населення, </a:t>
            </a:r>
            <a:br>
              <a:rPr lang="uk-UA" sz="2600" dirty="0">
                <a:solidFill>
                  <a:schemeClr val="bg1"/>
                </a:solidFill>
                <a:latin typeface="Times New Roman" panose="02020603050405020304" pitchFamily="18" charset="0"/>
                <a:cs typeface="Times New Roman" panose="02020603050405020304" pitchFamily="18" charset="0"/>
              </a:rPr>
            </a:br>
            <a:r>
              <a:rPr lang="uk-UA" sz="2600" dirty="0">
                <a:solidFill>
                  <a:schemeClr val="bg1"/>
                </a:solidFill>
                <a:latin typeface="Times New Roman" panose="02020603050405020304" pitchFamily="18" charset="0"/>
                <a:cs typeface="Times New Roman" panose="02020603050405020304" pitchFamily="18" charset="0"/>
              </a:rPr>
              <a:t>яке підписало декларації з лікарями</a:t>
            </a:r>
          </a:p>
        </p:txBody>
      </p:sp>
      <p:graphicFrame>
        <p:nvGraphicFramePr>
          <p:cNvPr id="17" name="Місце для вмісту 16">
            <a:extLst>
              <a:ext uri="{FF2B5EF4-FFF2-40B4-BE49-F238E27FC236}">
                <a16:creationId xmlns:a16="http://schemas.microsoft.com/office/drawing/2014/main" id="{37498BBC-DC9F-41AF-BDA5-D3DB889FA37E}"/>
              </a:ext>
            </a:extLst>
          </p:cNvPr>
          <p:cNvGraphicFramePr>
            <a:graphicFrameLocks noGrp="1"/>
          </p:cNvGraphicFramePr>
          <p:nvPr>
            <p:ph sz="half" idx="1"/>
            <p:extLst>
              <p:ext uri="{D42A27DB-BD31-4B8C-83A1-F6EECF244321}">
                <p14:modId xmlns:p14="http://schemas.microsoft.com/office/powerpoint/2010/main" val="1055326095"/>
              </p:ext>
            </p:extLst>
          </p:nvPr>
        </p:nvGraphicFramePr>
        <p:xfrm>
          <a:off x="269101" y="1722097"/>
          <a:ext cx="3653970" cy="30733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Місце для вмісту 6">
            <a:extLst>
              <a:ext uri="{FF2B5EF4-FFF2-40B4-BE49-F238E27FC236}">
                <a16:creationId xmlns:a16="http://schemas.microsoft.com/office/drawing/2014/main" id="{CEFEEE5D-8674-4288-B0C8-CCE5D47B5DDB}"/>
              </a:ext>
            </a:extLst>
          </p:cNvPr>
          <p:cNvGraphicFramePr>
            <a:graphicFrameLocks noGrp="1"/>
          </p:cNvGraphicFramePr>
          <p:nvPr>
            <p:ph sz="half" idx="2"/>
            <p:extLst>
              <p:ext uri="{D42A27DB-BD31-4B8C-83A1-F6EECF244321}">
                <p14:modId xmlns:p14="http://schemas.microsoft.com/office/powerpoint/2010/main" val="2900380475"/>
              </p:ext>
            </p:extLst>
          </p:nvPr>
        </p:nvGraphicFramePr>
        <p:xfrm>
          <a:off x="3356657" y="3217762"/>
          <a:ext cx="4155312" cy="2472580"/>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кутник 1">
            <a:extLst>
              <a:ext uri="{FF2B5EF4-FFF2-40B4-BE49-F238E27FC236}">
                <a16:creationId xmlns:a16="http://schemas.microsoft.com/office/drawing/2014/main" id="{5B2E0409-2F9A-402A-BA44-0DD995F6D3CD}"/>
              </a:ext>
            </a:extLst>
          </p:cNvPr>
          <p:cNvSpPr/>
          <p:nvPr/>
        </p:nvSpPr>
        <p:spPr>
          <a:xfrm>
            <a:off x="166731" y="5483637"/>
            <a:ext cx="4001549" cy="1015663"/>
          </a:xfrm>
          <a:prstGeom prst="rect">
            <a:avLst/>
          </a:prstGeom>
        </p:spPr>
        <p:txBody>
          <a:bodyPr wrap="square">
            <a:spAutoFit/>
          </a:bodyPr>
          <a:lstStyle/>
          <a:p>
            <a:r>
              <a:rPr lang="uk-UA" sz="2000" dirty="0"/>
              <a:t>      </a:t>
            </a:r>
            <a:r>
              <a:rPr lang="uk-UA" sz="2000" dirty="0">
                <a:latin typeface="Times New Roman" panose="02020603050405020304" pitchFamily="18" charset="0"/>
                <a:cs typeface="Times New Roman" panose="02020603050405020304" pitchFamily="18" charset="0"/>
              </a:rPr>
              <a:t>Задеклароване населення</a:t>
            </a:r>
          </a:p>
          <a:p>
            <a:br>
              <a:rPr lang="uk-UA" sz="2000" dirty="0">
                <a:solidFill>
                  <a:schemeClr val="bg1"/>
                </a:solidFill>
                <a:latin typeface="Times New Roman" panose="02020603050405020304" pitchFamily="18" charset="0"/>
                <a:cs typeface="Times New Roman" panose="02020603050405020304" pitchFamily="18" charset="0"/>
              </a:rPr>
            </a:br>
            <a:r>
              <a:rPr lang="uk-UA" sz="2000" dirty="0">
                <a:solidFill>
                  <a:schemeClr val="bg1"/>
                </a:solidFill>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Незадеклароване населення</a:t>
            </a:r>
          </a:p>
        </p:txBody>
      </p:sp>
      <p:sp>
        <p:nvSpPr>
          <p:cNvPr id="3" name="Прямокутник 2">
            <a:extLst>
              <a:ext uri="{FF2B5EF4-FFF2-40B4-BE49-F238E27FC236}">
                <a16:creationId xmlns:a16="http://schemas.microsoft.com/office/drawing/2014/main" id="{4BB0F7EB-2A60-4FFD-93E1-B25BA882E7C5}"/>
              </a:ext>
            </a:extLst>
          </p:cNvPr>
          <p:cNvSpPr/>
          <p:nvPr/>
        </p:nvSpPr>
        <p:spPr>
          <a:xfrm>
            <a:off x="3797300" y="5473700"/>
            <a:ext cx="852764" cy="35337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кутник 3">
            <a:extLst>
              <a:ext uri="{FF2B5EF4-FFF2-40B4-BE49-F238E27FC236}">
                <a16:creationId xmlns:a16="http://schemas.microsoft.com/office/drawing/2014/main" id="{D691D0AC-A1D0-4759-BA62-384464A23157}"/>
              </a:ext>
            </a:extLst>
          </p:cNvPr>
          <p:cNvSpPr/>
          <p:nvPr/>
        </p:nvSpPr>
        <p:spPr>
          <a:xfrm>
            <a:off x="3819554" y="6061226"/>
            <a:ext cx="830510" cy="3187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aphicFrame>
        <p:nvGraphicFramePr>
          <p:cNvPr id="13" name="Місце для вмісту 6">
            <a:extLst>
              <a:ext uri="{FF2B5EF4-FFF2-40B4-BE49-F238E27FC236}">
                <a16:creationId xmlns:a16="http://schemas.microsoft.com/office/drawing/2014/main" id="{1C0ED2D0-A2B4-4C5F-86AE-652C5888D253}"/>
              </a:ext>
            </a:extLst>
          </p:cNvPr>
          <p:cNvGraphicFramePr>
            <a:graphicFrameLocks/>
          </p:cNvGraphicFramePr>
          <p:nvPr>
            <p:extLst>
              <p:ext uri="{D42A27DB-BD31-4B8C-83A1-F6EECF244321}">
                <p14:modId xmlns:p14="http://schemas.microsoft.com/office/powerpoint/2010/main" val="651739295"/>
              </p:ext>
            </p:extLst>
          </p:nvPr>
        </p:nvGraphicFramePr>
        <p:xfrm>
          <a:off x="3106994" y="1625794"/>
          <a:ext cx="4540137" cy="3613753"/>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кутник 7">
            <a:extLst>
              <a:ext uri="{FF2B5EF4-FFF2-40B4-BE49-F238E27FC236}">
                <a16:creationId xmlns:a16="http://schemas.microsoft.com/office/drawing/2014/main" id="{294BBC91-ABEC-45BC-A0C7-877878A5A314}"/>
              </a:ext>
            </a:extLst>
          </p:cNvPr>
          <p:cNvSpPr/>
          <p:nvPr/>
        </p:nvSpPr>
        <p:spPr>
          <a:xfrm>
            <a:off x="101600" y="4330700"/>
            <a:ext cx="4288594" cy="430887"/>
          </a:xfrm>
          <a:prstGeom prst="rect">
            <a:avLst/>
          </a:prstGeom>
        </p:spPr>
        <p:txBody>
          <a:bodyPr wrap="square">
            <a:spAutoFit/>
          </a:bodyPr>
          <a:lstStyle/>
          <a:p>
            <a:r>
              <a:rPr lang="uk-UA" sz="2200" dirty="0">
                <a:solidFill>
                  <a:schemeClr val="bg1"/>
                </a:solidFill>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46300 – 29555 – 63,8%</a:t>
            </a:r>
          </a:p>
        </p:txBody>
      </p:sp>
      <p:pic>
        <p:nvPicPr>
          <p:cNvPr id="11" name="Рисунок 10">
            <a:extLst>
              <a:ext uri="{FF2B5EF4-FFF2-40B4-BE49-F238E27FC236}">
                <a16:creationId xmlns:a16="http://schemas.microsoft.com/office/drawing/2014/main" id="{4AAE0029-79EE-48B7-ADE4-50CDA33581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0120" y="1254982"/>
            <a:ext cx="4510280" cy="4507778"/>
          </a:xfrm>
          <a:prstGeom prst="rect">
            <a:avLst/>
          </a:prstGeom>
        </p:spPr>
      </p:pic>
      <p:sp>
        <p:nvSpPr>
          <p:cNvPr id="14" name="TextBox 13">
            <a:extLst>
              <a:ext uri="{FF2B5EF4-FFF2-40B4-BE49-F238E27FC236}">
                <a16:creationId xmlns:a16="http://schemas.microsoft.com/office/drawing/2014/main" id="{AAED5FF0-E24F-4B73-9792-144CE3AB1DC5}"/>
              </a:ext>
            </a:extLst>
          </p:cNvPr>
          <p:cNvSpPr txBox="1"/>
          <p:nvPr/>
        </p:nvSpPr>
        <p:spPr>
          <a:xfrm>
            <a:off x="4296698" y="4296874"/>
            <a:ext cx="2816300" cy="430887"/>
          </a:xfrm>
          <a:prstGeom prst="rect">
            <a:avLst/>
          </a:prstGeom>
          <a:noFill/>
        </p:spPr>
        <p:txBody>
          <a:bodyPr wrap="square">
            <a:spAutoFit/>
          </a:bodyPr>
          <a:lstStyle/>
          <a:p>
            <a:r>
              <a:rPr lang="uk-UA" sz="2200" dirty="0">
                <a:latin typeface="Times New Roman" panose="02020603050405020304" pitchFamily="18" charset="0"/>
                <a:cs typeface="Times New Roman" panose="02020603050405020304" pitchFamily="18" charset="0"/>
              </a:rPr>
              <a:t>7800 – 7952 – 101,9 %</a:t>
            </a:r>
          </a:p>
        </p:txBody>
      </p:sp>
    </p:spTree>
    <p:extLst>
      <p:ext uri="{BB962C8B-B14F-4D97-AF65-F5344CB8AC3E}">
        <p14:creationId xmlns:p14="http://schemas.microsoft.com/office/powerpoint/2010/main" val="1586094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я 1">
            <a:extLst>
              <a:ext uri="{FF2B5EF4-FFF2-40B4-BE49-F238E27FC236}">
                <a16:creationId xmlns:a16="http://schemas.microsoft.com/office/drawing/2014/main" id="{0C63C060-651A-4A81-A32C-B34523467DD6}"/>
              </a:ext>
            </a:extLst>
          </p:cNvPr>
          <p:cNvGraphicFramePr>
            <a:graphicFrameLocks noGrp="1"/>
          </p:cNvGraphicFramePr>
          <p:nvPr>
            <p:extLst>
              <p:ext uri="{D42A27DB-BD31-4B8C-83A1-F6EECF244321}">
                <p14:modId xmlns:p14="http://schemas.microsoft.com/office/powerpoint/2010/main" val="2075380315"/>
              </p:ext>
            </p:extLst>
          </p:nvPr>
        </p:nvGraphicFramePr>
        <p:xfrm>
          <a:off x="211283" y="1036930"/>
          <a:ext cx="8246498" cy="5724879"/>
        </p:xfrm>
        <a:graphic>
          <a:graphicData uri="http://schemas.openxmlformats.org/drawingml/2006/table">
            <a:tbl>
              <a:tblPr firstRow="1" firstCol="1" bandRow="1">
                <a:tableStyleId>{5C22544A-7EE6-4342-B048-85BDC9FD1C3A}</a:tableStyleId>
              </a:tblPr>
              <a:tblGrid>
                <a:gridCol w="2016000">
                  <a:extLst>
                    <a:ext uri="{9D8B030D-6E8A-4147-A177-3AD203B41FA5}">
                      <a16:colId xmlns:a16="http://schemas.microsoft.com/office/drawing/2014/main" val="727573598"/>
                    </a:ext>
                  </a:extLst>
                </a:gridCol>
                <a:gridCol w="1039367">
                  <a:extLst>
                    <a:ext uri="{9D8B030D-6E8A-4147-A177-3AD203B41FA5}">
                      <a16:colId xmlns:a16="http://schemas.microsoft.com/office/drawing/2014/main" val="349330046"/>
                    </a:ext>
                  </a:extLst>
                </a:gridCol>
                <a:gridCol w="1333421">
                  <a:extLst>
                    <a:ext uri="{9D8B030D-6E8A-4147-A177-3AD203B41FA5}">
                      <a16:colId xmlns:a16="http://schemas.microsoft.com/office/drawing/2014/main" val="1723250524"/>
                    </a:ext>
                  </a:extLst>
                </a:gridCol>
                <a:gridCol w="1357040">
                  <a:extLst>
                    <a:ext uri="{9D8B030D-6E8A-4147-A177-3AD203B41FA5}">
                      <a16:colId xmlns:a16="http://schemas.microsoft.com/office/drawing/2014/main" val="2102725609"/>
                    </a:ext>
                  </a:extLst>
                </a:gridCol>
                <a:gridCol w="1250335">
                  <a:extLst>
                    <a:ext uri="{9D8B030D-6E8A-4147-A177-3AD203B41FA5}">
                      <a16:colId xmlns:a16="http://schemas.microsoft.com/office/drawing/2014/main" val="1612418343"/>
                    </a:ext>
                  </a:extLst>
                </a:gridCol>
                <a:gridCol w="1250335">
                  <a:extLst>
                    <a:ext uri="{9D8B030D-6E8A-4147-A177-3AD203B41FA5}">
                      <a16:colId xmlns:a16="http://schemas.microsoft.com/office/drawing/2014/main" val="1347111494"/>
                    </a:ext>
                  </a:extLst>
                </a:gridCol>
              </a:tblGrid>
              <a:tr h="810821">
                <a:tc>
                  <a:txBody>
                    <a:bodyPr/>
                    <a:lstStyle/>
                    <a:p>
                      <a:pPr algn="ctr">
                        <a:lnSpc>
                          <a:spcPct val="107000"/>
                        </a:lnSpc>
                        <a:spcAft>
                          <a:spcPts val="800"/>
                        </a:spcAft>
                      </a:pPr>
                      <a:endParaRPr lang="uk-UA" sz="1100" dirty="0">
                        <a:effectLst/>
                      </a:endParaRPr>
                    </a:p>
                    <a:p>
                      <a:pPr algn="ctr">
                        <a:lnSpc>
                          <a:spcPct val="107000"/>
                        </a:lnSpc>
                        <a:spcAft>
                          <a:spcPts val="800"/>
                        </a:spcAft>
                      </a:pPr>
                      <a:r>
                        <a:rPr lang="uk-UA" sz="1600" dirty="0">
                          <a:effectLst/>
                        </a:rPr>
                        <a:t>ПІБ лікаря</a:t>
                      </a:r>
                    </a:p>
                    <a:p>
                      <a:pPr algn="ctr">
                        <a:lnSpc>
                          <a:spcPct val="107000"/>
                        </a:lnSpc>
                        <a:spcAft>
                          <a:spcPts val="800"/>
                        </a:spcAft>
                      </a:pP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200" dirty="0">
                          <a:effectLst/>
                        </a:rPr>
                        <a:t>Кількість </a:t>
                      </a:r>
                      <a:r>
                        <a:rPr lang="uk-UA" sz="1200" dirty="0" err="1">
                          <a:effectLst/>
                        </a:rPr>
                        <a:t>декла</a:t>
                      </a:r>
                      <a:r>
                        <a:rPr lang="uk-UA" sz="1200" dirty="0">
                          <a:effectLst/>
                        </a:rPr>
                        <a:t>-рацій</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200" dirty="0">
                          <a:effectLst/>
                        </a:rPr>
                        <a:t>Кількість вакцинованих хоча б 1 дозою</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200" dirty="0">
                          <a:effectLst/>
                        </a:rPr>
                        <a:t>% вакцинованих хоча б 1 дозою</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200" dirty="0">
                          <a:effectLst/>
                        </a:rPr>
                        <a:t>Кількість повністю вакцино-</a:t>
                      </a:r>
                      <a:r>
                        <a:rPr lang="uk-UA" sz="1200" dirty="0" err="1">
                          <a:effectLst/>
                        </a:rPr>
                        <a:t>ваних</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200" dirty="0">
                          <a:effectLst/>
                        </a:rPr>
                        <a:t>% повністю вакцино-</a:t>
                      </a:r>
                      <a:r>
                        <a:rPr lang="uk-UA" sz="1200" dirty="0" err="1">
                          <a:effectLst/>
                        </a:rPr>
                        <a:t>ваних</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1976933926"/>
                  </a:ext>
                </a:extLst>
              </a:tr>
              <a:tr h="252000">
                <a:tc>
                  <a:txBody>
                    <a:bodyPr/>
                    <a:lstStyle/>
                    <a:p>
                      <a:pPr algn="ctr">
                        <a:lnSpc>
                          <a:spcPct val="107000"/>
                        </a:lnSpc>
                        <a:spcAft>
                          <a:spcPts val="800"/>
                        </a:spcAft>
                      </a:pPr>
                      <a:r>
                        <a:rPr lang="uk-UA" sz="1300" dirty="0">
                          <a:effectLst/>
                        </a:rPr>
                        <a:t>Порубай В.А.</a:t>
                      </a:r>
                    </a:p>
                  </a:txBody>
                  <a:tcPr marL="48197" marR="48197" marT="0" marB="0"/>
                </a:tc>
                <a:tc>
                  <a:txBody>
                    <a:bodyPr/>
                    <a:lstStyle/>
                    <a:p>
                      <a:pPr algn="ctr">
                        <a:lnSpc>
                          <a:spcPct val="107000"/>
                        </a:lnSpc>
                        <a:spcAft>
                          <a:spcPts val="800"/>
                        </a:spcAft>
                      </a:pPr>
                      <a:r>
                        <a:rPr lang="uk-UA" sz="1300" b="1" dirty="0">
                          <a:effectLst/>
                        </a:rPr>
                        <a:t>1886</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1182</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62,67%</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1077</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57,10%</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1625050516"/>
                  </a:ext>
                </a:extLst>
              </a:tr>
              <a:tr h="252000">
                <a:tc>
                  <a:txBody>
                    <a:bodyPr/>
                    <a:lstStyle/>
                    <a:p>
                      <a:pPr algn="ctr">
                        <a:lnSpc>
                          <a:spcPct val="107000"/>
                        </a:lnSpc>
                        <a:spcAft>
                          <a:spcPts val="800"/>
                        </a:spcAft>
                      </a:pPr>
                      <a:r>
                        <a:rPr lang="uk-UA" sz="1300" dirty="0">
                          <a:effectLst/>
                        </a:rPr>
                        <a:t>Тунік О.В.</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611</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442</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72,34%</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403</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65,96%</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513390966"/>
                  </a:ext>
                </a:extLst>
              </a:tr>
              <a:tr h="252000">
                <a:tc>
                  <a:txBody>
                    <a:bodyPr/>
                    <a:lstStyle/>
                    <a:p>
                      <a:pPr algn="ctr">
                        <a:lnSpc>
                          <a:spcPct val="107000"/>
                        </a:lnSpc>
                        <a:spcAft>
                          <a:spcPts val="800"/>
                        </a:spcAft>
                      </a:pPr>
                      <a:r>
                        <a:rPr lang="uk-UA" sz="1300" dirty="0">
                          <a:effectLst/>
                        </a:rPr>
                        <a:t>Чернявська М.З.</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1775</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1000</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56,34%</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896</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50,48%</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175121033"/>
                  </a:ext>
                </a:extLst>
              </a:tr>
              <a:tr h="252000">
                <a:tc>
                  <a:txBody>
                    <a:bodyPr/>
                    <a:lstStyle/>
                    <a:p>
                      <a:pPr algn="ctr">
                        <a:lnSpc>
                          <a:spcPct val="107000"/>
                        </a:lnSpc>
                        <a:spcAft>
                          <a:spcPts val="800"/>
                        </a:spcAft>
                      </a:pPr>
                      <a:r>
                        <a:rPr lang="uk-UA" sz="1300" dirty="0" err="1">
                          <a:effectLst/>
                        </a:rPr>
                        <a:t>Баркан</a:t>
                      </a:r>
                      <a:r>
                        <a:rPr lang="uk-UA" sz="1300" dirty="0">
                          <a:effectLst/>
                        </a:rPr>
                        <a:t> А.А.</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1908</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1230</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64,47%</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1117</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58,54%</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1421776168"/>
                  </a:ext>
                </a:extLst>
              </a:tr>
              <a:tr h="252000">
                <a:tc>
                  <a:txBody>
                    <a:bodyPr/>
                    <a:lstStyle/>
                    <a:p>
                      <a:pPr algn="ctr">
                        <a:lnSpc>
                          <a:spcPct val="107000"/>
                        </a:lnSpc>
                        <a:spcAft>
                          <a:spcPts val="800"/>
                        </a:spcAft>
                      </a:pPr>
                      <a:r>
                        <a:rPr lang="uk-UA" sz="1300" dirty="0">
                          <a:effectLst/>
                        </a:rPr>
                        <a:t>Кирилюк О.О.</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1776</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1146</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64,53%</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1056</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59,46%</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3252384645"/>
                  </a:ext>
                </a:extLst>
              </a:tr>
              <a:tr h="252000">
                <a:tc>
                  <a:txBody>
                    <a:bodyPr/>
                    <a:lstStyle/>
                    <a:p>
                      <a:pPr algn="ctr">
                        <a:lnSpc>
                          <a:spcPct val="107000"/>
                        </a:lnSpc>
                        <a:spcAft>
                          <a:spcPts val="800"/>
                        </a:spcAft>
                      </a:pPr>
                      <a:r>
                        <a:rPr lang="uk-UA" sz="1300" dirty="0" err="1">
                          <a:effectLst/>
                        </a:rPr>
                        <a:t>Фурсова</a:t>
                      </a:r>
                      <a:r>
                        <a:rPr lang="uk-UA" sz="1300" dirty="0">
                          <a:effectLst/>
                        </a:rPr>
                        <a:t> Н.М.</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1764</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1096</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62,13%</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989</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56,07%</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754664093"/>
                  </a:ext>
                </a:extLst>
              </a:tr>
              <a:tr h="252000">
                <a:tc>
                  <a:txBody>
                    <a:bodyPr/>
                    <a:lstStyle/>
                    <a:p>
                      <a:pPr algn="ctr">
                        <a:lnSpc>
                          <a:spcPct val="107000"/>
                        </a:lnSpc>
                        <a:spcAft>
                          <a:spcPts val="800"/>
                        </a:spcAft>
                      </a:pPr>
                      <a:r>
                        <a:rPr lang="uk-UA" sz="1300" dirty="0">
                          <a:effectLst/>
                        </a:rPr>
                        <a:t>Акімова Т.О.</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1840</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1092</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59,35%</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1000</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54,35%</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2671440808"/>
                  </a:ext>
                </a:extLst>
              </a:tr>
              <a:tr h="252000">
                <a:tc>
                  <a:txBody>
                    <a:bodyPr/>
                    <a:lstStyle/>
                    <a:p>
                      <a:pPr algn="ctr">
                        <a:lnSpc>
                          <a:spcPct val="107000"/>
                        </a:lnSpc>
                        <a:spcAft>
                          <a:spcPts val="800"/>
                        </a:spcAft>
                      </a:pPr>
                      <a:r>
                        <a:rPr lang="uk-UA" sz="1300" dirty="0">
                          <a:effectLst/>
                        </a:rPr>
                        <a:t>Булгакова С.А.</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1746</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977</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55,96%</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886</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50,74%</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1097990905"/>
                  </a:ext>
                </a:extLst>
              </a:tr>
              <a:tr h="252000">
                <a:tc>
                  <a:txBody>
                    <a:bodyPr/>
                    <a:lstStyle/>
                    <a:p>
                      <a:pPr algn="ctr">
                        <a:lnSpc>
                          <a:spcPct val="107000"/>
                        </a:lnSpc>
                        <a:spcAft>
                          <a:spcPts val="800"/>
                        </a:spcAft>
                      </a:pPr>
                      <a:r>
                        <a:rPr lang="uk-UA" sz="1300" dirty="0" err="1">
                          <a:effectLst/>
                        </a:rPr>
                        <a:t>Зяблова</a:t>
                      </a:r>
                      <a:r>
                        <a:rPr lang="uk-UA" sz="1300" dirty="0">
                          <a:effectLst/>
                        </a:rPr>
                        <a:t> Н.В.</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1760</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1022</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58,07%</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933</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53,01%</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2400909421"/>
                  </a:ext>
                </a:extLst>
              </a:tr>
              <a:tr h="252000">
                <a:tc>
                  <a:txBody>
                    <a:bodyPr/>
                    <a:lstStyle/>
                    <a:p>
                      <a:pPr algn="ctr">
                        <a:lnSpc>
                          <a:spcPct val="107000"/>
                        </a:lnSpc>
                        <a:spcAft>
                          <a:spcPts val="800"/>
                        </a:spcAft>
                      </a:pPr>
                      <a:r>
                        <a:rPr lang="uk-UA" sz="1300" dirty="0">
                          <a:effectLst/>
                        </a:rPr>
                        <a:t>Єрмолаєва А.В.</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1767</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1346</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76,17%</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1221</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69,10%</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1107265533"/>
                  </a:ext>
                </a:extLst>
              </a:tr>
              <a:tr h="252000">
                <a:tc>
                  <a:txBody>
                    <a:bodyPr/>
                    <a:lstStyle/>
                    <a:p>
                      <a:pPr algn="ctr">
                        <a:lnSpc>
                          <a:spcPct val="107000"/>
                        </a:lnSpc>
                        <a:spcAft>
                          <a:spcPts val="800"/>
                        </a:spcAft>
                      </a:pPr>
                      <a:r>
                        <a:rPr lang="uk-UA" sz="1300" dirty="0" err="1">
                          <a:effectLst/>
                        </a:rPr>
                        <a:t>Полієнко</a:t>
                      </a:r>
                      <a:r>
                        <a:rPr lang="uk-UA" sz="1300" dirty="0">
                          <a:effectLst/>
                        </a:rPr>
                        <a:t> Л.В.</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1746</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1095</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62,71%</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995</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56,99%</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3747776216"/>
                  </a:ext>
                </a:extLst>
              </a:tr>
              <a:tr h="252000">
                <a:tc>
                  <a:txBody>
                    <a:bodyPr/>
                    <a:lstStyle/>
                    <a:p>
                      <a:pPr algn="ctr">
                        <a:lnSpc>
                          <a:spcPct val="107000"/>
                        </a:lnSpc>
                        <a:spcAft>
                          <a:spcPts val="800"/>
                        </a:spcAft>
                      </a:pPr>
                      <a:r>
                        <a:rPr lang="uk-UA" sz="1300" dirty="0">
                          <a:effectLst/>
                        </a:rPr>
                        <a:t>Павленко Н.О.</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1782</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1064</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59,71%</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967</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54,26%</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2440091334"/>
                  </a:ext>
                </a:extLst>
              </a:tr>
              <a:tr h="252000">
                <a:tc>
                  <a:txBody>
                    <a:bodyPr/>
                    <a:lstStyle/>
                    <a:p>
                      <a:pPr algn="ctr">
                        <a:lnSpc>
                          <a:spcPct val="107000"/>
                        </a:lnSpc>
                        <a:spcAft>
                          <a:spcPts val="800"/>
                        </a:spcAft>
                      </a:pPr>
                      <a:r>
                        <a:rPr lang="uk-UA" sz="1300" dirty="0">
                          <a:effectLst/>
                        </a:rPr>
                        <a:t>Гаркавенко Л.М.</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1821</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1084</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59,53%</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994</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54,59%</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3371223329"/>
                  </a:ext>
                </a:extLst>
              </a:tr>
              <a:tr h="252000">
                <a:tc>
                  <a:txBody>
                    <a:bodyPr/>
                    <a:lstStyle/>
                    <a:p>
                      <a:pPr algn="ctr">
                        <a:lnSpc>
                          <a:spcPct val="107000"/>
                        </a:lnSpc>
                        <a:spcAft>
                          <a:spcPts val="800"/>
                        </a:spcAft>
                      </a:pPr>
                      <a:r>
                        <a:rPr lang="uk-UA" sz="1300" dirty="0">
                          <a:effectLst/>
                        </a:rPr>
                        <a:t>Пасічник Т.С.</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1862</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1190</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63,91%</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1094</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58,75%</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568997165"/>
                  </a:ext>
                </a:extLst>
              </a:tr>
              <a:tr h="252000">
                <a:tc>
                  <a:txBody>
                    <a:bodyPr/>
                    <a:lstStyle/>
                    <a:p>
                      <a:pPr algn="ctr">
                        <a:lnSpc>
                          <a:spcPct val="107000"/>
                        </a:lnSpc>
                        <a:spcAft>
                          <a:spcPts val="800"/>
                        </a:spcAft>
                      </a:pPr>
                      <a:r>
                        <a:rPr lang="uk-UA" sz="1300" dirty="0">
                          <a:effectLst/>
                        </a:rPr>
                        <a:t>Луценко Я.В.</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1791</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1211</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67,62%</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1087</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60,69%</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2957968881"/>
                  </a:ext>
                </a:extLst>
              </a:tr>
              <a:tr h="252000">
                <a:tc>
                  <a:txBody>
                    <a:bodyPr/>
                    <a:lstStyle/>
                    <a:p>
                      <a:pPr algn="ctr">
                        <a:lnSpc>
                          <a:spcPct val="107000"/>
                        </a:lnSpc>
                        <a:spcAft>
                          <a:spcPts val="800"/>
                        </a:spcAft>
                      </a:pPr>
                      <a:r>
                        <a:rPr lang="uk-UA" sz="1300" dirty="0" err="1">
                          <a:effectLst/>
                        </a:rPr>
                        <a:t>Годко</a:t>
                      </a:r>
                      <a:r>
                        <a:rPr lang="uk-UA" sz="1300" dirty="0">
                          <a:effectLst/>
                        </a:rPr>
                        <a:t> Я.М.</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1679</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1037</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61,76%</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943</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dirty="0">
                          <a:effectLst/>
                        </a:rPr>
                        <a:t>56,16%</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28044334"/>
                  </a:ext>
                </a:extLst>
              </a:tr>
              <a:tr h="252000">
                <a:tc>
                  <a:txBody>
                    <a:bodyPr/>
                    <a:lstStyle/>
                    <a:p>
                      <a:pPr algn="ctr">
                        <a:lnSpc>
                          <a:spcPct val="107000"/>
                        </a:lnSpc>
                        <a:spcAft>
                          <a:spcPts val="800"/>
                        </a:spcAft>
                      </a:pPr>
                      <a:r>
                        <a:rPr lang="uk-UA" sz="1300" dirty="0" err="1">
                          <a:effectLst/>
                        </a:rPr>
                        <a:t>Пінкіна</a:t>
                      </a:r>
                      <a:r>
                        <a:rPr lang="uk-UA" sz="1300" dirty="0">
                          <a:effectLst/>
                        </a:rPr>
                        <a:t> Г.В.</a:t>
                      </a:r>
                      <a:endParaRPr lang="uk-U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300" b="1">
                          <a:effectLst/>
                        </a:rPr>
                        <a:t>534</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nchor="ctr"/>
                </a:tc>
                <a:tc>
                  <a:txBody>
                    <a:bodyPr/>
                    <a:lstStyle/>
                    <a:p>
                      <a:pPr algn="ctr">
                        <a:lnSpc>
                          <a:spcPct val="107000"/>
                        </a:lnSpc>
                        <a:spcAft>
                          <a:spcPts val="800"/>
                        </a:spcAft>
                      </a:pPr>
                      <a:r>
                        <a:rPr lang="uk-UA" sz="1300" b="1">
                          <a:effectLst/>
                        </a:rPr>
                        <a:t>357</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nchor="ctr"/>
                </a:tc>
                <a:tc>
                  <a:txBody>
                    <a:bodyPr/>
                    <a:lstStyle/>
                    <a:p>
                      <a:pPr algn="ctr">
                        <a:lnSpc>
                          <a:spcPct val="107000"/>
                        </a:lnSpc>
                        <a:spcAft>
                          <a:spcPts val="800"/>
                        </a:spcAft>
                      </a:pPr>
                      <a:r>
                        <a:rPr lang="uk-UA" sz="1300" b="1">
                          <a:effectLst/>
                        </a:rPr>
                        <a:t>66,85%</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nchor="ctr"/>
                </a:tc>
                <a:tc>
                  <a:txBody>
                    <a:bodyPr/>
                    <a:lstStyle/>
                    <a:p>
                      <a:pPr algn="ctr">
                        <a:lnSpc>
                          <a:spcPct val="107000"/>
                        </a:lnSpc>
                        <a:spcAft>
                          <a:spcPts val="800"/>
                        </a:spcAft>
                      </a:pPr>
                      <a:r>
                        <a:rPr lang="uk-UA" sz="1300" b="1">
                          <a:effectLst/>
                        </a:rPr>
                        <a:t>321</a:t>
                      </a:r>
                      <a:endParaRPr lang="uk-UA" sz="1300" b="1">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nchor="ctr"/>
                </a:tc>
                <a:tc>
                  <a:txBody>
                    <a:bodyPr/>
                    <a:lstStyle/>
                    <a:p>
                      <a:pPr algn="ctr">
                        <a:lnSpc>
                          <a:spcPct val="107000"/>
                        </a:lnSpc>
                        <a:spcAft>
                          <a:spcPts val="800"/>
                        </a:spcAft>
                      </a:pPr>
                      <a:r>
                        <a:rPr lang="uk-UA" sz="1300" b="1" dirty="0">
                          <a:effectLst/>
                        </a:rPr>
                        <a:t>60,11%</a:t>
                      </a:r>
                      <a:endParaRPr lang="uk-UA"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nchor="ctr"/>
                </a:tc>
                <a:extLst>
                  <a:ext uri="{0D108BD9-81ED-4DB2-BD59-A6C34878D82A}">
                    <a16:rowId xmlns:a16="http://schemas.microsoft.com/office/drawing/2014/main" val="2703856294"/>
                  </a:ext>
                </a:extLst>
              </a:tr>
              <a:tr h="540000">
                <a:tc>
                  <a:txBody>
                    <a:bodyPr/>
                    <a:lstStyle/>
                    <a:p>
                      <a:pPr algn="ctr">
                        <a:lnSpc>
                          <a:spcPct val="107000"/>
                        </a:lnSpc>
                        <a:spcAft>
                          <a:spcPts val="800"/>
                        </a:spcAft>
                      </a:pPr>
                      <a:r>
                        <a:rPr lang="uk-UA" sz="1400" dirty="0">
                          <a:effectLst/>
                        </a:rPr>
                        <a:t>ВСЬОГО: </a:t>
                      </a:r>
                    </a:p>
                    <a:p>
                      <a:pPr algn="ctr">
                        <a:lnSpc>
                          <a:spcPct val="107000"/>
                        </a:lnSpc>
                        <a:spcAft>
                          <a:spcPts val="800"/>
                        </a:spcAft>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600" b="1" dirty="0">
                          <a:effectLst/>
                        </a:rPr>
                        <a:t> 28048</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600" b="1" dirty="0">
                          <a:effectLst/>
                        </a:rPr>
                        <a:t>17571 </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600" b="1" dirty="0">
                          <a:effectLst/>
                        </a:rPr>
                        <a:t> 62,7%</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600" b="1" dirty="0">
                          <a:effectLst/>
                        </a:rPr>
                        <a:t>15979 </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tc>
                  <a:txBody>
                    <a:bodyPr/>
                    <a:lstStyle/>
                    <a:p>
                      <a:pPr algn="ctr">
                        <a:lnSpc>
                          <a:spcPct val="107000"/>
                        </a:lnSpc>
                        <a:spcAft>
                          <a:spcPts val="800"/>
                        </a:spcAft>
                      </a:pPr>
                      <a:r>
                        <a:rPr lang="uk-UA" sz="1600" b="1" dirty="0">
                          <a:effectLst/>
                        </a:rPr>
                        <a:t>57,0% </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197" marR="48197" marT="0" marB="0"/>
                </a:tc>
                <a:extLst>
                  <a:ext uri="{0D108BD9-81ED-4DB2-BD59-A6C34878D82A}">
                    <a16:rowId xmlns:a16="http://schemas.microsoft.com/office/drawing/2014/main" val="3340746938"/>
                  </a:ext>
                </a:extLst>
              </a:tr>
            </a:tbl>
          </a:graphicData>
        </a:graphic>
      </p:graphicFrame>
      <p:sp>
        <p:nvSpPr>
          <p:cNvPr id="3" name="Rectangle 1">
            <a:extLst>
              <a:ext uri="{FF2B5EF4-FFF2-40B4-BE49-F238E27FC236}">
                <a16:creationId xmlns:a16="http://schemas.microsoft.com/office/drawing/2014/main" id="{5FA7B51E-92DF-4251-93BA-CBE5D23A3B3F}"/>
              </a:ext>
            </a:extLst>
          </p:cNvPr>
          <p:cNvSpPr>
            <a:spLocks noChangeArrowheads="1"/>
          </p:cNvSpPr>
          <p:nvPr/>
        </p:nvSpPr>
        <p:spPr bwMode="auto">
          <a:xfrm>
            <a:off x="544794" y="159767"/>
            <a:ext cx="778227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uk-UA" sz="17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Охоплення</a:t>
            </a:r>
            <a:r>
              <a:rPr kumimoji="0" lang="uk-UA" altLang="uk-UA" sz="1700" b="1" i="0" u="none" strike="noStrike" cap="none" normalizeH="0" baseline="0" dirty="0">
                <a:ln>
                  <a:no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вакцинацією від </a:t>
            </a:r>
            <a:r>
              <a:rPr kumimoji="0" lang="en-US" altLang="uk-UA" sz="1700" b="1" i="0" u="none" strike="noStrike" cap="none" normalizeH="0" baseline="0" dirty="0">
                <a:ln>
                  <a:no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COVID-19</a:t>
            </a:r>
            <a:r>
              <a:rPr kumimoji="0" lang="uk-UA" altLang="uk-UA" sz="1700" b="1" i="0" u="none" strike="noStrike" cap="none" normalizeH="0" baseline="0" dirty="0">
                <a:ln>
                  <a:no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серед задекларованого населення по лікарям ЗПСЛ</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700" b="1" i="0" u="none" strike="noStrike" cap="none" normalizeH="0" baseline="0" dirty="0">
                <a:ln>
                  <a:no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станом на 31.12.2021р.</a:t>
            </a:r>
            <a:endParaRPr kumimoji="0" lang="uk-UA" altLang="uk-UA" sz="1700" b="0" i="0" u="none" strike="noStrike" cap="none" normalizeH="0" baseline="0" dirty="0">
              <a:ln>
                <a:noFill/>
              </a:ln>
              <a:solidFill>
                <a:schemeClr val="bg1"/>
              </a:solidFill>
              <a:effectLst/>
              <a:latin typeface="Century Gothic" panose="020B0502020202020204" pitchFamily="34" charset="0"/>
            </a:endParaRPr>
          </a:p>
        </p:txBody>
      </p:sp>
      <p:pic>
        <p:nvPicPr>
          <p:cNvPr id="7" name="Рисунок 6">
            <a:extLst>
              <a:ext uri="{FF2B5EF4-FFF2-40B4-BE49-F238E27FC236}">
                <a16:creationId xmlns:a16="http://schemas.microsoft.com/office/drawing/2014/main" id="{2D317DF4-DE83-4E25-A9CB-56F74065C6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16020" y="3633935"/>
            <a:ext cx="3407945" cy="2389793"/>
          </a:xfrm>
          <a:prstGeom prst="rect">
            <a:avLst/>
          </a:prstGeom>
        </p:spPr>
      </p:pic>
      <p:pic>
        <p:nvPicPr>
          <p:cNvPr id="11" name="Рисунок 10">
            <a:extLst>
              <a:ext uri="{FF2B5EF4-FFF2-40B4-BE49-F238E27FC236}">
                <a16:creationId xmlns:a16="http://schemas.microsoft.com/office/drawing/2014/main" id="{0DC24A6D-D43F-482A-9D2D-FEC0C1C352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8498" y="753910"/>
            <a:ext cx="3435467" cy="2470156"/>
          </a:xfrm>
          <a:prstGeom prst="rect">
            <a:avLst/>
          </a:prstGeom>
        </p:spPr>
      </p:pic>
    </p:spTree>
    <p:extLst>
      <p:ext uri="{BB962C8B-B14F-4D97-AF65-F5344CB8AC3E}">
        <p14:creationId xmlns:p14="http://schemas.microsoft.com/office/powerpoint/2010/main" val="2475002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830" y="0"/>
            <a:ext cx="5093844" cy="886968"/>
          </a:xfrm>
        </p:spPr>
        <p:txBody>
          <a:bodyPr>
            <a:normAutofit/>
          </a:bodyPr>
          <a:lstStyle/>
          <a:p>
            <a:pPr algn="ctr"/>
            <a:r>
              <a:rPr lang="uk-UA" sz="2300" b="1" cap="none" dirty="0">
                <a:ln>
                  <a:noFill/>
                </a:ln>
                <a:solidFill>
                  <a:prstClr val="black"/>
                </a:solidFill>
                <a:ea typeface="+mn-ea"/>
                <a:cs typeface="+mn-cs"/>
              </a:rPr>
              <a:t>Імунопрофілактика </a:t>
            </a:r>
            <a:br>
              <a:rPr lang="uk-UA" sz="2300" b="1" cap="none" dirty="0">
                <a:ln>
                  <a:noFill/>
                </a:ln>
                <a:solidFill>
                  <a:prstClr val="black"/>
                </a:solidFill>
                <a:ea typeface="+mn-ea"/>
                <a:cs typeface="+mn-cs"/>
              </a:rPr>
            </a:br>
            <a:r>
              <a:rPr lang="uk-UA" sz="2300" b="1" cap="none" dirty="0">
                <a:ln>
                  <a:noFill/>
                </a:ln>
                <a:solidFill>
                  <a:prstClr val="black"/>
                </a:solidFill>
                <a:ea typeface="+mn-ea"/>
                <a:cs typeface="+mn-cs"/>
              </a:rPr>
              <a:t>дитячого населення </a:t>
            </a:r>
            <a:endParaRPr lang="uk-UA" sz="2300" b="1" dirty="0"/>
          </a:p>
        </p:txBody>
      </p:sp>
      <p:graphicFrame>
        <p:nvGraphicFramePr>
          <p:cNvPr id="3" name="Таблиця 2">
            <a:extLst>
              <a:ext uri="{FF2B5EF4-FFF2-40B4-BE49-F238E27FC236}">
                <a16:creationId xmlns:a16="http://schemas.microsoft.com/office/drawing/2014/main" id="{4DFFE1F1-F65C-4C81-B325-C7F78008A64E}"/>
              </a:ext>
            </a:extLst>
          </p:cNvPr>
          <p:cNvGraphicFramePr>
            <a:graphicFrameLocks noGrp="1"/>
          </p:cNvGraphicFramePr>
          <p:nvPr>
            <p:extLst>
              <p:ext uri="{D42A27DB-BD31-4B8C-83A1-F6EECF244321}">
                <p14:modId xmlns:p14="http://schemas.microsoft.com/office/powerpoint/2010/main" val="3444023030"/>
              </p:ext>
            </p:extLst>
          </p:nvPr>
        </p:nvGraphicFramePr>
        <p:xfrm>
          <a:off x="282829" y="1066493"/>
          <a:ext cx="5093844" cy="5668053"/>
        </p:xfrm>
        <a:graphic>
          <a:graphicData uri="http://schemas.openxmlformats.org/drawingml/2006/table">
            <a:tbl>
              <a:tblPr/>
              <a:tblGrid>
                <a:gridCol w="1896275">
                  <a:extLst>
                    <a:ext uri="{9D8B030D-6E8A-4147-A177-3AD203B41FA5}">
                      <a16:colId xmlns:a16="http://schemas.microsoft.com/office/drawing/2014/main" val="4221856132"/>
                    </a:ext>
                  </a:extLst>
                </a:gridCol>
                <a:gridCol w="734276">
                  <a:extLst>
                    <a:ext uri="{9D8B030D-6E8A-4147-A177-3AD203B41FA5}">
                      <a16:colId xmlns:a16="http://schemas.microsoft.com/office/drawing/2014/main" val="140459479"/>
                    </a:ext>
                  </a:extLst>
                </a:gridCol>
                <a:gridCol w="953834">
                  <a:extLst>
                    <a:ext uri="{9D8B030D-6E8A-4147-A177-3AD203B41FA5}">
                      <a16:colId xmlns:a16="http://schemas.microsoft.com/office/drawing/2014/main" val="3363239431"/>
                    </a:ext>
                  </a:extLst>
                </a:gridCol>
                <a:gridCol w="660745">
                  <a:extLst>
                    <a:ext uri="{9D8B030D-6E8A-4147-A177-3AD203B41FA5}">
                      <a16:colId xmlns:a16="http://schemas.microsoft.com/office/drawing/2014/main" val="1342359854"/>
                    </a:ext>
                  </a:extLst>
                </a:gridCol>
                <a:gridCol w="848714">
                  <a:extLst>
                    <a:ext uri="{9D8B030D-6E8A-4147-A177-3AD203B41FA5}">
                      <a16:colId xmlns:a16="http://schemas.microsoft.com/office/drawing/2014/main" val="2850031691"/>
                    </a:ext>
                  </a:extLst>
                </a:gridCol>
              </a:tblGrid>
              <a:tr h="695377">
                <a:tc>
                  <a:txBody>
                    <a:bodyPr/>
                    <a:lstStyle/>
                    <a:p>
                      <a:r>
                        <a:rPr lang="uk-UA" sz="1400" kern="100" dirty="0">
                          <a:effectLst/>
                          <a:latin typeface="+mj-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300" b="1" kern="100" dirty="0">
                          <a:effectLst/>
                          <a:latin typeface="+mj-lt"/>
                          <a:ea typeface="Times New Roman" panose="02020603050405020304" pitchFamily="18" charset="0"/>
                        </a:rPr>
                        <a:t>План </a:t>
                      </a:r>
                    </a:p>
                    <a:p>
                      <a:pPr algn="ctr"/>
                      <a:r>
                        <a:rPr lang="uk-UA" sz="1300" b="1" kern="100" dirty="0">
                          <a:effectLst/>
                          <a:latin typeface="+mj-lt"/>
                          <a:ea typeface="Times New Roman" panose="02020603050405020304" pitchFamily="18" charset="0"/>
                        </a:rPr>
                        <a:t>2021р.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200" b="1" kern="100" dirty="0">
                          <a:effectLst/>
                          <a:latin typeface="+mj-lt"/>
                          <a:ea typeface="Times New Roman" panose="02020603050405020304" pitchFamily="18" charset="0"/>
                        </a:rPr>
                        <a:t>Вико-</a:t>
                      </a:r>
                      <a:r>
                        <a:rPr lang="uk-UA" sz="1200" b="1" kern="100" dirty="0" err="1">
                          <a:effectLst/>
                          <a:latin typeface="+mj-lt"/>
                          <a:ea typeface="Times New Roman" panose="02020603050405020304" pitchFamily="18" charset="0"/>
                        </a:rPr>
                        <a:t>нання</a:t>
                      </a:r>
                      <a:endParaRPr lang="uk-UA" sz="1200" b="1" kern="100" dirty="0">
                        <a:effectLst/>
                        <a:latin typeface="+mj-lt"/>
                        <a:ea typeface="Times New Roman" panose="02020603050405020304" pitchFamily="18" charset="0"/>
                      </a:endParaRPr>
                    </a:p>
                    <a:p>
                      <a:pPr algn="ctr"/>
                      <a:r>
                        <a:rPr lang="uk-UA" sz="1200" b="1" kern="100" dirty="0">
                          <a:effectLst/>
                          <a:latin typeface="+mj-lt"/>
                          <a:ea typeface="Times New Roman" panose="02020603050405020304" pitchFamily="18" charset="0"/>
                        </a:rPr>
                        <a:t>2021р.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300" b="1" kern="100" dirty="0">
                          <a:effectLst/>
                          <a:latin typeface="+mj-lt"/>
                          <a:ea typeface="Times New Roman" panose="02020603050405020304" pitchFamily="18" charset="0"/>
                        </a:rPr>
                        <a:t>% до</a:t>
                      </a:r>
                    </a:p>
                    <a:p>
                      <a:pPr algn="ctr"/>
                      <a:r>
                        <a:rPr lang="uk-UA" sz="1300" b="1" kern="100" dirty="0">
                          <a:effectLst/>
                          <a:latin typeface="+mj-lt"/>
                          <a:ea typeface="Times New Roman" panose="02020603050405020304" pitchFamily="18" charset="0"/>
                        </a:rPr>
                        <a:t>річ-ного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300" b="1" kern="100" dirty="0">
                          <a:effectLst/>
                          <a:latin typeface="+mj-lt"/>
                          <a:ea typeface="Times New Roman" panose="02020603050405020304" pitchFamily="18" charset="0"/>
                        </a:rPr>
                        <a:t>% 2020 рік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199422"/>
                  </a:ext>
                </a:extLst>
              </a:tr>
              <a:tr h="347689">
                <a:tc>
                  <a:txBody>
                    <a:bodyPr/>
                    <a:lstStyle/>
                    <a:p>
                      <a:r>
                        <a:rPr lang="uk-UA" sz="1400" kern="100" dirty="0">
                          <a:effectLst/>
                          <a:latin typeface="+mj-lt"/>
                          <a:ea typeface="Times New Roman" panose="02020603050405020304" pitchFamily="18" charset="0"/>
                        </a:rPr>
                        <a:t>Вакцинація АКДП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581</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527</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88,2</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a:effectLst/>
                          <a:latin typeface="+mj-lt"/>
                          <a:ea typeface="Times New Roman" panose="02020603050405020304" pitchFamily="18" charset="0"/>
                        </a:rPr>
                        <a:t>84,3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601834"/>
                  </a:ext>
                </a:extLst>
              </a:tr>
              <a:tr h="347689">
                <a:tc>
                  <a:txBody>
                    <a:bodyPr/>
                    <a:lstStyle/>
                    <a:p>
                      <a:r>
                        <a:rPr lang="uk-UA" sz="1400" kern="100">
                          <a:effectLst/>
                          <a:latin typeface="+mj-lt"/>
                          <a:ea typeface="Times New Roman" panose="02020603050405020304" pitchFamily="18" charset="0"/>
                        </a:rPr>
                        <a:t>Ревакцинація АКДП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732</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679</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92,7</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a:effectLst/>
                          <a:latin typeface="+mj-lt"/>
                          <a:ea typeface="Times New Roman" panose="02020603050405020304" pitchFamily="18" charset="0"/>
                        </a:rPr>
                        <a:t>89,8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462205"/>
                  </a:ext>
                </a:extLst>
              </a:tr>
              <a:tr h="347689">
                <a:tc>
                  <a:txBody>
                    <a:bodyPr/>
                    <a:lstStyle/>
                    <a:p>
                      <a:r>
                        <a:rPr lang="uk-UA" sz="1400" kern="100">
                          <a:effectLst/>
                          <a:latin typeface="+mj-lt"/>
                          <a:ea typeface="Times New Roman" panose="02020603050405020304" pitchFamily="18" charset="0"/>
                        </a:rPr>
                        <a:t>Ревакцинація АДП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616</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480</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78,0</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a:effectLst/>
                          <a:latin typeface="+mj-lt"/>
                          <a:ea typeface="Times New Roman" panose="02020603050405020304" pitchFamily="18" charset="0"/>
                        </a:rPr>
                        <a:t>65,3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313611"/>
                  </a:ext>
                </a:extLst>
              </a:tr>
              <a:tr h="347689">
                <a:tc>
                  <a:txBody>
                    <a:bodyPr/>
                    <a:lstStyle/>
                    <a:p>
                      <a:r>
                        <a:rPr lang="ru-RU" sz="1400" kern="100">
                          <a:effectLst/>
                          <a:latin typeface="+mj-lt"/>
                          <a:ea typeface="Times New Roman" panose="02020603050405020304" pitchFamily="18" charset="0"/>
                        </a:rPr>
                        <a:t>Ревакцинація </a:t>
                      </a:r>
                      <a:r>
                        <a:rPr lang="uk-UA" sz="1400" kern="100">
                          <a:effectLst/>
                          <a:latin typeface="+mj-lt"/>
                          <a:ea typeface="Times New Roman" panose="02020603050405020304" pitchFamily="18" charset="0"/>
                        </a:rPr>
                        <a:t>АДП-м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470</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430</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91,4</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a:effectLst/>
                          <a:latin typeface="+mj-lt"/>
                          <a:ea typeface="Times New Roman" panose="02020603050405020304" pitchFamily="18" charset="0"/>
                        </a:rPr>
                        <a:t>89,3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206528"/>
                  </a:ext>
                </a:extLst>
              </a:tr>
              <a:tr h="455502">
                <a:tc>
                  <a:txBody>
                    <a:bodyPr/>
                    <a:lstStyle/>
                    <a:p>
                      <a:r>
                        <a:rPr lang="ru-RU" sz="1400" kern="100">
                          <a:effectLst/>
                          <a:latin typeface="+mj-lt"/>
                          <a:ea typeface="Times New Roman" panose="02020603050405020304" pitchFamily="18" charset="0"/>
                        </a:rPr>
                        <a:t>Вакцинація поліомієліту</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495</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375</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75,7</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a:effectLst/>
                          <a:latin typeface="+mj-lt"/>
                          <a:ea typeface="Times New Roman" panose="02020603050405020304" pitchFamily="18" charset="0"/>
                        </a:rPr>
                        <a:t>94,8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518603"/>
                  </a:ext>
                </a:extLst>
              </a:tr>
              <a:tr h="455502">
                <a:tc>
                  <a:txBody>
                    <a:bodyPr/>
                    <a:lstStyle/>
                    <a:p>
                      <a:r>
                        <a:rPr lang="ru-RU" sz="1400" kern="100">
                          <a:effectLst/>
                          <a:latin typeface="+mj-lt"/>
                          <a:ea typeface="Times New Roman" panose="02020603050405020304" pitchFamily="18" charset="0"/>
                        </a:rPr>
                        <a:t>Ревакцинація поліомієліту</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1691</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1489</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88,0</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a:effectLst/>
                          <a:latin typeface="+mj-lt"/>
                          <a:ea typeface="Times New Roman" panose="02020603050405020304" pitchFamily="18" charset="0"/>
                        </a:rPr>
                        <a:t>86,8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553300"/>
                  </a:ext>
                </a:extLst>
              </a:tr>
              <a:tr h="347689">
                <a:tc>
                  <a:txBody>
                    <a:bodyPr/>
                    <a:lstStyle/>
                    <a:p>
                      <a:r>
                        <a:rPr lang="ru-RU" sz="1400" kern="100">
                          <a:effectLst/>
                          <a:latin typeface="+mj-lt"/>
                          <a:ea typeface="Times New Roman" panose="02020603050405020304" pitchFamily="18" charset="0"/>
                        </a:rPr>
                        <a:t>Вакцинація </a:t>
                      </a:r>
                      <a:r>
                        <a:rPr lang="uk-UA" sz="1400" kern="100">
                          <a:effectLst/>
                          <a:latin typeface="+mj-lt"/>
                          <a:ea typeface="Times New Roman" panose="02020603050405020304" pitchFamily="18" charset="0"/>
                        </a:rPr>
                        <a:t>НІВ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943</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903</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95,7</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a:effectLst/>
                          <a:latin typeface="+mj-lt"/>
                          <a:ea typeface="Times New Roman" panose="02020603050405020304" pitchFamily="18" charset="0"/>
                        </a:rPr>
                        <a:t>95,2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532570"/>
                  </a:ext>
                </a:extLst>
              </a:tr>
              <a:tr h="347689">
                <a:tc>
                  <a:txBody>
                    <a:bodyPr/>
                    <a:lstStyle/>
                    <a:p>
                      <a:r>
                        <a:rPr lang="ru-RU" sz="1400" kern="100">
                          <a:effectLst/>
                          <a:latin typeface="+mj-lt"/>
                          <a:ea typeface="Times New Roman" panose="02020603050405020304" pitchFamily="18" charset="0"/>
                        </a:rPr>
                        <a:t>Ревакцинація </a:t>
                      </a:r>
                      <a:r>
                        <a:rPr lang="uk-UA" sz="1400" kern="100">
                          <a:effectLst/>
                          <a:latin typeface="+mj-lt"/>
                          <a:ea typeface="Times New Roman" panose="02020603050405020304" pitchFamily="18" charset="0"/>
                        </a:rPr>
                        <a:t>НІВ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506</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499</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98,6</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a:effectLst/>
                          <a:latin typeface="+mj-lt"/>
                          <a:ea typeface="Times New Roman" panose="02020603050405020304" pitchFamily="18" charset="0"/>
                        </a:rPr>
                        <a:t>72,5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423760"/>
                  </a:ext>
                </a:extLst>
              </a:tr>
              <a:tr h="347689">
                <a:tc>
                  <a:txBody>
                    <a:bodyPr/>
                    <a:lstStyle/>
                    <a:p>
                      <a:r>
                        <a:rPr lang="uk-UA" sz="1400" kern="100">
                          <a:effectLst/>
                          <a:latin typeface="+mj-lt"/>
                          <a:ea typeface="Times New Roman" panose="02020603050405020304" pitchFamily="18" charset="0"/>
                        </a:rPr>
                        <a:t>Вакцинація БЦЖ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40</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17</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42,5</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a:effectLst/>
                          <a:latin typeface="+mj-lt"/>
                          <a:ea typeface="Times New Roman" panose="02020603050405020304" pitchFamily="18" charset="0"/>
                        </a:rPr>
                        <a:t>95,7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224388"/>
                  </a:ext>
                </a:extLst>
              </a:tr>
              <a:tr h="347689">
                <a:tc>
                  <a:txBody>
                    <a:bodyPr/>
                    <a:lstStyle/>
                    <a:p>
                      <a:r>
                        <a:rPr lang="ru-RU" sz="1400" kern="100">
                          <a:effectLst/>
                          <a:latin typeface="+mj-lt"/>
                          <a:ea typeface="Times New Roman" panose="02020603050405020304" pitchFamily="18" charset="0"/>
                        </a:rPr>
                        <a:t>Вакцинація </a:t>
                      </a:r>
                      <a:r>
                        <a:rPr lang="uk-UA" sz="1400" kern="100">
                          <a:effectLst/>
                          <a:latin typeface="+mj-lt"/>
                          <a:ea typeface="Times New Roman" panose="02020603050405020304" pitchFamily="18" charset="0"/>
                        </a:rPr>
                        <a:t> КПК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569</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546</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95,6</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dirty="0">
                          <a:effectLst/>
                          <a:latin typeface="+mj-lt"/>
                          <a:ea typeface="Times New Roman" panose="02020603050405020304" pitchFamily="18" charset="0"/>
                        </a:rPr>
                        <a:t>96,5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570768"/>
                  </a:ext>
                </a:extLst>
              </a:tr>
              <a:tr h="347689">
                <a:tc>
                  <a:txBody>
                    <a:bodyPr/>
                    <a:lstStyle/>
                    <a:p>
                      <a:r>
                        <a:rPr lang="ru-RU" sz="1400" kern="100">
                          <a:effectLst/>
                          <a:latin typeface="+mj-lt"/>
                          <a:ea typeface="Times New Roman" panose="02020603050405020304" pitchFamily="18" charset="0"/>
                        </a:rPr>
                        <a:t>Ревакцинація </a:t>
                      </a:r>
                      <a:r>
                        <a:rPr lang="uk-UA" sz="1400" kern="100">
                          <a:effectLst/>
                          <a:latin typeface="+mj-lt"/>
                          <a:ea typeface="Times New Roman" panose="02020603050405020304" pitchFamily="18" charset="0"/>
                        </a:rPr>
                        <a:t> КПК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924</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858</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92,8</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dirty="0">
                          <a:effectLst/>
                          <a:latin typeface="+mj-lt"/>
                          <a:ea typeface="Times New Roman" panose="02020603050405020304" pitchFamily="18" charset="0"/>
                        </a:rPr>
                        <a:t>81,4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803282"/>
                  </a:ext>
                </a:extLst>
              </a:tr>
              <a:tr h="347689">
                <a:tc>
                  <a:txBody>
                    <a:bodyPr/>
                    <a:lstStyle/>
                    <a:p>
                      <a:r>
                        <a:rPr lang="uk-UA" sz="1400" kern="100">
                          <a:effectLst/>
                          <a:latin typeface="+mj-lt"/>
                          <a:ea typeface="Times New Roman" panose="02020603050405020304" pitchFamily="18" charset="0"/>
                        </a:rPr>
                        <a:t>Вакцинація гепатиту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589</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574</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94,4</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dirty="0">
                          <a:effectLst/>
                          <a:latin typeface="+mj-lt"/>
                          <a:ea typeface="Times New Roman" panose="02020603050405020304" pitchFamily="18" charset="0"/>
                        </a:rPr>
                        <a:t>85,4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93302"/>
                  </a:ext>
                </a:extLst>
              </a:tr>
              <a:tr h="347689">
                <a:tc>
                  <a:txBody>
                    <a:bodyPr/>
                    <a:lstStyle/>
                    <a:p>
                      <a:r>
                        <a:rPr lang="uk-UA" sz="1400" kern="100">
                          <a:effectLst/>
                          <a:latin typeface="+mj-lt"/>
                          <a:ea typeface="Times New Roman" panose="02020603050405020304" pitchFamily="18" charset="0"/>
                        </a:rPr>
                        <a:t>Реакція Манту всього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 </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a:effectLst/>
                          <a:latin typeface="+mj-lt"/>
                          <a:ea typeface="Times New Roman" panose="02020603050405020304" pitchFamily="18" charset="0"/>
                        </a:rPr>
                        <a:t> </a:t>
                      </a:r>
                      <a:endParaRPr lang="uk-UA" sz="1400" kern="10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kern="100" dirty="0">
                          <a:effectLst/>
                          <a:latin typeface="+mj-lt"/>
                          <a:ea typeface="Times New Roman" panose="02020603050405020304" pitchFamily="18" charset="0"/>
                        </a:rPr>
                        <a:t> </a:t>
                      </a:r>
                      <a:endParaRPr lang="uk-UA" sz="1400" kern="100"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400" kern="100" dirty="0">
                          <a:effectLst/>
                          <a:latin typeface="+mj-lt"/>
                          <a:ea typeface="Times New Roman" panose="02020603050405020304" pitchFamily="18" charset="0"/>
                        </a:rPr>
                        <a:t>67,8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20535"/>
                  </a:ext>
                </a:extLst>
              </a:tr>
            </a:tbl>
          </a:graphicData>
        </a:graphic>
      </p:graphicFrame>
      <p:sp>
        <p:nvSpPr>
          <p:cNvPr id="4" name="Місце для тексту 3">
            <a:extLst>
              <a:ext uri="{FF2B5EF4-FFF2-40B4-BE49-F238E27FC236}">
                <a16:creationId xmlns:a16="http://schemas.microsoft.com/office/drawing/2014/main" id="{7F03DB87-8159-4A80-9E68-A37AA30F8AFF}"/>
              </a:ext>
            </a:extLst>
          </p:cNvPr>
          <p:cNvSpPr>
            <a:spLocks noGrp="1"/>
          </p:cNvSpPr>
          <p:nvPr>
            <p:ph type="body" idx="1"/>
          </p:nvPr>
        </p:nvSpPr>
        <p:spPr>
          <a:xfrm>
            <a:off x="5500048" y="402336"/>
            <a:ext cx="6409122" cy="6226416"/>
          </a:xfrm>
        </p:spPr>
        <p:txBody>
          <a:bodyPr>
            <a:normAutofit fontScale="85000" lnSpcReduction="20000"/>
          </a:bodyPr>
          <a:lstStyle/>
          <a:p>
            <a:pPr algn="just"/>
            <a:r>
              <a:rPr lang="uk-UA" sz="1900" kern="100" dirty="0">
                <a:solidFill>
                  <a:schemeClr val="bg1"/>
                </a:solidFill>
                <a:effectLst/>
                <a:ea typeface="Times New Roman" panose="02020603050405020304" pitchFamily="18" charset="0"/>
              </a:rPr>
              <a:t>Обсяги річного плану профілактичних щеплень виконані тільки по вакцинації та ревакцинації проти </a:t>
            </a:r>
            <a:r>
              <a:rPr lang="uk-UA" sz="1900" kern="100" dirty="0" err="1">
                <a:solidFill>
                  <a:schemeClr val="bg1"/>
                </a:solidFill>
                <a:effectLst/>
                <a:ea typeface="Times New Roman" panose="02020603050405020304" pitchFamily="18" charset="0"/>
              </a:rPr>
              <a:t>гемофільної</a:t>
            </a:r>
            <a:r>
              <a:rPr lang="uk-UA" sz="1900" kern="100" dirty="0">
                <a:solidFill>
                  <a:schemeClr val="bg1"/>
                </a:solidFill>
                <a:effectLst/>
                <a:ea typeface="Times New Roman" panose="02020603050405020304" pitchFamily="18" charset="0"/>
              </a:rPr>
              <a:t> інфекції (95,7% та 98,6%), та вакцинації КПК (95,6%). Не відповідають розрахунковим показники по вакцинації АКДП, ревакцинації АКДП, АДП, АДП-м, вакцинації та ревакцинації проти поліомієліту, ревакцинації КПК, вакцинації гепатиту.</a:t>
            </a:r>
          </a:p>
          <a:p>
            <a:pPr algn="just"/>
            <a:r>
              <a:rPr lang="uk-UA" sz="1900" kern="100" dirty="0">
                <a:solidFill>
                  <a:schemeClr val="bg1"/>
                </a:solidFill>
                <a:effectLst/>
                <a:ea typeface="Times New Roman" panose="02020603050405020304" pitchFamily="18" charset="0"/>
              </a:rPr>
              <a:t> Основна причина невиконання - відмова батьків проводити щеплення та відвідувати лікувальний заклад в період карантину через пандемію по </a:t>
            </a:r>
            <a:r>
              <a:rPr lang="en-US" sz="1900" kern="100" dirty="0">
                <a:solidFill>
                  <a:schemeClr val="bg1"/>
                </a:solidFill>
                <a:effectLst/>
                <a:ea typeface="Times New Roman" panose="02020603050405020304" pitchFamily="18" charset="0"/>
              </a:rPr>
              <a:t>COVID</a:t>
            </a:r>
            <a:r>
              <a:rPr lang="ru-RU" sz="1900" kern="100" dirty="0">
                <a:solidFill>
                  <a:schemeClr val="bg1"/>
                </a:solidFill>
                <a:effectLst/>
                <a:ea typeface="Times New Roman" panose="02020603050405020304" pitchFamily="18" charset="0"/>
              </a:rPr>
              <a:t> -19.</a:t>
            </a:r>
            <a:endParaRPr lang="uk-UA" sz="1900" kern="100" dirty="0">
              <a:solidFill>
                <a:schemeClr val="bg1"/>
              </a:solidFill>
              <a:effectLst/>
              <a:ea typeface="Times New Roman" panose="02020603050405020304" pitchFamily="18" charset="0"/>
            </a:endParaRPr>
          </a:p>
          <a:p>
            <a:pPr algn="just"/>
            <a:r>
              <a:rPr lang="uk-UA" sz="1900" kern="100" dirty="0">
                <a:solidFill>
                  <a:schemeClr val="bg1"/>
                </a:solidFill>
                <a:effectLst/>
                <a:ea typeface="Times New Roman" panose="02020603050405020304" pitchFamily="18" charset="0"/>
              </a:rPr>
              <a:t>    Дещо покращилось виконання плану по вакцинації АКДП (88,2% проти 84,3%), ревакцинації АКДП (92,7% проти 89,8% в минулому році), ревакцинації АДП (78,0% проти 65,3%), ревакцинації АДП-м (91,4% проти 89,3%), ревакцинації поліомієліту (88,0% проти 86,8%), ревакцинації КПК (92,8% проти 81,4%), вакцинація проти вірусного гепатиту В (94,4% проти 86,4% ).</a:t>
            </a:r>
          </a:p>
          <a:p>
            <a:pPr algn="just"/>
            <a:r>
              <a:rPr lang="uk-UA" sz="1900" kern="100" dirty="0">
                <a:solidFill>
                  <a:schemeClr val="bg1"/>
                </a:solidFill>
                <a:effectLst/>
                <a:ea typeface="Times New Roman" panose="02020603050405020304" pitchFamily="18" charset="0"/>
              </a:rPr>
              <a:t>  Зменшилась кількість нещеплених від туберкульозу: 32 дитини проти 43 в минулому році (31 – відмова, 1 - </a:t>
            </a:r>
            <a:r>
              <a:rPr lang="uk-UA" sz="1900" kern="100" dirty="0" err="1">
                <a:solidFill>
                  <a:schemeClr val="bg1"/>
                </a:solidFill>
                <a:effectLst/>
                <a:ea typeface="Times New Roman" panose="02020603050405020304" pitchFamily="18" charset="0"/>
              </a:rPr>
              <a:t>протипоказ</a:t>
            </a:r>
            <a:r>
              <a:rPr lang="uk-UA" sz="1900" kern="100" dirty="0">
                <a:solidFill>
                  <a:schemeClr val="bg1"/>
                </a:solidFill>
                <a:effectLst/>
                <a:ea typeface="Times New Roman" panose="02020603050405020304" pitchFamily="18" charset="0"/>
              </a:rPr>
              <a:t>).</a:t>
            </a:r>
          </a:p>
          <a:p>
            <a:pPr algn="just"/>
            <a:r>
              <a:rPr lang="uk-UA" sz="1900" kern="100" dirty="0">
                <a:solidFill>
                  <a:schemeClr val="bg1"/>
                </a:solidFill>
                <a:effectLst/>
                <a:ea typeface="Times New Roman" panose="02020603050405020304" pitchFamily="18" charset="0"/>
              </a:rPr>
              <a:t>    Однак збільшилась кількість нещеплених проти дифтерії - 55  дітей, з них до одного року – 11 (в минулому році- 52 дитини, з них 5 - до одного року). Не щеплені по причині відмови батьків - 51 дитина, з них до одного року - 7 (в 2020 році - 49 дітей, до одного року – 5).</a:t>
            </a:r>
          </a:p>
          <a:p>
            <a:pPr algn="just"/>
            <a:r>
              <a:rPr lang="uk-UA" sz="1900" kern="100" dirty="0">
                <a:solidFill>
                  <a:schemeClr val="bg1"/>
                </a:solidFill>
                <a:effectLst/>
                <a:ea typeface="Times New Roman" panose="02020603050405020304" pitchFamily="18" charset="0"/>
              </a:rPr>
              <a:t>    Проти кору не щеплено 42 дитини,  всі  через відмову (в 2020 році - 49).</a:t>
            </a:r>
            <a:r>
              <a:rPr lang="ru-RU" sz="1900" kern="100" dirty="0">
                <a:solidFill>
                  <a:schemeClr val="bg1"/>
                </a:solidFill>
                <a:effectLst/>
                <a:ea typeface="Times New Roman" panose="02020603050405020304" pitchFamily="18" charset="0"/>
              </a:rPr>
              <a:t> З батьками, </a:t>
            </a:r>
            <a:r>
              <a:rPr lang="ru-RU" sz="1900" kern="100" dirty="0" err="1">
                <a:solidFill>
                  <a:schemeClr val="bg1"/>
                </a:solidFill>
                <a:effectLst/>
                <a:ea typeface="Times New Roman" panose="02020603050405020304" pitchFamily="18" charset="0"/>
              </a:rPr>
              <a:t>які</a:t>
            </a:r>
            <a:r>
              <a:rPr lang="ru-RU" sz="1900" kern="100" dirty="0">
                <a:solidFill>
                  <a:schemeClr val="bg1"/>
                </a:solidFill>
                <a:effectLst/>
                <a:ea typeface="Times New Roman" panose="02020603050405020304" pitchFamily="18" charset="0"/>
              </a:rPr>
              <a:t> </a:t>
            </a:r>
            <a:r>
              <a:rPr lang="ru-RU" sz="1900" kern="100" dirty="0" err="1">
                <a:solidFill>
                  <a:schemeClr val="bg1"/>
                </a:solidFill>
                <a:effectLst/>
                <a:ea typeface="Times New Roman" panose="02020603050405020304" pitchFamily="18" charset="0"/>
              </a:rPr>
              <a:t>відмовляються</a:t>
            </a:r>
            <a:r>
              <a:rPr lang="ru-RU" sz="1900" kern="100" dirty="0">
                <a:solidFill>
                  <a:schemeClr val="bg1"/>
                </a:solidFill>
                <a:effectLst/>
                <a:ea typeface="Times New Roman" panose="02020603050405020304" pitchFamily="18" charset="0"/>
              </a:rPr>
              <a:t> </a:t>
            </a:r>
            <a:r>
              <a:rPr lang="ru-RU" sz="1900" kern="100" dirty="0" err="1">
                <a:solidFill>
                  <a:schemeClr val="bg1"/>
                </a:solidFill>
                <a:effectLst/>
                <a:ea typeface="Times New Roman" panose="02020603050405020304" pitchFamily="18" charset="0"/>
              </a:rPr>
              <a:t>від</a:t>
            </a:r>
            <a:r>
              <a:rPr lang="ru-RU" sz="1900" kern="100" dirty="0">
                <a:solidFill>
                  <a:schemeClr val="bg1"/>
                </a:solidFill>
                <a:effectLst/>
                <a:ea typeface="Times New Roman" panose="02020603050405020304" pitchFamily="18" charset="0"/>
              </a:rPr>
              <a:t> </a:t>
            </a:r>
            <a:r>
              <a:rPr lang="ru-RU" sz="1900" kern="100" dirty="0" err="1">
                <a:solidFill>
                  <a:schemeClr val="bg1"/>
                </a:solidFill>
                <a:effectLst/>
                <a:ea typeface="Times New Roman" panose="02020603050405020304" pitchFamily="18" charset="0"/>
              </a:rPr>
              <a:t>щеплень</a:t>
            </a:r>
            <a:r>
              <a:rPr lang="ru-RU" sz="1900" kern="100" dirty="0">
                <a:solidFill>
                  <a:schemeClr val="bg1"/>
                </a:solidFill>
                <a:effectLst/>
                <a:ea typeface="Times New Roman" panose="02020603050405020304" pitchFamily="18" charset="0"/>
              </a:rPr>
              <a:t>, </a:t>
            </a:r>
            <a:r>
              <a:rPr lang="ru-RU" sz="1900" kern="100" dirty="0" err="1">
                <a:solidFill>
                  <a:schemeClr val="bg1"/>
                </a:solidFill>
                <a:effectLst/>
                <a:ea typeface="Times New Roman" panose="02020603050405020304" pitchFamily="18" charset="0"/>
              </a:rPr>
              <a:t>постійно</a:t>
            </a:r>
            <a:r>
              <a:rPr lang="ru-RU" sz="1900" kern="100" dirty="0">
                <a:solidFill>
                  <a:schemeClr val="bg1"/>
                </a:solidFill>
                <a:effectLst/>
                <a:ea typeface="Times New Roman" panose="02020603050405020304" pitchFamily="18" charset="0"/>
              </a:rPr>
              <a:t> </a:t>
            </a:r>
            <a:r>
              <a:rPr lang="ru-RU" sz="1900" kern="100" dirty="0" err="1">
                <a:solidFill>
                  <a:schemeClr val="bg1"/>
                </a:solidFill>
                <a:effectLst/>
                <a:ea typeface="Times New Roman" panose="02020603050405020304" pitchFamily="18" charset="0"/>
              </a:rPr>
              <a:t>проводяться</a:t>
            </a:r>
            <a:r>
              <a:rPr lang="ru-RU" sz="1900" kern="100" dirty="0">
                <a:solidFill>
                  <a:schemeClr val="bg1"/>
                </a:solidFill>
                <a:effectLst/>
                <a:ea typeface="Times New Roman" panose="02020603050405020304" pitchFamily="18" charset="0"/>
              </a:rPr>
              <a:t> </a:t>
            </a:r>
            <a:r>
              <a:rPr lang="ru-RU" sz="1900" kern="100" dirty="0" err="1">
                <a:solidFill>
                  <a:schemeClr val="bg1"/>
                </a:solidFill>
                <a:effectLst/>
                <a:ea typeface="Times New Roman" panose="02020603050405020304" pitchFamily="18" charset="0"/>
              </a:rPr>
              <a:t>роз’яснювальні</a:t>
            </a:r>
            <a:r>
              <a:rPr lang="ru-RU" sz="1900" kern="100" dirty="0">
                <a:solidFill>
                  <a:schemeClr val="bg1"/>
                </a:solidFill>
                <a:effectLst/>
                <a:ea typeface="Times New Roman" panose="02020603050405020304" pitchFamily="18" charset="0"/>
              </a:rPr>
              <a:t> </a:t>
            </a:r>
            <a:r>
              <a:rPr lang="ru-RU" sz="1900" kern="100" dirty="0" err="1">
                <a:solidFill>
                  <a:schemeClr val="bg1"/>
                </a:solidFill>
                <a:effectLst/>
                <a:ea typeface="Times New Roman" panose="02020603050405020304" pitchFamily="18" charset="0"/>
              </a:rPr>
              <a:t>бесіди</a:t>
            </a:r>
            <a:r>
              <a:rPr lang="ru-RU" sz="1900" kern="100" dirty="0">
                <a:solidFill>
                  <a:schemeClr val="bg1"/>
                </a:solidFill>
                <a:effectLst/>
                <a:ea typeface="Times New Roman" panose="02020603050405020304" pitchFamily="18" charset="0"/>
              </a:rPr>
              <a:t>.</a:t>
            </a:r>
            <a:endParaRPr lang="uk-UA" sz="1900" kern="100" dirty="0">
              <a:solidFill>
                <a:schemeClr val="bg1"/>
              </a:solidFill>
              <a:effectLst/>
              <a:ea typeface="Times New Roman" panose="02020603050405020304" pitchFamily="18" charset="0"/>
            </a:endParaRPr>
          </a:p>
          <a:p>
            <a:endParaRPr lang="uk-UA" dirty="0"/>
          </a:p>
        </p:txBody>
      </p:sp>
    </p:spTree>
    <p:extLst>
      <p:ext uri="{BB962C8B-B14F-4D97-AF65-F5344CB8AC3E}">
        <p14:creationId xmlns:p14="http://schemas.microsoft.com/office/powerpoint/2010/main" val="42519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57180B8D-AC24-4294-B031-C7305D385EAD}"/>
              </a:ext>
            </a:extLst>
          </p:cNvPr>
          <p:cNvSpPr>
            <a:spLocks noGrp="1"/>
          </p:cNvSpPr>
          <p:nvPr>
            <p:ph type="title"/>
          </p:nvPr>
        </p:nvSpPr>
        <p:spPr>
          <a:xfrm>
            <a:off x="444618" y="39552"/>
            <a:ext cx="6358855" cy="522744"/>
          </a:xfrm>
        </p:spPr>
        <p:txBody>
          <a:bodyPr>
            <a:normAutofit fontScale="90000"/>
          </a:bodyPr>
          <a:lstStyle/>
          <a:p>
            <a:pPr algn="ctr"/>
            <a:r>
              <a:rPr lang="uk-UA" sz="3200" dirty="0">
                <a:solidFill>
                  <a:schemeClr val="bg1"/>
                </a:solidFill>
              </a:rPr>
              <a:t>Денні стаціонари</a:t>
            </a:r>
          </a:p>
        </p:txBody>
      </p:sp>
      <p:graphicFrame>
        <p:nvGraphicFramePr>
          <p:cNvPr id="5" name="Таблиця 5">
            <a:extLst>
              <a:ext uri="{FF2B5EF4-FFF2-40B4-BE49-F238E27FC236}">
                <a16:creationId xmlns:a16="http://schemas.microsoft.com/office/drawing/2014/main" id="{3C8654A1-0DE7-43AA-8D8A-71CA1F7D79BF}"/>
              </a:ext>
            </a:extLst>
          </p:cNvPr>
          <p:cNvGraphicFramePr>
            <a:graphicFrameLocks noGrp="1"/>
          </p:cNvGraphicFramePr>
          <p:nvPr>
            <p:ph sz="half" idx="1"/>
            <p:extLst>
              <p:ext uri="{D42A27DB-BD31-4B8C-83A1-F6EECF244321}">
                <p14:modId xmlns:p14="http://schemas.microsoft.com/office/powerpoint/2010/main" val="3938175505"/>
              </p:ext>
            </p:extLst>
          </p:nvPr>
        </p:nvGraphicFramePr>
        <p:xfrm>
          <a:off x="203130" y="605912"/>
          <a:ext cx="4757955" cy="4359280"/>
        </p:xfrm>
        <a:graphic>
          <a:graphicData uri="http://schemas.openxmlformats.org/drawingml/2006/table">
            <a:tbl>
              <a:tblPr firstRow="1" bandRow="1">
                <a:tableStyleId>{5C22544A-7EE6-4342-B048-85BDC9FD1C3A}</a:tableStyleId>
              </a:tblPr>
              <a:tblGrid>
                <a:gridCol w="951591">
                  <a:extLst>
                    <a:ext uri="{9D8B030D-6E8A-4147-A177-3AD203B41FA5}">
                      <a16:colId xmlns:a16="http://schemas.microsoft.com/office/drawing/2014/main" val="470596873"/>
                    </a:ext>
                  </a:extLst>
                </a:gridCol>
                <a:gridCol w="1054165">
                  <a:extLst>
                    <a:ext uri="{9D8B030D-6E8A-4147-A177-3AD203B41FA5}">
                      <a16:colId xmlns:a16="http://schemas.microsoft.com/office/drawing/2014/main" val="4139942346"/>
                    </a:ext>
                  </a:extLst>
                </a:gridCol>
                <a:gridCol w="923925">
                  <a:extLst>
                    <a:ext uri="{9D8B030D-6E8A-4147-A177-3AD203B41FA5}">
                      <a16:colId xmlns:a16="http://schemas.microsoft.com/office/drawing/2014/main" val="1636850760"/>
                    </a:ext>
                  </a:extLst>
                </a:gridCol>
                <a:gridCol w="942975">
                  <a:extLst>
                    <a:ext uri="{9D8B030D-6E8A-4147-A177-3AD203B41FA5}">
                      <a16:colId xmlns:a16="http://schemas.microsoft.com/office/drawing/2014/main" val="2434904408"/>
                    </a:ext>
                  </a:extLst>
                </a:gridCol>
                <a:gridCol w="885299">
                  <a:extLst>
                    <a:ext uri="{9D8B030D-6E8A-4147-A177-3AD203B41FA5}">
                      <a16:colId xmlns:a16="http://schemas.microsoft.com/office/drawing/2014/main" val="3773799403"/>
                    </a:ext>
                  </a:extLst>
                </a:gridCol>
              </a:tblGrid>
              <a:tr h="673502">
                <a:tc>
                  <a:txBody>
                    <a:bodyPr/>
                    <a:lstStyle/>
                    <a:p>
                      <a:pPr algn="ctr"/>
                      <a:endParaRPr lang="uk-UA" sz="1400" dirty="0">
                        <a:solidFill>
                          <a:schemeClr val="tx1"/>
                        </a:solidFill>
                      </a:endParaRPr>
                    </a:p>
                  </a:txBody>
                  <a:tcPr marL="44496" marR="44496">
                    <a:solidFill>
                      <a:schemeClr val="bg2">
                        <a:lumMod val="60000"/>
                        <a:lumOff val="40000"/>
                      </a:schemeClr>
                    </a:solidFill>
                  </a:tcPr>
                </a:tc>
                <a:tc>
                  <a:txBody>
                    <a:bodyPr/>
                    <a:lstStyle/>
                    <a:p>
                      <a:pPr algn="ctr"/>
                      <a:endParaRPr lang="uk-UA" sz="1400" dirty="0">
                        <a:solidFill>
                          <a:schemeClr val="bg1"/>
                        </a:solidFill>
                      </a:endParaRPr>
                    </a:p>
                    <a:p>
                      <a:pPr algn="ctr"/>
                      <a:r>
                        <a:rPr lang="uk-UA" sz="1400" dirty="0">
                          <a:solidFill>
                            <a:schemeClr val="bg1"/>
                          </a:solidFill>
                        </a:rPr>
                        <a:t>2019 р.</a:t>
                      </a:r>
                    </a:p>
                  </a:txBody>
                  <a:tcPr marL="44496" marR="44496">
                    <a:solidFill>
                      <a:schemeClr val="bg2">
                        <a:lumMod val="60000"/>
                        <a:lumOff val="40000"/>
                      </a:schemeClr>
                    </a:solidFill>
                  </a:tcPr>
                </a:tc>
                <a:tc>
                  <a:txBody>
                    <a:bodyPr/>
                    <a:lstStyle/>
                    <a:p>
                      <a:pPr algn="ctr"/>
                      <a:r>
                        <a:rPr lang="uk-UA" sz="1400" dirty="0">
                          <a:solidFill>
                            <a:schemeClr val="bg1"/>
                          </a:solidFill>
                        </a:rPr>
                        <a:t> </a:t>
                      </a:r>
                    </a:p>
                    <a:p>
                      <a:pPr algn="ctr"/>
                      <a:r>
                        <a:rPr lang="uk-UA" sz="1400" dirty="0">
                          <a:solidFill>
                            <a:schemeClr val="bg1"/>
                          </a:solidFill>
                        </a:rPr>
                        <a:t>2020 р.</a:t>
                      </a:r>
                    </a:p>
                  </a:txBody>
                  <a:tcPr marL="44496" marR="44496">
                    <a:solidFill>
                      <a:schemeClr val="bg2">
                        <a:lumMod val="60000"/>
                        <a:lumOff val="40000"/>
                      </a:schemeClr>
                    </a:solidFill>
                  </a:tcPr>
                </a:tc>
                <a:tc>
                  <a:txBody>
                    <a:bodyPr/>
                    <a:lstStyle/>
                    <a:p>
                      <a:pPr algn="ctr"/>
                      <a:endParaRPr lang="uk-UA" sz="1400" dirty="0">
                        <a:solidFill>
                          <a:schemeClr val="bg1"/>
                        </a:solidFill>
                      </a:endParaRPr>
                    </a:p>
                    <a:p>
                      <a:pPr algn="ctr"/>
                      <a:r>
                        <a:rPr lang="uk-UA" sz="1400" dirty="0">
                          <a:solidFill>
                            <a:schemeClr val="bg1"/>
                          </a:solidFill>
                        </a:rPr>
                        <a:t>2021 р.</a:t>
                      </a:r>
                    </a:p>
                  </a:txBody>
                  <a:tcPr marL="44496" marR="44496">
                    <a:solidFill>
                      <a:schemeClr val="bg2">
                        <a:lumMod val="60000"/>
                        <a:lumOff val="40000"/>
                      </a:schemeClr>
                    </a:solidFill>
                  </a:tcPr>
                </a:tc>
                <a:tc>
                  <a:txBody>
                    <a:bodyPr/>
                    <a:lstStyle/>
                    <a:p>
                      <a:pPr algn="ctr"/>
                      <a:endParaRPr lang="uk-UA" sz="1400" dirty="0">
                        <a:solidFill>
                          <a:schemeClr val="bg1"/>
                        </a:solidFill>
                      </a:endParaRPr>
                    </a:p>
                    <a:p>
                      <a:pPr algn="ctr"/>
                      <a:r>
                        <a:rPr lang="uk-UA" sz="1400" dirty="0">
                          <a:solidFill>
                            <a:schemeClr val="bg1"/>
                          </a:solidFill>
                        </a:rPr>
                        <a:t>ЦПМСД</a:t>
                      </a:r>
                      <a:r>
                        <a:rPr lang="uk-UA" sz="1400" baseline="0" dirty="0">
                          <a:solidFill>
                            <a:schemeClr val="bg1"/>
                          </a:solidFill>
                        </a:rPr>
                        <a:t> №2</a:t>
                      </a:r>
                      <a:endParaRPr lang="uk-UA" sz="1400" dirty="0">
                        <a:solidFill>
                          <a:schemeClr val="bg1"/>
                        </a:solidFill>
                      </a:endParaRPr>
                    </a:p>
                  </a:txBody>
                  <a:tcPr marL="44496" marR="44496">
                    <a:solidFill>
                      <a:schemeClr val="bg2">
                        <a:lumMod val="60000"/>
                        <a:lumOff val="40000"/>
                      </a:schemeClr>
                    </a:solidFill>
                  </a:tcPr>
                </a:tc>
                <a:extLst>
                  <a:ext uri="{0D108BD9-81ED-4DB2-BD59-A6C34878D82A}">
                    <a16:rowId xmlns:a16="http://schemas.microsoft.com/office/drawing/2014/main" val="1168225624"/>
                  </a:ext>
                </a:extLst>
              </a:tr>
              <a:tr h="1293547">
                <a:tc>
                  <a:txBody>
                    <a:bodyPr/>
                    <a:lstStyle/>
                    <a:p>
                      <a:pPr algn="ctr"/>
                      <a:r>
                        <a:rPr lang="uk-UA" sz="1400" dirty="0" err="1">
                          <a:solidFill>
                            <a:schemeClr val="bg1"/>
                          </a:solidFill>
                        </a:rPr>
                        <a:t>Проліко-вано</a:t>
                      </a:r>
                      <a:r>
                        <a:rPr lang="uk-UA" sz="1400" dirty="0">
                          <a:solidFill>
                            <a:schemeClr val="bg1"/>
                          </a:solidFill>
                        </a:rPr>
                        <a:t> хворих/</a:t>
                      </a:r>
                    </a:p>
                    <a:p>
                      <a:pPr algn="ctr"/>
                      <a:r>
                        <a:rPr lang="uk-UA" sz="1400" dirty="0">
                          <a:solidFill>
                            <a:schemeClr val="bg1"/>
                          </a:solidFill>
                        </a:rPr>
                        <a:t>к-сть ліжок</a:t>
                      </a:r>
                    </a:p>
                  </a:txBody>
                  <a:tcPr marL="44496" marR="44496"/>
                </a:tc>
                <a:tc>
                  <a:txBody>
                    <a:bodyPr/>
                    <a:lstStyle/>
                    <a:p>
                      <a:pPr algn="ctr"/>
                      <a:endParaRPr lang="uk-UA" sz="1400" dirty="0">
                        <a:solidFill>
                          <a:schemeClr val="bg1"/>
                        </a:solidFill>
                      </a:endParaRPr>
                    </a:p>
                    <a:p>
                      <a:pPr algn="ctr"/>
                      <a:r>
                        <a:rPr lang="uk-UA" sz="1400" dirty="0">
                          <a:solidFill>
                            <a:schemeClr val="bg1"/>
                          </a:solidFill>
                        </a:rPr>
                        <a:t>1285/10</a:t>
                      </a:r>
                    </a:p>
                    <a:p>
                      <a:pPr algn="ctr"/>
                      <a:endParaRPr lang="uk-UA" sz="1400" dirty="0">
                        <a:solidFill>
                          <a:schemeClr val="bg1"/>
                        </a:solidFill>
                      </a:endParaRPr>
                    </a:p>
                  </a:txBody>
                  <a:tcPr marL="44496" marR="44496"/>
                </a:tc>
                <a:tc>
                  <a:txBody>
                    <a:bodyPr/>
                    <a:lstStyle/>
                    <a:p>
                      <a:pPr algn="ctr"/>
                      <a:endParaRPr lang="uk-UA" sz="1400" dirty="0">
                        <a:solidFill>
                          <a:schemeClr val="bg1"/>
                        </a:solidFill>
                      </a:endParaRPr>
                    </a:p>
                    <a:p>
                      <a:pPr algn="ctr"/>
                      <a:r>
                        <a:rPr lang="uk-UA" sz="1400" dirty="0">
                          <a:solidFill>
                            <a:schemeClr val="bg1"/>
                          </a:solidFill>
                        </a:rPr>
                        <a:t>896/15</a:t>
                      </a:r>
                    </a:p>
                    <a:p>
                      <a:pPr algn="ctr"/>
                      <a:endParaRPr lang="uk-UA" sz="1400" dirty="0">
                        <a:solidFill>
                          <a:schemeClr val="bg1"/>
                        </a:solidFill>
                      </a:endParaRPr>
                    </a:p>
                  </a:txBody>
                  <a:tcPr marL="44496" marR="44496"/>
                </a:tc>
                <a:tc>
                  <a:txBody>
                    <a:bodyPr/>
                    <a:lstStyle/>
                    <a:p>
                      <a:pPr algn="ctr"/>
                      <a:endParaRPr lang="uk-UA" sz="1400" dirty="0">
                        <a:solidFill>
                          <a:schemeClr val="bg1"/>
                        </a:solidFill>
                      </a:endParaRPr>
                    </a:p>
                    <a:p>
                      <a:pPr algn="ctr"/>
                      <a:r>
                        <a:rPr lang="uk-UA" sz="1400" dirty="0">
                          <a:solidFill>
                            <a:schemeClr val="bg1"/>
                          </a:solidFill>
                        </a:rPr>
                        <a:t>783/17</a:t>
                      </a:r>
                    </a:p>
                  </a:txBody>
                  <a:tcPr marL="44496" marR="44496"/>
                </a:tc>
                <a:tc>
                  <a:txBody>
                    <a:bodyPr/>
                    <a:lstStyle/>
                    <a:p>
                      <a:pPr algn="ctr"/>
                      <a:endParaRPr lang="uk-UA" sz="1400" dirty="0">
                        <a:solidFill>
                          <a:schemeClr val="bg1"/>
                        </a:solidFill>
                      </a:endParaRPr>
                    </a:p>
                    <a:p>
                      <a:pPr algn="ctr"/>
                      <a:r>
                        <a:rPr lang="uk-UA" sz="1400" dirty="0">
                          <a:solidFill>
                            <a:schemeClr val="bg1"/>
                          </a:solidFill>
                        </a:rPr>
                        <a:t>48/12</a:t>
                      </a:r>
                    </a:p>
                  </a:txBody>
                  <a:tcPr marL="44496" marR="44496"/>
                </a:tc>
                <a:extLst>
                  <a:ext uri="{0D108BD9-81ED-4DB2-BD59-A6C34878D82A}">
                    <a16:rowId xmlns:a16="http://schemas.microsoft.com/office/drawing/2014/main" val="397802584"/>
                  </a:ext>
                </a:extLst>
              </a:tr>
              <a:tr h="734013">
                <a:tc>
                  <a:txBody>
                    <a:bodyPr/>
                    <a:lstStyle/>
                    <a:p>
                      <a:pPr algn="ctr"/>
                      <a:r>
                        <a:rPr lang="uk-UA" sz="1400" dirty="0">
                          <a:solidFill>
                            <a:schemeClr val="bg1"/>
                          </a:solidFill>
                        </a:rPr>
                        <a:t>На 1000 нас.</a:t>
                      </a:r>
                    </a:p>
                  </a:txBody>
                  <a:tcPr marL="44496" marR="44496"/>
                </a:tc>
                <a:tc>
                  <a:txBody>
                    <a:bodyPr/>
                    <a:lstStyle/>
                    <a:p>
                      <a:pPr algn="ctr"/>
                      <a:r>
                        <a:rPr lang="uk-UA" sz="1400" dirty="0">
                          <a:solidFill>
                            <a:schemeClr val="bg1"/>
                          </a:solidFill>
                        </a:rPr>
                        <a:t>28,5</a:t>
                      </a:r>
                    </a:p>
                    <a:p>
                      <a:pPr algn="ctr"/>
                      <a:endParaRPr lang="uk-UA" sz="1400" dirty="0">
                        <a:solidFill>
                          <a:schemeClr val="bg1"/>
                        </a:solidFill>
                      </a:endParaRPr>
                    </a:p>
                  </a:txBody>
                  <a:tcPr marL="44496" marR="44496"/>
                </a:tc>
                <a:tc>
                  <a:txBody>
                    <a:bodyPr/>
                    <a:lstStyle/>
                    <a:p>
                      <a:pPr algn="ctr"/>
                      <a:r>
                        <a:rPr lang="uk-UA" sz="1400" dirty="0">
                          <a:solidFill>
                            <a:schemeClr val="bg1"/>
                          </a:solidFill>
                        </a:rPr>
                        <a:t>20,4</a:t>
                      </a:r>
                    </a:p>
                    <a:p>
                      <a:pPr algn="ctr"/>
                      <a:endParaRPr lang="uk-UA" sz="1400" dirty="0">
                        <a:solidFill>
                          <a:schemeClr val="bg1"/>
                        </a:solidFill>
                      </a:endParaRPr>
                    </a:p>
                  </a:txBody>
                  <a:tcPr marL="44496" marR="44496"/>
                </a:tc>
                <a:tc>
                  <a:txBody>
                    <a:bodyPr/>
                    <a:lstStyle/>
                    <a:p>
                      <a:pPr algn="ctr"/>
                      <a:r>
                        <a:rPr lang="uk-UA" sz="1400" dirty="0">
                          <a:solidFill>
                            <a:schemeClr val="bg1"/>
                          </a:solidFill>
                        </a:rPr>
                        <a:t>14,5</a:t>
                      </a:r>
                    </a:p>
                  </a:txBody>
                  <a:tcPr marL="44496" marR="44496"/>
                </a:tc>
                <a:tc>
                  <a:txBody>
                    <a:bodyPr/>
                    <a:lstStyle/>
                    <a:p>
                      <a:pPr algn="ctr"/>
                      <a:r>
                        <a:rPr lang="uk-UA" sz="1400" dirty="0">
                          <a:solidFill>
                            <a:schemeClr val="bg1"/>
                          </a:solidFill>
                        </a:rPr>
                        <a:t>1,4</a:t>
                      </a:r>
                    </a:p>
                  </a:txBody>
                  <a:tcPr marL="44496" marR="44496"/>
                </a:tc>
                <a:extLst>
                  <a:ext uri="{0D108BD9-81ED-4DB2-BD59-A6C34878D82A}">
                    <a16:rowId xmlns:a16="http://schemas.microsoft.com/office/drawing/2014/main" val="1050095470"/>
                  </a:ext>
                </a:extLst>
              </a:tr>
              <a:tr h="952500">
                <a:tc>
                  <a:txBody>
                    <a:bodyPr/>
                    <a:lstStyle/>
                    <a:p>
                      <a:pPr algn="ctr"/>
                      <a:r>
                        <a:rPr lang="uk-UA" sz="1400" dirty="0">
                          <a:solidFill>
                            <a:schemeClr val="bg1"/>
                          </a:solidFill>
                        </a:rPr>
                        <a:t>Середнє </a:t>
                      </a:r>
                      <a:r>
                        <a:rPr lang="uk-UA" sz="1400" dirty="0" err="1">
                          <a:solidFill>
                            <a:schemeClr val="bg1"/>
                          </a:solidFill>
                        </a:rPr>
                        <a:t>перебу-вання</a:t>
                      </a:r>
                      <a:endParaRPr lang="uk-UA" sz="1400" dirty="0">
                        <a:solidFill>
                          <a:schemeClr val="bg1"/>
                        </a:solidFill>
                      </a:endParaRPr>
                    </a:p>
                    <a:p>
                      <a:pPr algn="ctr"/>
                      <a:r>
                        <a:rPr lang="uk-UA" sz="1400" dirty="0">
                          <a:solidFill>
                            <a:schemeClr val="bg1"/>
                          </a:solidFill>
                        </a:rPr>
                        <a:t> на ліжку</a:t>
                      </a:r>
                    </a:p>
                  </a:txBody>
                  <a:tcPr marL="44496" marR="44496"/>
                </a:tc>
                <a:tc>
                  <a:txBody>
                    <a:bodyPr/>
                    <a:lstStyle/>
                    <a:p>
                      <a:pPr algn="ctr"/>
                      <a:endParaRPr lang="uk-UA" sz="1400" dirty="0">
                        <a:solidFill>
                          <a:schemeClr val="bg1"/>
                        </a:solidFill>
                      </a:endParaRPr>
                    </a:p>
                    <a:p>
                      <a:pPr algn="ctr"/>
                      <a:r>
                        <a:rPr lang="uk-UA" sz="1400" dirty="0">
                          <a:solidFill>
                            <a:schemeClr val="bg1"/>
                          </a:solidFill>
                        </a:rPr>
                        <a:t>7,5</a:t>
                      </a:r>
                    </a:p>
                    <a:p>
                      <a:pPr algn="ctr"/>
                      <a:endParaRPr lang="uk-UA" sz="1400" dirty="0">
                        <a:solidFill>
                          <a:schemeClr val="bg1"/>
                        </a:solidFill>
                      </a:endParaRPr>
                    </a:p>
                  </a:txBody>
                  <a:tcPr marL="44496" marR="44496"/>
                </a:tc>
                <a:tc>
                  <a:txBody>
                    <a:bodyPr/>
                    <a:lstStyle/>
                    <a:p>
                      <a:pPr algn="ctr"/>
                      <a:endParaRPr lang="uk-UA" sz="1400" dirty="0">
                        <a:solidFill>
                          <a:schemeClr val="bg1"/>
                        </a:solidFill>
                      </a:endParaRPr>
                    </a:p>
                    <a:p>
                      <a:pPr algn="ctr"/>
                      <a:r>
                        <a:rPr lang="uk-UA" sz="1400" dirty="0">
                          <a:solidFill>
                            <a:schemeClr val="bg1"/>
                          </a:solidFill>
                        </a:rPr>
                        <a:t>7,8</a:t>
                      </a:r>
                    </a:p>
                    <a:p>
                      <a:pPr algn="ctr"/>
                      <a:endParaRPr lang="uk-UA" sz="1400" dirty="0">
                        <a:solidFill>
                          <a:schemeClr val="bg1"/>
                        </a:solidFill>
                      </a:endParaRPr>
                    </a:p>
                  </a:txBody>
                  <a:tcPr marL="44496" marR="44496"/>
                </a:tc>
                <a:tc>
                  <a:txBody>
                    <a:bodyPr/>
                    <a:lstStyle/>
                    <a:p>
                      <a:pPr algn="ctr"/>
                      <a:endParaRPr lang="uk-UA" sz="1400" dirty="0">
                        <a:solidFill>
                          <a:schemeClr val="bg1"/>
                        </a:solidFill>
                      </a:endParaRPr>
                    </a:p>
                    <a:p>
                      <a:pPr algn="ctr"/>
                      <a:r>
                        <a:rPr lang="uk-UA" sz="1400" dirty="0">
                          <a:solidFill>
                            <a:schemeClr val="bg1"/>
                          </a:solidFill>
                        </a:rPr>
                        <a:t>7,8</a:t>
                      </a:r>
                    </a:p>
                  </a:txBody>
                  <a:tcPr marL="44496" marR="44496"/>
                </a:tc>
                <a:tc>
                  <a:txBody>
                    <a:bodyPr/>
                    <a:lstStyle/>
                    <a:p>
                      <a:pPr algn="ctr"/>
                      <a:endParaRPr lang="uk-UA" sz="1400" dirty="0">
                        <a:solidFill>
                          <a:schemeClr val="bg1"/>
                        </a:solidFill>
                      </a:endParaRPr>
                    </a:p>
                    <a:p>
                      <a:pPr algn="ctr"/>
                      <a:r>
                        <a:rPr lang="uk-UA" sz="1400" dirty="0">
                          <a:solidFill>
                            <a:schemeClr val="bg1"/>
                          </a:solidFill>
                        </a:rPr>
                        <a:t>8,6</a:t>
                      </a:r>
                    </a:p>
                  </a:txBody>
                  <a:tcPr marL="44496" marR="44496"/>
                </a:tc>
                <a:extLst>
                  <a:ext uri="{0D108BD9-81ED-4DB2-BD59-A6C34878D82A}">
                    <a16:rowId xmlns:a16="http://schemas.microsoft.com/office/drawing/2014/main" val="4294438360"/>
                  </a:ext>
                </a:extLst>
              </a:tr>
              <a:tr h="647700">
                <a:tc>
                  <a:txBody>
                    <a:bodyPr/>
                    <a:lstStyle/>
                    <a:p>
                      <a:pPr algn="ctr"/>
                      <a:r>
                        <a:rPr lang="uk-UA" sz="1400" dirty="0">
                          <a:solidFill>
                            <a:schemeClr val="bg1"/>
                          </a:solidFill>
                        </a:rPr>
                        <a:t>Робота ліжка</a:t>
                      </a:r>
                    </a:p>
                  </a:txBody>
                  <a:tcPr marL="44496" marR="44496"/>
                </a:tc>
                <a:tc>
                  <a:txBody>
                    <a:bodyPr/>
                    <a:lstStyle/>
                    <a:p>
                      <a:pPr algn="ctr"/>
                      <a:r>
                        <a:rPr lang="uk-UA" sz="1400" dirty="0">
                          <a:solidFill>
                            <a:schemeClr val="bg1"/>
                          </a:solidFill>
                        </a:rPr>
                        <a:t>1020</a:t>
                      </a:r>
                    </a:p>
                    <a:p>
                      <a:pPr algn="ctr"/>
                      <a:endParaRPr lang="uk-UA" sz="1400" dirty="0">
                        <a:solidFill>
                          <a:schemeClr val="bg1"/>
                        </a:solidFill>
                      </a:endParaRPr>
                    </a:p>
                  </a:txBody>
                  <a:tcPr marL="44496" marR="44496"/>
                </a:tc>
                <a:tc>
                  <a:txBody>
                    <a:bodyPr/>
                    <a:lstStyle/>
                    <a:p>
                      <a:pPr algn="ctr"/>
                      <a:r>
                        <a:rPr lang="uk-UA" sz="1400" dirty="0">
                          <a:solidFill>
                            <a:schemeClr val="bg1"/>
                          </a:solidFill>
                        </a:rPr>
                        <a:t>490,7</a:t>
                      </a:r>
                    </a:p>
                    <a:p>
                      <a:pPr algn="ctr"/>
                      <a:endParaRPr lang="uk-UA" sz="1400" dirty="0">
                        <a:solidFill>
                          <a:schemeClr val="bg1"/>
                        </a:solidFill>
                      </a:endParaRPr>
                    </a:p>
                  </a:txBody>
                  <a:tcPr marL="44496" marR="44496"/>
                </a:tc>
                <a:tc>
                  <a:txBody>
                    <a:bodyPr/>
                    <a:lstStyle/>
                    <a:p>
                      <a:pPr algn="ctr"/>
                      <a:r>
                        <a:rPr lang="uk-UA" sz="1400" dirty="0">
                          <a:solidFill>
                            <a:schemeClr val="bg1"/>
                          </a:solidFill>
                        </a:rPr>
                        <a:t>359,7</a:t>
                      </a:r>
                    </a:p>
                  </a:txBody>
                  <a:tcPr marL="44496" marR="44496"/>
                </a:tc>
                <a:tc>
                  <a:txBody>
                    <a:bodyPr/>
                    <a:lstStyle/>
                    <a:p>
                      <a:pPr algn="ctr"/>
                      <a:r>
                        <a:rPr lang="uk-UA" sz="1400" dirty="0">
                          <a:solidFill>
                            <a:schemeClr val="bg1"/>
                          </a:solidFill>
                        </a:rPr>
                        <a:t>34,6</a:t>
                      </a:r>
                    </a:p>
                  </a:txBody>
                  <a:tcPr marL="44496" marR="44496"/>
                </a:tc>
                <a:extLst>
                  <a:ext uri="{0D108BD9-81ED-4DB2-BD59-A6C34878D82A}">
                    <a16:rowId xmlns:a16="http://schemas.microsoft.com/office/drawing/2014/main" val="3764212536"/>
                  </a:ext>
                </a:extLst>
              </a:tr>
            </a:tbl>
          </a:graphicData>
        </a:graphic>
      </p:graphicFrame>
      <p:graphicFrame>
        <p:nvGraphicFramePr>
          <p:cNvPr id="4" name="Місце для вмісту 3"/>
          <p:cNvGraphicFramePr>
            <a:graphicFrameLocks noGrp="1"/>
          </p:cNvGraphicFramePr>
          <p:nvPr>
            <p:ph sz="half" idx="2"/>
            <p:extLst>
              <p:ext uri="{D42A27DB-BD31-4B8C-83A1-F6EECF244321}">
                <p14:modId xmlns:p14="http://schemas.microsoft.com/office/powerpoint/2010/main" val="3418805172"/>
              </p:ext>
            </p:extLst>
          </p:nvPr>
        </p:nvGraphicFramePr>
        <p:xfrm>
          <a:off x="4948997" y="587362"/>
          <a:ext cx="1790132" cy="4370718"/>
        </p:xfrm>
        <a:graphic>
          <a:graphicData uri="http://schemas.openxmlformats.org/drawingml/2006/table">
            <a:tbl>
              <a:tblPr firstRow="1" bandRow="1">
                <a:tableStyleId>{5C22544A-7EE6-4342-B048-85BDC9FD1C3A}</a:tableStyleId>
              </a:tblPr>
              <a:tblGrid>
                <a:gridCol w="975566">
                  <a:extLst>
                    <a:ext uri="{9D8B030D-6E8A-4147-A177-3AD203B41FA5}">
                      <a16:colId xmlns:a16="http://schemas.microsoft.com/office/drawing/2014/main" val="2448969369"/>
                    </a:ext>
                  </a:extLst>
                </a:gridCol>
                <a:gridCol w="814566">
                  <a:extLst>
                    <a:ext uri="{9D8B030D-6E8A-4147-A177-3AD203B41FA5}">
                      <a16:colId xmlns:a16="http://schemas.microsoft.com/office/drawing/2014/main" val="4250367289"/>
                    </a:ext>
                  </a:extLst>
                </a:gridCol>
              </a:tblGrid>
              <a:tr h="653886">
                <a:tc>
                  <a:txBody>
                    <a:bodyPr/>
                    <a:lstStyle/>
                    <a:p>
                      <a:pPr algn="ctr"/>
                      <a:endParaRPr lang="uk-UA" sz="1400" b="1" dirty="0">
                        <a:solidFill>
                          <a:schemeClr val="bg1"/>
                        </a:solidFill>
                      </a:endParaRPr>
                    </a:p>
                    <a:p>
                      <a:pPr algn="ctr"/>
                      <a:r>
                        <a:rPr lang="uk-UA" sz="1400" b="1" dirty="0">
                          <a:solidFill>
                            <a:schemeClr val="bg1"/>
                          </a:solidFill>
                        </a:rPr>
                        <a:t>ЦПМСД №</a:t>
                      </a:r>
                      <a:r>
                        <a:rPr lang="uk-UA" sz="1400" dirty="0">
                          <a:solidFill>
                            <a:schemeClr val="bg1"/>
                          </a:solidFill>
                        </a:rPr>
                        <a:t>3</a:t>
                      </a:r>
                    </a:p>
                  </a:txBody>
                  <a:tcPr>
                    <a:solidFill>
                      <a:schemeClr val="bg2">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uk-UA" sz="1400" dirty="0">
                        <a:solidFill>
                          <a:schemeClr val="bg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uk-UA" sz="1400" dirty="0">
                          <a:solidFill>
                            <a:schemeClr val="bg1"/>
                          </a:solidFill>
                        </a:rPr>
                        <a:t>Місто</a:t>
                      </a:r>
                    </a:p>
                  </a:txBody>
                  <a:tcPr>
                    <a:solidFill>
                      <a:schemeClr val="bg2">
                        <a:lumMod val="60000"/>
                        <a:lumOff val="40000"/>
                      </a:schemeClr>
                    </a:solidFill>
                  </a:tcPr>
                </a:tc>
                <a:extLst>
                  <a:ext uri="{0D108BD9-81ED-4DB2-BD59-A6C34878D82A}">
                    <a16:rowId xmlns:a16="http://schemas.microsoft.com/office/drawing/2014/main" val="3433964563"/>
                  </a:ext>
                </a:extLst>
              </a:tr>
              <a:tr h="1296302">
                <a:tc>
                  <a:txBody>
                    <a:bodyPr/>
                    <a:lstStyle/>
                    <a:p>
                      <a:pPr algn="ctr"/>
                      <a:endParaRPr lang="uk-UA" sz="1400" dirty="0"/>
                    </a:p>
                    <a:p>
                      <a:pPr algn="ctr"/>
                      <a:r>
                        <a:rPr lang="uk-UA" sz="1400" dirty="0"/>
                        <a:t>541/22</a:t>
                      </a:r>
                    </a:p>
                  </a:txBody>
                  <a:tcPr/>
                </a:tc>
                <a:tc>
                  <a:txBody>
                    <a:bodyPr/>
                    <a:lstStyle/>
                    <a:p>
                      <a:pPr algn="ctr"/>
                      <a:endParaRPr lang="uk-UA" sz="1400" dirty="0"/>
                    </a:p>
                    <a:p>
                      <a:pPr algn="ctr"/>
                      <a:r>
                        <a:rPr lang="uk-UA" sz="1400" dirty="0"/>
                        <a:t>2631/</a:t>
                      </a:r>
                    </a:p>
                    <a:p>
                      <a:pPr algn="ctr"/>
                      <a:r>
                        <a:rPr lang="uk-UA" sz="1400" dirty="0"/>
                        <a:t>142</a:t>
                      </a:r>
                    </a:p>
                  </a:txBody>
                  <a:tcPr/>
                </a:tc>
                <a:extLst>
                  <a:ext uri="{0D108BD9-81ED-4DB2-BD59-A6C34878D82A}">
                    <a16:rowId xmlns:a16="http://schemas.microsoft.com/office/drawing/2014/main" val="3112294577"/>
                  </a:ext>
                </a:extLst>
              </a:tr>
              <a:tr h="749808">
                <a:tc>
                  <a:txBody>
                    <a:bodyPr/>
                    <a:lstStyle/>
                    <a:p>
                      <a:pPr algn="ctr"/>
                      <a:r>
                        <a:rPr lang="uk-UA" sz="1400" dirty="0"/>
                        <a:t>4,1</a:t>
                      </a:r>
                    </a:p>
                  </a:txBody>
                  <a:tcPr/>
                </a:tc>
                <a:tc>
                  <a:txBody>
                    <a:bodyPr/>
                    <a:lstStyle/>
                    <a:p>
                      <a:pPr algn="ctr"/>
                      <a:r>
                        <a:rPr lang="uk-UA" sz="1400" dirty="0"/>
                        <a:t>11,9</a:t>
                      </a:r>
                    </a:p>
                  </a:txBody>
                  <a:tcPr/>
                </a:tc>
                <a:extLst>
                  <a:ext uri="{0D108BD9-81ED-4DB2-BD59-A6C34878D82A}">
                    <a16:rowId xmlns:a16="http://schemas.microsoft.com/office/drawing/2014/main" val="3539857850"/>
                  </a:ext>
                </a:extLst>
              </a:tr>
              <a:tr h="932688">
                <a:tc>
                  <a:txBody>
                    <a:bodyPr/>
                    <a:lstStyle/>
                    <a:p>
                      <a:pPr algn="ctr"/>
                      <a:endParaRPr lang="uk-UA" sz="1400" dirty="0"/>
                    </a:p>
                    <a:p>
                      <a:pPr algn="ctr"/>
                      <a:r>
                        <a:rPr lang="uk-UA" sz="1400" dirty="0"/>
                        <a:t>7,0</a:t>
                      </a:r>
                    </a:p>
                  </a:txBody>
                  <a:tcPr/>
                </a:tc>
                <a:tc>
                  <a:txBody>
                    <a:bodyPr/>
                    <a:lstStyle/>
                    <a:p>
                      <a:pPr algn="ctr"/>
                      <a:endParaRPr lang="uk-UA" sz="1400" dirty="0"/>
                    </a:p>
                    <a:p>
                      <a:pPr algn="ctr"/>
                      <a:r>
                        <a:rPr lang="uk-UA" sz="1400" dirty="0"/>
                        <a:t>7,4</a:t>
                      </a:r>
                    </a:p>
                  </a:txBody>
                  <a:tcPr/>
                </a:tc>
                <a:extLst>
                  <a:ext uri="{0D108BD9-81ED-4DB2-BD59-A6C34878D82A}">
                    <a16:rowId xmlns:a16="http://schemas.microsoft.com/office/drawing/2014/main" val="1468574035"/>
                  </a:ext>
                </a:extLst>
              </a:tr>
              <a:tr h="660400">
                <a:tc>
                  <a:txBody>
                    <a:bodyPr/>
                    <a:lstStyle/>
                    <a:p>
                      <a:pPr algn="ctr"/>
                      <a:r>
                        <a:rPr lang="uk-UA" sz="1400" dirty="0"/>
                        <a:t>171,6</a:t>
                      </a:r>
                    </a:p>
                  </a:txBody>
                  <a:tcPr/>
                </a:tc>
                <a:tc>
                  <a:txBody>
                    <a:bodyPr/>
                    <a:lstStyle/>
                    <a:p>
                      <a:pPr algn="ctr"/>
                      <a:r>
                        <a:rPr lang="uk-UA" sz="1400" dirty="0"/>
                        <a:t>137,3</a:t>
                      </a:r>
                    </a:p>
                  </a:txBody>
                  <a:tcPr/>
                </a:tc>
                <a:extLst>
                  <a:ext uri="{0D108BD9-81ED-4DB2-BD59-A6C34878D82A}">
                    <a16:rowId xmlns:a16="http://schemas.microsoft.com/office/drawing/2014/main" val="145845810"/>
                  </a:ext>
                </a:extLst>
              </a:tr>
            </a:tbl>
          </a:graphicData>
        </a:graphic>
      </p:graphicFrame>
      <p:sp>
        <p:nvSpPr>
          <p:cNvPr id="6" name="Прямокутник 5"/>
          <p:cNvSpPr/>
          <p:nvPr/>
        </p:nvSpPr>
        <p:spPr>
          <a:xfrm>
            <a:off x="90288" y="5179932"/>
            <a:ext cx="6847722" cy="1661993"/>
          </a:xfrm>
          <a:prstGeom prst="rect">
            <a:avLst/>
          </a:prstGeom>
        </p:spPr>
        <p:txBody>
          <a:bodyPr wrap="square">
            <a:spAutoFit/>
          </a:bodyPr>
          <a:lstStyle/>
          <a:p>
            <a:pPr algn="just"/>
            <a:r>
              <a:rPr lang="uk-UA" sz="1700" dirty="0"/>
              <a:t>Впродовж 3-х років збільшилась кількість ліжок денного стаціонару з 10 до 17. Показники використання ліжок денного стаціонару значно кращі міських показників та по інших Центрах ПМСД, хоча порівняно з минулими роками вони дещо погіршились у зв</a:t>
            </a:r>
            <a:r>
              <a:rPr lang="en-US" sz="1700" dirty="0"/>
              <a:t>’</a:t>
            </a:r>
            <a:r>
              <a:rPr lang="uk-UA" sz="1700" dirty="0" err="1"/>
              <a:t>язку</a:t>
            </a:r>
            <a:r>
              <a:rPr lang="uk-UA" sz="1700" dirty="0"/>
              <a:t> із призупиненням роботи денного стаціонару з приводу карантину по </a:t>
            </a:r>
            <a:r>
              <a:rPr lang="en-US" sz="1700" dirty="0"/>
              <a:t>COVID</a:t>
            </a:r>
            <a:r>
              <a:rPr lang="uk-UA" sz="1700" dirty="0"/>
              <a:t>-19.</a:t>
            </a:r>
          </a:p>
        </p:txBody>
      </p:sp>
      <p:pic>
        <p:nvPicPr>
          <p:cNvPr id="8" name="Рисунок 7">
            <a:extLst>
              <a:ext uri="{FF2B5EF4-FFF2-40B4-BE49-F238E27FC236}">
                <a16:creationId xmlns:a16="http://schemas.microsoft.com/office/drawing/2014/main" id="{EA3F6935-0831-49C5-B6C8-FF44C74228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0917" y="0"/>
            <a:ext cx="4696282" cy="3403266"/>
          </a:xfrm>
          <a:prstGeom prst="rect">
            <a:avLst/>
          </a:prstGeom>
        </p:spPr>
      </p:pic>
      <p:pic>
        <p:nvPicPr>
          <p:cNvPr id="10" name="Рисунок 9">
            <a:extLst>
              <a:ext uri="{FF2B5EF4-FFF2-40B4-BE49-F238E27FC236}">
                <a16:creationId xmlns:a16="http://schemas.microsoft.com/office/drawing/2014/main" id="{CC471C5C-BEF6-48AC-8BC4-610F796739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0917" y="3403266"/>
            <a:ext cx="4696282" cy="3429000"/>
          </a:xfrm>
          <a:prstGeom prst="rect">
            <a:avLst/>
          </a:prstGeom>
        </p:spPr>
      </p:pic>
    </p:spTree>
    <p:extLst>
      <p:ext uri="{BB962C8B-B14F-4D97-AF65-F5344CB8AC3E}">
        <p14:creationId xmlns:p14="http://schemas.microsoft.com/office/powerpoint/2010/main" val="3082897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99976852"/>
              </p:ext>
            </p:extLst>
          </p:nvPr>
        </p:nvGraphicFramePr>
        <p:xfrm>
          <a:off x="475488" y="1186689"/>
          <a:ext cx="8348472" cy="5137872"/>
        </p:xfrm>
        <a:graphic>
          <a:graphicData uri="http://schemas.openxmlformats.org/drawingml/2006/table">
            <a:tbl>
              <a:tblPr firstRow="1" bandRow="1">
                <a:tableStyleId>{5C22544A-7EE6-4342-B048-85BDC9FD1C3A}</a:tableStyleId>
              </a:tblPr>
              <a:tblGrid>
                <a:gridCol w="1397541">
                  <a:extLst>
                    <a:ext uri="{9D8B030D-6E8A-4147-A177-3AD203B41FA5}">
                      <a16:colId xmlns:a16="http://schemas.microsoft.com/office/drawing/2014/main" val="3075538629"/>
                    </a:ext>
                  </a:extLst>
                </a:gridCol>
                <a:gridCol w="1498207">
                  <a:extLst>
                    <a:ext uri="{9D8B030D-6E8A-4147-A177-3AD203B41FA5}">
                      <a16:colId xmlns:a16="http://schemas.microsoft.com/office/drawing/2014/main" val="74162627"/>
                    </a:ext>
                  </a:extLst>
                </a:gridCol>
                <a:gridCol w="1581874">
                  <a:extLst>
                    <a:ext uri="{9D8B030D-6E8A-4147-A177-3AD203B41FA5}">
                      <a16:colId xmlns:a16="http://schemas.microsoft.com/office/drawing/2014/main" val="2125040060"/>
                    </a:ext>
                  </a:extLst>
                </a:gridCol>
                <a:gridCol w="1246522">
                  <a:extLst>
                    <a:ext uri="{9D8B030D-6E8A-4147-A177-3AD203B41FA5}">
                      <a16:colId xmlns:a16="http://schemas.microsoft.com/office/drawing/2014/main" val="1151675713"/>
                    </a:ext>
                  </a:extLst>
                </a:gridCol>
                <a:gridCol w="1312256">
                  <a:extLst>
                    <a:ext uri="{9D8B030D-6E8A-4147-A177-3AD203B41FA5}">
                      <a16:colId xmlns:a16="http://schemas.microsoft.com/office/drawing/2014/main" val="3645677732"/>
                    </a:ext>
                  </a:extLst>
                </a:gridCol>
                <a:gridCol w="1312072">
                  <a:extLst>
                    <a:ext uri="{9D8B030D-6E8A-4147-A177-3AD203B41FA5}">
                      <a16:colId xmlns:a16="http://schemas.microsoft.com/office/drawing/2014/main" val="562788464"/>
                    </a:ext>
                  </a:extLst>
                </a:gridCol>
              </a:tblGrid>
              <a:tr h="12614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Амб. ЗПСМ №1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4 ліжка </a:t>
                      </a:r>
                      <a:br>
                        <a:rPr kumimoji="0" lang="uk-UA" sz="1500" b="1" i="0" u="none" strike="noStrike" kern="1200" cap="none" spc="0" normalizeH="0" baseline="0" noProof="0" dirty="0">
                          <a:ln>
                            <a:noFill/>
                          </a:ln>
                          <a:solidFill>
                            <a:schemeClr val="tx1"/>
                          </a:solidFill>
                          <a:effectLst/>
                          <a:uLnTx/>
                          <a:uFillTx/>
                          <a:latin typeface="+mn-lt"/>
                          <a:ea typeface="+mn-ea"/>
                          <a:cs typeface="+mn-cs"/>
                        </a:rPr>
                      </a:br>
                      <a:r>
                        <a:rPr kumimoji="0" lang="uk-UA" sz="1500" b="1" i="0" u="none" strike="noStrike" kern="1200" cap="none" spc="0" normalizeH="0" baseline="0" noProof="0" dirty="0">
                          <a:ln>
                            <a:noFill/>
                          </a:ln>
                          <a:solidFill>
                            <a:schemeClr val="tx1"/>
                          </a:solidFill>
                          <a:effectLst/>
                          <a:uLnTx/>
                          <a:uFillTx/>
                          <a:latin typeface="+mn-lt"/>
                          <a:ea typeface="+mn-ea"/>
                          <a:cs typeface="+mn-cs"/>
                        </a:rPr>
                        <a:t>125/224,8</a:t>
                      </a:r>
                    </a:p>
                    <a:p>
                      <a:endParaRPr lang="ru-RU" sz="15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Амб. ЗПСМ №2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3 ліжка </a:t>
                      </a:r>
                      <a:br>
                        <a:rPr kumimoji="0" lang="uk-UA" sz="1500" b="1" i="0" u="none" strike="noStrike" kern="1200" cap="none" spc="0" normalizeH="0" baseline="0" noProof="0" dirty="0">
                          <a:ln>
                            <a:noFill/>
                          </a:ln>
                          <a:solidFill>
                            <a:schemeClr val="tx1"/>
                          </a:solidFill>
                          <a:effectLst/>
                          <a:uLnTx/>
                          <a:uFillTx/>
                          <a:latin typeface="+mn-lt"/>
                          <a:ea typeface="+mn-ea"/>
                          <a:cs typeface="+mn-cs"/>
                        </a:rPr>
                      </a:br>
                      <a:r>
                        <a:rPr kumimoji="0" lang="uk-UA" sz="1500" b="1" i="0" u="none" strike="noStrike" kern="1200" cap="none" spc="0" normalizeH="0" baseline="0" noProof="0" dirty="0">
                          <a:ln>
                            <a:noFill/>
                          </a:ln>
                          <a:solidFill>
                            <a:schemeClr val="tx1"/>
                          </a:solidFill>
                          <a:effectLst/>
                          <a:uLnTx/>
                          <a:uFillTx/>
                          <a:latin typeface="+mn-lt"/>
                          <a:ea typeface="+mn-ea"/>
                          <a:cs typeface="+mn-cs"/>
                        </a:rPr>
                        <a:t>70/196,3</a:t>
                      </a:r>
                    </a:p>
                    <a:p>
                      <a:pPr algn="ctr"/>
                      <a:endParaRPr lang="ru-RU"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Амб. ЗПСМ №3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4 ліжка</a:t>
                      </a:r>
                      <a:br>
                        <a:rPr kumimoji="0" lang="uk-UA" sz="1500" b="1" i="0" u="none" strike="noStrike" kern="1200" cap="none" spc="0" normalizeH="0" baseline="0" noProof="0" dirty="0">
                          <a:ln>
                            <a:noFill/>
                          </a:ln>
                          <a:solidFill>
                            <a:schemeClr val="tx1"/>
                          </a:solidFill>
                          <a:effectLst/>
                          <a:uLnTx/>
                          <a:uFillTx/>
                          <a:latin typeface="+mn-lt"/>
                          <a:ea typeface="+mn-ea"/>
                          <a:cs typeface="+mn-cs"/>
                        </a:rPr>
                      </a:br>
                      <a:r>
                        <a:rPr kumimoji="0" lang="uk-UA" sz="1500" b="1" i="0" u="none" strike="noStrike" kern="1200" cap="none" spc="0" normalizeH="0" baseline="0" noProof="0" dirty="0">
                          <a:ln>
                            <a:noFill/>
                          </a:ln>
                          <a:solidFill>
                            <a:schemeClr val="tx1"/>
                          </a:solidFill>
                          <a:effectLst/>
                          <a:uLnTx/>
                          <a:uFillTx/>
                          <a:latin typeface="+mn-lt"/>
                          <a:ea typeface="+mn-ea"/>
                          <a:cs typeface="+mn-cs"/>
                        </a:rPr>
                        <a:t>283/562,8</a:t>
                      </a:r>
                      <a:endParaRPr lang="ru-RU" sz="15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Амб. ЗПСМ №4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2 ліжка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158/692</a:t>
                      </a:r>
                    </a:p>
                    <a:p>
                      <a:pPr algn="ctr"/>
                      <a:endParaRPr lang="ru-RU" sz="15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Амб. ЗПСМ №6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2 ліжка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500" b="1" i="0" u="none" strike="noStrike" kern="1200" cap="none" spc="0" normalizeH="0" baseline="0" noProof="0" dirty="0">
                          <a:ln>
                            <a:noFill/>
                          </a:ln>
                          <a:solidFill>
                            <a:schemeClr val="tx1"/>
                          </a:solidFill>
                          <a:effectLst/>
                          <a:uLnTx/>
                          <a:uFillTx/>
                          <a:latin typeface="+mn-lt"/>
                          <a:ea typeface="+mn-ea"/>
                          <a:cs typeface="+mn-cs"/>
                        </a:rPr>
                        <a:t>110/429,5</a:t>
                      </a:r>
                    </a:p>
                    <a:p>
                      <a:pPr algn="ctr"/>
                      <a:endParaRPr lang="ru-RU" sz="1500" dirty="0"/>
                    </a:p>
                  </a:txBody>
                  <a:tcPr/>
                </a:tc>
                <a:tc>
                  <a:txBody>
                    <a:bodyPr/>
                    <a:lstStyle/>
                    <a:p>
                      <a:pPr algn="ctr"/>
                      <a:r>
                        <a:rPr lang="ru-RU" sz="1500" dirty="0" err="1"/>
                        <a:t>Амб</a:t>
                      </a:r>
                      <a:r>
                        <a:rPr lang="ru-RU" sz="1500" dirty="0"/>
                        <a:t>. ЗПСМ №7</a:t>
                      </a:r>
                    </a:p>
                    <a:p>
                      <a:pPr algn="ctr"/>
                      <a:r>
                        <a:rPr lang="ru-RU" sz="1500" dirty="0"/>
                        <a:t>2 </a:t>
                      </a:r>
                      <a:r>
                        <a:rPr lang="ru-RU" sz="1500" dirty="0" err="1"/>
                        <a:t>ліжка</a:t>
                      </a:r>
                      <a:endParaRPr lang="ru-RU" sz="1500" dirty="0"/>
                    </a:p>
                    <a:p>
                      <a:pPr algn="ctr"/>
                      <a:r>
                        <a:rPr lang="ru-RU" sz="1500" dirty="0"/>
                        <a:t>37/66,5</a:t>
                      </a:r>
                    </a:p>
                  </a:txBody>
                  <a:tcPr/>
                </a:tc>
                <a:extLst>
                  <a:ext uri="{0D108BD9-81ED-4DB2-BD59-A6C34878D82A}">
                    <a16:rowId xmlns:a16="http://schemas.microsoft.com/office/drawing/2014/main" val="3920652394"/>
                  </a:ext>
                </a:extLst>
              </a:tr>
              <a:tr h="5877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Порубай В.А. – 30</a:t>
                      </a:r>
                    </a:p>
                    <a:p>
                      <a:endParaRPr lang="ru-RU" sz="1400" b="1" dirty="0">
                        <a:solidFill>
                          <a:schemeClr val="tx1"/>
                        </a:solidFill>
                        <a:latin typeface="+mj-lt"/>
                        <a:cs typeface="Times New Roman" panose="02020603050405020304" pitchFamily="18" charset="0"/>
                      </a:endParaRPr>
                    </a:p>
                  </a:txBody>
                  <a:tcPr/>
                </a:tc>
                <a:tc>
                  <a:txBody>
                    <a:bodyPr/>
                    <a:lstStyle/>
                    <a:p>
                      <a:pPr algn="ctr"/>
                      <a:r>
                        <a:rPr lang="uk-UA" sz="1400" b="1" dirty="0" err="1">
                          <a:latin typeface="+mj-lt"/>
                          <a:cs typeface="Times New Roman" panose="02020603050405020304" pitchFamily="18" charset="0"/>
                        </a:rPr>
                        <a:t>Фурсова</a:t>
                      </a:r>
                      <a:r>
                        <a:rPr lang="uk-UA" sz="1400" b="1" dirty="0">
                          <a:latin typeface="+mj-lt"/>
                          <a:cs typeface="Times New Roman" panose="02020603050405020304" pitchFamily="18" charset="0"/>
                        </a:rPr>
                        <a:t> Н.М. – 10</a:t>
                      </a:r>
                      <a:endParaRPr lang="ru-RU" sz="1400" b="1" dirty="0">
                        <a:latin typeface="+mj-lt"/>
                        <a:cs typeface="Times New Roman" panose="02020603050405020304" pitchFamily="18" charset="0"/>
                      </a:endParaRPr>
                    </a:p>
                  </a:txBody>
                  <a:tcPr/>
                </a:tc>
                <a:tc>
                  <a:txBody>
                    <a:bodyPr/>
                    <a:lstStyle/>
                    <a:p>
                      <a:pPr algn="ctr"/>
                      <a:r>
                        <a:rPr lang="uk-UA" sz="1400" b="1" dirty="0" err="1">
                          <a:solidFill>
                            <a:schemeClr val="bg1"/>
                          </a:solidFill>
                          <a:latin typeface="+mj-lt"/>
                          <a:cs typeface="Times New Roman" panose="02020603050405020304" pitchFamily="18" charset="0"/>
                        </a:rPr>
                        <a:t>Полієнко</a:t>
                      </a:r>
                      <a:r>
                        <a:rPr lang="uk-UA" sz="1400" b="1" dirty="0">
                          <a:solidFill>
                            <a:schemeClr val="bg1"/>
                          </a:solidFill>
                          <a:latin typeface="+mj-lt"/>
                          <a:cs typeface="Times New Roman" panose="02020603050405020304" pitchFamily="18" charset="0"/>
                        </a:rPr>
                        <a:t> Л.В. </a:t>
                      </a:r>
                    </a:p>
                    <a:p>
                      <a:pPr algn="ctr"/>
                      <a:r>
                        <a:rPr lang="uk-UA" sz="1400" b="1" dirty="0">
                          <a:solidFill>
                            <a:schemeClr val="bg1"/>
                          </a:solidFill>
                          <a:latin typeface="+mj-lt"/>
                          <a:cs typeface="Times New Roman" panose="02020603050405020304" pitchFamily="18" charset="0"/>
                        </a:rPr>
                        <a:t>– 72</a:t>
                      </a:r>
                    </a:p>
                  </a:txBody>
                  <a:tcPr/>
                </a:tc>
                <a:tc>
                  <a:txBody>
                    <a:bodyPr/>
                    <a:lstStyle/>
                    <a:p>
                      <a:pPr algn="ctr"/>
                      <a:r>
                        <a:rPr lang="uk-UA" sz="1400" b="1" dirty="0" err="1">
                          <a:solidFill>
                            <a:schemeClr val="bg1"/>
                          </a:solidFill>
                          <a:latin typeface="+mj-lt"/>
                          <a:cs typeface="Times New Roman" panose="02020603050405020304" pitchFamily="18" charset="0"/>
                        </a:rPr>
                        <a:t>Годко</a:t>
                      </a:r>
                      <a:r>
                        <a:rPr lang="uk-UA" sz="1400" b="1" dirty="0">
                          <a:solidFill>
                            <a:schemeClr val="bg1"/>
                          </a:solidFill>
                          <a:latin typeface="+mj-lt"/>
                          <a:cs typeface="Times New Roman" panose="02020603050405020304" pitchFamily="18" charset="0"/>
                        </a:rPr>
                        <a:t> Я.М. </a:t>
                      </a:r>
                    </a:p>
                    <a:p>
                      <a:pPr algn="ctr"/>
                      <a:r>
                        <a:rPr lang="uk-UA" sz="1400" b="1" dirty="0">
                          <a:solidFill>
                            <a:schemeClr val="bg1"/>
                          </a:solidFill>
                          <a:latin typeface="+mj-lt"/>
                          <a:cs typeface="Times New Roman" panose="02020603050405020304" pitchFamily="18" charset="0"/>
                        </a:rPr>
                        <a:t>– 158 </a:t>
                      </a:r>
                    </a:p>
                  </a:txBody>
                  <a:tcPr/>
                </a:tc>
                <a:tc>
                  <a:txBody>
                    <a:bodyPr/>
                    <a:lstStyle/>
                    <a:p>
                      <a:pPr algn="ctr"/>
                      <a:r>
                        <a:rPr lang="uk-UA" sz="1400" b="1" dirty="0" err="1">
                          <a:latin typeface="+mj-lt"/>
                          <a:cs typeface="Times New Roman" panose="02020603050405020304" pitchFamily="18" charset="0"/>
                        </a:rPr>
                        <a:t>Іванчо</a:t>
                      </a:r>
                      <a:r>
                        <a:rPr lang="uk-UA" sz="1400" b="1" dirty="0">
                          <a:latin typeface="+mj-lt"/>
                          <a:cs typeface="Times New Roman" panose="02020603050405020304" pitchFamily="18" charset="0"/>
                        </a:rPr>
                        <a:t> Т.Г. </a:t>
                      </a:r>
                    </a:p>
                    <a:p>
                      <a:pPr algn="ctr"/>
                      <a:r>
                        <a:rPr lang="uk-UA" sz="1400" b="1" dirty="0">
                          <a:latin typeface="+mj-lt"/>
                          <a:cs typeface="Times New Roman" panose="02020603050405020304" pitchFamily="18" charset="0"/>
                        </a:rPr>
                        <a:t>– 72</a:t>
                      </a:r>
                      <a:endParaRPr lang="ru-RU" sz="1400" b="1" dirty="0">
                        <a:latin typeface="+mj-lt"/>
                        <a:cs typeface="Times New Roman" panose="02020603050405020304" pitchFamily="18" charset="0"/>
                      </a:endParaRPr>
                    </a:p>
                  </a:txBody>
                  <a:tcPr/>
                </a:tc>
                <a:tc>
                  <a:txBody>
                    <a:bodyPr/>
                    <a:lstStyle/>
                    <a:p>
                      <a:pPr algn="ctr"/>
                      <a:r>
                        <a:rPr lang="ru-RU" sz="1400" b="1" dirty="0">
                          <a:latin typeface="+mj-lt"/>
                          <a:cs typeface="Times New Roman" panose="02020603050405020304" pitchFamily="18" charset="0"/>
                        </a:rPr>
                        <a:t>Баркан А.А. - 37</a:t>
                      </a:r>
                    </a:p>
                  </a:txBody>
                  <a:tcPr/>
                </a:tc>
                <a:extLst>
                  <a:ext uri="{0D108BD9-81ED-4DB2-BD59-A6C34878D82A}">
                    <a16:rowId xmlns:a16="http://schemas.microsoft.com/office/drawing/2014/main" val="1085088168"/>
                  </a:ext>
                </a:extLst>
              </a:tr>
              <a:tr h="68958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Баркан</a:t>
                      </a:r>
                      <a:r>
                        <a:rPr kumimoji="0" lang="uk-UA" sz="14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А.А.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60</a:t>
                      </a:r>
                    </a:p>
                    <a:p>
                      <a:endParaRPr lang="ru-RU" sz="1400" b="1" dirty="0">
                        <a:solidFill>
                          <a:schemeClr val="tx1"/>
                        </a:solidFill>
                        <a:latin typeface="+mj-lt"/>
                        <a:cs typeface="Times New Roman" panose="02020603050405020304" pitchFamily="18" charset="0"/>
                      </a:endParaRPr>
                    </a:p>
                  </a:txBody>
                  <a:tcPr/>
                </a:tc>
                <a:tc>
                  <a:txBody>
                    <a:bodyPr/>
                    <a:lstStyle/>
                    <a:p>
                      <a:pPr algn="ctr"/>
                      <a:r>
                        <a:rPr lang="uk-UA" sz="1400" b="1" dirty="0">
                          <a:solidFill>
                            <a:schemeClr val="bg1"/>
                          </a:solidFill>
                          <a:latin typeface="+mj-lt"/>
                          <a:cs typeface="Times New Roman" panose="02020603050405020304" pitchFamily="18" charset="0"/>
                        </a:rPr>
                        <a:t>Акімова Т.О. </a:t>
                      </a:r>
                    </a:p>
                    <a:p>
                      <a:pPr algn="ctr"/>
                      <a:r>
                        <a:rPr lang="uk-UA" sz="1400" b="1" dirty="0">
                          <a:solidFill>
                            <a:schemeClr val="bg1"/>
                          </a:solidFill>
                          <a:latin typeface="+mj-lt"/>
                          <a:cs typeface="Times New Roman" panose="02020603050405020304" pitchFamily="18" charset="0"/>
                        </a:rPr>
                        <a:t>– 21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Гаркавенко Л.М. – 44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uk-UA" sz="1400" b="1" dirty="0">
                        <a:solidFill>
                          <a:schemeClr val="bg1"/>
                        </a:solidFill>
                        <a:latin typeface="+mj-lt"/>
                        <a:cs typeface="Times New Roman" panose="02020603050405020304" pitchFamily="18" charset="0"/>
                      </a:endParaRPr>
                    </a:p>
                  </a:txBody>
                  <a:tcPr/>
                </a:tc>
                <a:tc>
                  <a:txBody>
                    <a:bodyPr/>
                    <a:lstStyle/>
                    <a:p>
                      <a:pPr algn="ctr"/>
                      <a:r>
                        <a:rPr lang="ru-RU" sz="1400" b="1" dirty="0">
                          <a:latin typeface="+mj-lt"/>
                          <a:cs typeface="Times New Roman" panose="02020603050405020304" pitchFamily="18" charset="0"/>
                        </a:rPr>
                        <a:t>Луценко Я.В. - 5 </a:t>
                      </a:r>
                    </a:p>
                    <a:p>
                      <a:pPr algn="ctr"/>
                      <a:endParaRPr lang="ru-RU" sz="1400" b="1" dirty="0">
                        <a:latin typeface="+mj-lt"/>
                        <a:cs typeface="Times New Roman" panose="02020603050405020304" pitchFamily="18" charset="0"/>
                      </a:endParaRPr>
                    </a:p>
                  </a:txBody>
                  <a:tcPr/>
                </a:tc>
                <a:tc>
                  <a:txBody>
                    <a:bodyPr/>
                    <a:lstStyle/>
                    <a:p>
                      <a:endParaRPr lang="ru-RU" sz="1400" b="1" dirty="0">
                        <a:latin typeface="+mj-lt"/>
                        <a:cs typeface="Times New Roman" panose="02020603050405020304" pitchFamily="18" charset="0"/>
                      </a:endParaRPr>
                    </a:p>
                  </a:txBody>
                  <a:tcPr/>
                </a:tc>
                <a:extLst>
                  <a:ext uri="{0D108BD9-81ED-4DB2-BD59-A6C34878D82A}">
                    <a16:rowId xmlns:a16="http://schemas.microsoft.com/office/drawing/2014/main" val="3808053454"/>
                  </a:ext>
                </a:extLst>
              </a:tr>
              <a:tr h="560631">
                <a:tc>
                  <a:txBody>
                    <a:bodyPr/>
                    <a:lstStyle/>
                    <a:p>
                      <a:pPr algn="ctr"/>
                      <a:r>
                        <a:rPr lang="uk-UA" sz="1400" b="1" dirty="0">
                          <a:solidFill>
                            <a:schemeClr val="bg1"/>
                          </a:solidFill>
                          <a:latin typeface="+mj-lt"/>
                          <a:cs typeface="Times New Roman" panose="02020603050405020304" pitchFamily="18" charset="0"/>
                        </a:rPr>
                        <a:t>Коваленко І.М. – 14</a:t>
                      </a:r>
                    </a:p>
                  </a:txBody>
                  <a:tcPr/>
                </a:tc>
                <a:tc>
                  <a:txBody>
                    <a:bodyPr/>
                    <a:lstStyle/>
                    <a:p>
                      <a:pPr algn="ctr"/>
                      <a:r>
                        <a:rPr lang="uk-UA" sz="1400" b="1" dirty="0">
                          <a:solidFill>
                            <a:schemeClr val="bg1"/>
                          </a:solidFill>
                          <a:latin typeface="+mj-lt"/>
                          <a:cs typeface="Times New Roman" panose="02020603050405020304" pitchFamily="18" charset="0"/>
                        </a:rPr>
                        <a:t>Зяблова</a:t>
                      </a:r>
                      <a:r>
                        <a:rPr lang="uk-UA" sz="1400" b="1" baseline="0" dirty="0">
                          <a:solidFill>
                            <a:schemeClr val="bg1"/>
                          </a:solidFill>
                          <a:latin typeface="+mj-lt"/>
                          <a:cs typeface="Times New Roman" panose="02020603050405020304" pitchFamily="18" charset="0"/>
                        </a:rPr>
                        <a:t> Н.</a:t>
                      </a:r>
                      <a:r>
                        <a:rPr lang="uk-UA" sz="1400" b="1" dirty="0">
                          <a:solidFill>
                            <a:schemeClr val="bg1"/>
                          </a:solidFill>
                          <a:latin typeface="+mj-lt"/>
                          <a:cs typeface="Times New Roman" panose="02020603050405020304" pitchFamily="18" charset="0"/>
                        </a:rPr>
                        <a:t> В. </a:t>
                      </a:r>
                    </a:p>
                    <a:p>
                      <a:pPr algn="ctr"/>
                      <a:r>
                        <a:rPr lang="uk-UA" sz="1400" b="1" dirty="0">
                          <a:solidFill>
                            <a:schemeClr val="bg1"/>
                          </a:solidFill>
                          <a:latin typeface="+mj-lt"/>
                          <a:cs typeface="Times New Roman" panose="02020603050405020304" pitchFamily="18" charset="0"/>
                        </a:rPr>
                        <a:t>– 30</a:t>
                      </a:r>
                    </a:p>
                  </a:txBody>
                  <a:tcPr/>
                </a:tc>
                <a:tc>
                  <a:txBody>
                    <a:bodyPr/>
                    <a:lstStyle/>
                    <a:p>
                      <a:pPr algn="ctr"/>
                      <a:r>
                        <a:rPr lang="uk-UA" sz="1400" b="1" dirty="0">
                          <a:solidFill>
                            <a:schemeClr val="bg1"/>
                          </a:solidFill>
                          <a:latin typeface="+mj-lt"/>
                          <a:cs typeface="Times New Roman" panose="02020603050405020304" pitchFamily="18" charset="0"/>
                        </a:rPr>
                        <a:t>Павленко Н.О. – 54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uk-UA" sz="1400" b="1" dirty="0">
                        <a:solidFill>
                          <a:schemeClr val="bg1"/>
                        </a:solidFill>
                        <a:latin typeface="+mj-lt"/>
                        <a:cs typeface="Times New Roman" panose="02020603050405020304" pitchFamily="18" charset="0"/>
                      </a:endParaRPr>
                    </a:p>
                  </a:txBody>
                  <a:tcPr/>
                </a:tc>
                <a:tc>
                  <a:txBody>
                    <a:bodyPr/>
                    <a:lstStyle/>
                    <a:p>
                      <a:pPr algn="ctr"/>
                      <a:r>
                        <a:rPr lang="ru-RU" sz="1400" b="1" dirty="0" err="1">
                          <a:latin typeface="+mj-lt"/>
                          <a:cs typeface="Times New Roman" panose="02020603050405020304" pitchFamily="18" charset="0"/>
                        </a:rPr>
                        <a:t>Пасічник</a:t>
                      </a:r>
                      <a:r>
                        <a:rPr lang="ru-RU" sz="1400" b="1" dirty="0">
                          <a:latin typeface="+mj-lt"/>
                          <a:cs typeface="Times New Roman" panose="02020603050405020304" pitchFamily="18" charset="0"/>
                        </a:rPr>
                        <a:t> Т.С. - 31</a:t>
                      </a:r>
                    </a:p>
                  </a:txBody>
                  <a:tcPr/>
                </a:tc>
                <a:tc>
                  <a:txBody>
                    <a:bodyPr/>
                    <a:lstStyle/>
                    <a:p>
                      <a:endParaRPr lang="ru-RU" sz="1400" b="1" dirty="0">
                        <a:latin typeface="+mj-lt"/>
                        <a:cs typeface="Times New Roman" panose="02020603050405020304" pitchFamily="18" charset="0"/>
                      </a:endParaRPr>
                    </a:p>
                  </a:txBody>
                  <a:tcPr/>
                </a:tc>
                <a:extLst>
                  <a:ext uri="{0D108BD9-81ED-4DB2-BD59-A6C34878D82A}">
                    <a16:rowId xmlns:a16="http://schemas.microsoft.com/office/drawing/2014/main" val="1728875971"/>
                  </a:ext>
                </a:extLst>
              </a:tr>
              <a:tr h="56063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Кирилюк О.О. – 0</a:t>
                      </a:r>
                    </a:p>
                  </a:txBody>
                  <a:tcPr/>
                </a:tc>
                <a:tc>
                  <a:txBody>
                    <a:bodyPr/>
                    <a:lstStyle/>
                    <a:p>
                      <a:pPr algn="ctr"/>
                      <a:r>
                        <a:rPr lang="uk-UA" sz="1400" b="1" dirty="0">
                          <a:solidFill>
                            <a:schemeClr val="bg1"/>
                          </a:solidFill>
                          <a:latin typeface="+mj-lt"/>
                          <a:cs typeface="Times New Roman" panose="02020603050405020304" pitchFamily="18" charset="0"/>
                        </a:rPr>
                        <a:t>Булгакова С.А. – 9</a:t>
                      </a:r>
                    </a:p>
                  </a:txBody>
                  <a:tcPr/>
                </a:tc>
                <a:tc>
                  <a:txBody>
                    <a:bodyPr/>
                    <a:lstStyle/>
                    <a:p>
                      <a:pPr algn="ctr"/>
                      <a:r>
                        <a:rPr lang="uk-UA" sz="1400" b="1" dirty="0" err="1">
                          <a:solidFill>
                            <a:schemeClr val="bg1"/>
                          </a:solidFill>
                          <a:latin typeface="+mj-lt"/>
                          <a:cs typeface="Times New Roman" panose="02020603050405020304" pitchFamily="18" charset="0"/>
                        </a:rPr>
                        <a:t>Кулінка</a:t>
                      </a:r>
                      <a:r>
                        <a:rPr lang="uk-UA" sz="1400" b="1" dirty="0">
                          <a:solidFill>
                            <a:schemeClr val="bg1"/>
                          </a:solidFill>
                          <a:latin typeface="+mj-lt"/>
                          <a:cs typeface="Times New Roman" panose="02020603050405020304" pitchFamily="18" charset="0"/>
                        </a:rPr>
                        <a:t> О.С. </a:t>
                      </a:r>
                    </a:p>
                    <a:p>
                      <a:pPr algn="ctr"/>
                      <a:r>
                        <a:rPr lang="uk-UA" sz="1400" b="1" dirty="0">
                          <a:solidFill>
                            <a:schemeClr val="bg1"/>
                          </a:solidFill>
                          <a:latin typeface="+mj-lt"/>
                          <a:cs typeface="Times New Roman" panose="02020603050405020304" pitchFamily="18" charset="0"/>
                        </a:rPr>
                        <a:t>– 37</a:t>
                      </a:r>
                    </a:p>
                  </a:txBody>
                  <a:tcPr/>
                </a:tc>
                <a:tc>
                  <a:txBody>
                    <a:bodyPr/>
                    <a:lstStyle/>
                    <a:p>
                      <a:pPr algn="ctr"/>
                      <a:endParaRPr lang="uk-UA" sz="1400" b="1" baseline="0" dirty="0">
                        <a:solidFill>
                          <a:schemeClr val="bg1"/>
                        </a:solidFill>
                        <a:latin typeface="+mj-lt"/>
                        <a:cs typeface="Times New Roman" panose="02020603050405020304" pitchFamily="18" charset="0"/>
                      </a:endParaRPr>
                    </a:p>
                  </a:txBody>
                  <a:tcPr/>
                </a:tc>
                <a:tc>
                  <a:txBody>
                    <a:bodyPr/>
                    <a:lstStyle/>
                    <a:p>
                      <a:pPr algn="ctr"/>
                      <a:r>
                        <a:rPr lang="ru-RU" sz="1400" b="1" dirty="0">
                          <a:latin typeface="+mj-lt"/>
                          <a:cs typeface="Times New Roman" panose="02020603050405020304" pitchFamily="18" charset="0"/>
                        </a:rPr>
                        <a:t>Порубай В.А. – 1</a:t>
                      </a:r>
                    </a:p>
                  </a:txBody>
                  <a:tcPr/>
                </a:tc>
                <a:tc>
                  <a:txBody>
                    <a:bodyPr/>
                    <a:lstStyle/>
                    <a:p>
                      <a:endParaRPr lang="ru-RU" sz="1400" b="1" dirty="0">
                        <a:latin typeface="+mj-lt"/>
                        <a:cs typeface="Times New Roman" panose="02020603050405020304" pitchFamily="18" charset="0"/>
                      </a:endParaRPr>
                    </a:p>
                  </a:txBody>
                  <a:tcPr/>
                </a:tc>
                <a:extLst>
                  <a:ext uri="{0D108BD9-81ED-4DB2-BD59-A6C34878D82A}">
                    <a16:rowId xmlns:a16="http://schemas.microsoft.com/office/drawing/2014/main" val="1829796934"/>
                  </a:ext>
                </a:extLst>
              </a:tr>
              <a:tr h="56063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Чернявська</a:t>
                      </a:r>
                      <a:r>
                        <a:rPr kumimoji="0" lang="uk-UA" sz="14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М.З. – 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Єрмолаєва А.В. – 0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4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a:txBody>
                  <a:tcPr/>
                </a:tc>
                <a:tc>
                  <a:txBody>
                    <a:bodyPr/>
                    <a:lstStyle/>
                    <a:p>
                      <a:pPr algn="ctr"/>
                      <a:r>
                        <a:rPr lang="uk-UA" sz="1400" b="1" dirty="0">
                          <a:solidFill>
                            <a:schemeClr val="bg1"/>
                          </a:solidFill>
                          <a:latin typeface="+mj-lt"/>
                          <a:cs typeface="Times New Roman" panose="02020603050405020304" pitchFamily="18" charset="0"/>
                        </a:rPr>
                        <a:t>Пасічник Т.С. </a:t>
                      </a:r>
                    </a:p>
                    <a:p>
                      <a:pPr algn="ctr"/>
                      <a:r>
                        <a:rPr lang="uk-UA" sz="1400" b="1" dirty="0">
                          <a:solidFill>
                            <a:schemeClr val="bg1"/>
                          </a:solidFill>
                          <a:latin typeface="+mj-lt"/>
                          <a:cs typeface="Times New Roman" panose="02020603050405020304" pitchFamily="18" charset="0"/>
                        </a:rPr>
                        <a:t>– 53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14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a:txBody>
                  <a:tcPr/>
                </a:tc>
                <a:tc>
                  <a:txBody>
                    <a:bodyPr/>
                    <a:lstStyle/>
                    <a:p>
                      <a:pPr algn="ctr"/>
                      <a:r>
                        <a:rPr lang="ru-RU" sz="1400" b="1" dirty="0" err="1">
                          <a:latin typeface="+mj-lt"/>
                          <a:cs typeface="Times New Roman" panose="02020603050405020304" pitchFamily="18" charset="0"/>
                        </a:rPr>
                        <a:t>Єрмолаєва</a:t>
                      </a:r>
                      <a:r>
                        <a:rPr lang="ru-RU" sz="1400" b="1" dirty="0">
                          <a:latin typeface="+mj-lt"/>
                          <a:cs typeface="Times New Roman" panose="02020603050405020304" pitchFamily="18" charset="0"/>
                        </a:rPr>
                        <a:t> А.В. - 1</a:t>
                      </a:r>
                    </a:p>
                  </a:txBody>
                  <a:tcPr/>
                </a:tc>
                <a:tc>
                  <a:txBody>
                    <a:bodyPr/>
                    <a:lstStyle/>
                    <a:p>
                      <a:endParaRPr lang="ru-RU" sz="1400" b="1" dirty="0">
                        <a:latin typeface="+mj-lt"/>
                        <a:cs typeface="Times New Roman" panose="02020603050405020304" pitchFamily="18" charset="0"/>
                      </a:endParaRPr>
                    </a:p>
                  </a:txBody>
                  <a:tcPr/>
                </a:tc>
                <a:extLst>
                  <a:ext uri="{0D108BD9-81ED-4DB2-BD59-A6C34878D82A}">
                    <a16:rowId xmlns:a16="http://schemas.microsoft.com/office/drawing/2014/main" val="4251577047"/>
                  </a:ext>
                </a:extLst>
              </a:tr>
              <a:tr h="560631">
                <a:tc>
                  <a:txBody>
                    <a:bodyPr/>
                    <a:lstStyle/>
                    <a:p>
                      <a:pPr algn="ctr"/>
                      <a:r>
                        <a:rPr kumimoji="0" lang="uk-UA" sz="14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Гордієнко О.В. – 22</a:t>
                      </a:r>
                      <a:endParaRPr lang="uk-UA" sz="1400" b="1" dirty="0">
                        <a:solidFill>
                          <a:schemeClr val="bg1"/>
                        </a:solidFill>
                        <a:latin typeface="+mj-lt"/>
                        <a:cs typeface="Times New Roman" panose="02020603050405020304" pitchFamily="18" charset="0"/>
                      </a:endParaRPr>
                    </a:p>
                  </a:txBody>
                  <a:tcPr/>
                </a:tc>
                <a:tc>
                  <a:txBody>
                    <a:bodyPr/>
                    <a:lstStyle/>
                    <a:p>
                      <a:endParaRPr lang="ru-RU" sz="1400" b="1" dirty="0">
                        <a:latin typeface="+mj-lt"/>
                        <a:cs typeface="Times New Roman" panose="02020603050405020304" pitchFamily="18" charset="0"/>
                      </a:endParaRPr>
                    </a:p>
                  </a:txBody>
                  <a:tcPr/>
                </a:tc>
                <a:tc>
                  <a:txBody>
                    <a:bodyPr/>
                    <a:lstStyle/>
                    <a:p>
                      <a:pPr algn="ctr"/>
                      <a:r>
                        <a:rPr lang="uk-UA" sz="1400" b="1" dirty="0">
                          <a:solidFill>
                            <a:schemeClr val="bg1"/>
                          </a:solidFill>
                          <a:latin typeface="+mj-lt"/>
                          <a:cs typeface="Times New Roman" panose="02020603050405020304" pitchFamily="18" charset="0"/>
                        </a:rPr>
                        <a:t>Луценко Я.В.</a:t>
                      </a:r>
                    </a:p>
                    <a:p>
                      <a:pPr algn="ctr"/>
                      <a:r>
                        <a:rPr lang="uk-UA" sz="1400" b="1" dirty="0">
                          <a:solidFill>
                            <a:schemeClr val="bg1"/>
                          </a:solidFill>
                          <a:latin typeface="+mj-lt"/>
                          <a:cs typeface="Times New Roman" panose="02020603050405020304" pitchFamily="18" charset="0"/>
                        </a:rPr>
                        <a:t>- 23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uk-UA" sz="1400" b="1" dirty="0">
                        <a:solidFill>
                          <a:schemeClr val="bg1"/>
                        </a:solidFill>
                        <a:latin typeface="+mj-lt"/>
                        <a:cs typeface="Times New Roman" panose="02020603050405020304" pitchFamily="18" charset="0"/>
                      </a:endParaRPr>
                    </a:p>
                  </a:txBody>
                  <a:tcPr/>
                </a:tc>
                <a:tc>
                  <a:txBody>
                    <a:bodyPr/>
                    <a:lstStyle/>
                    <a:p>
                      <a:endParaRPr lang="ru-RU" sz="1400" b="1" dirty="0">
                        <a:latin typeface="+mj-lt"/>
                        <a:cs typeface="Times New Roman" panose="02020603050405020304" pitchFamily="18" charset="0"/>
                      </a:endParaRPr>
                    </a:p>
                  </a:txBody>
                  <a:tcPr/>
                </a:tc>
                <a:tc>
                  <a:txBody>
                    <a:bodyPr/>
                    <a:lstStyle/>
                    <a:p>
                      <a:endParaRPr lang="ru-RU" sz="1400" b="1" dirty="0">
                        <a:latin typeface="+mj-lt"/>
                        <a:cs typeface="Times New Roman" panose="02020603050405020304" pitchFamily="18" charset="0"/>
                      </a:endParaRPr>
                    </a:p>
                  </a:txBody>
                  <a:tcPr/>
                </a:tc>
                <a:extLst>
                  <a:ext uri="{0D108BD9-81ED-4DB2-BD59-A6C34878D82A}">
                    <a16:rowId xmlns:a16="http://schemas.microsoft.com/office/drawing/2014/main" val="926713596"/>
                  </a:ext>
                </a:extLst>
              </a:tr>
            </a:tbl>
          </a:graphicData>
        </a:graphic>
      </p:graphicFrame>
      <p:sp>
        <p:nvSpPr>
          <p:cNvPr id="5" name="Заголовок 4"/>
          <p:cNvSpPr>
            <a:spLocks noGrp="1"/>
          </p:cNvSpPr>
          <p:nvPr>
            <p:ph type="title"/>
          </p:nvPr>
        </p:nvSpPr>
        <p:spPr>
          <a:xfrm>
            <a:off x="2017712" y="1"/>
            <a:ext cx="8534400" cy="1186688"/>
          </a:xfrm>
        </p:spPr>
        <p:txBody>
          <a:bodyPr>
            <a:normAutofit/>
          </a:bodyPr>
          <a:lstStyle/>
          <a:p>
            <a:pPr algn="ctr"/>
            <a:r>
              <a:rPr lang="uk-UA" sz="2400" dirty="0">
                <a:solidFill>
                  <a:schemeClr val="bg1"/>
                </a:solidFill>
              </a:rPr>
              <a:t>Кількість денних стаціонарів по лікарям ЗПСЛ </a:t>
            </a:r>
            <a:br>
              <a:rPr lang="uk-UA" sz="2400" dirty="0">
                <a:solidFill>
                  <a:schemeClr val="bg1"/>
                </a:solidFill>
              </a:rPr>
            </a:br>
            <a:r>
              <a:rPr lang="uk-UA" sz="2400" dirty="0">
                <a:solidFill>
                  <a:schemeClr val="bg1"/>
                </a:solidFill>
              </a:rPr>
              <a:t>всього/ на 1000 населення</a:t>
            </a:r>
            <a:endParaRPr lang="ru-RU" sz="2400" dirty="0">
              <a:solidFill>
                <a:schemeClr val="bg1"/>
              </a:solidFill>
            </a:endParaRPr>
          </a:p>
        </p:txBody>
      </p:sp>
      <p:sp>
        <p:nvSpPr>
          <p:cNvPr id="3" name="TextBox 2">
            <a:extLst>
              <a:ext uri="{FF2B5EF4-FFF2-40B4-BE49-F238E27FC236}">
                <a16:creationId xmlns:a16="http://schemas.microsoft.com/office/drawing/2014/main" id="{31794807-76A6-423D-AEA1-D1EB69BB152B}"/>
              </a:ext>
            </a:extLst>
          </p:cNvPr>
          <p:cNvSpPr txBox="1"/>
          <p:nvPr/>
        </p:nvSpPr>
        <p:spPr>
          <a:xfrm>
            <a:off x="8979408" y="1371600"/>
            <a:ext cx="2871216" cy="4610173"/>
          </a:xfrm>
          <a:prstGeom prst="rect">
            <a:avLst/>
          </a:prstGeom>
          <a:noFill/>
        </p:spPr>
        <p:txBody>
          <a:bodyPr wrap="square" rtlCol="0">
            <a:spAutoFit/>
          </a:bodyPr>
          <a:lstStyle/>
          <a:p>
            <a:pPr>
              <a:lnSpc>
                <a:spcPct val="150000"/>
              </a:lnSpc>
            </a:pPr>
            <a:r>
              <a:rPr lang="uk-UA" dirty="0">
                <a:solidFill>
                  <a:schemeClr val="bg1"/>
                </a:solidFill>
              </a:rPr>
              <a:t>Впродовж 2021 року </a:t>
            </a:r>
          </a:p>
          <a:p>
            <a:pPr>
              <a:lnSpc>
                <a:spcPct val="150000"/>
              </a:lnSpc>
            </a:pPr>
            <a:r>
              <a:rPr lang="uk-UA" dirty="0">
                <a:solidFill>
                  <a:schemeClr val="bg1"/>
                </a:solidFill>
              </a:rPr>
              <a:t>на 17 ліжках денного стаціонару проліковано 783 хворих та проведено 6115 ліжко-днів. Середнє перебування на ліжку склало 7,8 дня, робота ліжка становила 359,7 проти 490,7 у 2020 році.   </a:t>
            </a:r>
          </a:p>
        </p:txBody>
      </p:sp>
    </p:spTree>
    <p:extLst>
      <p:ext uri="{BB962C8B-B14F-4D97-AF65-F5344CB8AC3E}">
        <p14:creationId xmlns:p14="http://schemas.microsoft.com/office/powerpoint/2010/main" val="341946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0F0BFD53-2A6C-488B-B757-750CBF1D23E6}"/>
              </a:ext>
            </a:extLst>
          </p:cNvPr>
          <p:cNvSpPr>
            <a:spLocks noGrp="1"/>
          </p:cNvSpPr>
          <p:nvPr>
            <p:ph type="title"/>
          </p:nvPr>
        </p:nvSpPr>
        <p:spPr>
          <a:xfrm>
            <a:off x="677334" y="343948"/>
            <a:ext cx="8596668" cy="603503"/>
          </a:xfrm>
        </p:spPr>
        <p:txBody>
          <a:bodyPr>
            <a:normAutofit fontScale="90000"/>
          </a:bodyPr>
          <a:lstStyle/>
          <a:p>
            <a:pPr algn="ctr"/>
            <a:r>
              <a:rPr lang="uk-UA" dirty="0">
                <a:solidFill>
                  <a:schemeClr val="bg1"/>
                </a:solidFill>
              </a:rPr>
              <a:t>Стаціонари вдома</a:t>
            </a:r>
            <a:br>
              <a:rPr lang="uk-UA" dirty="0"/>
            </a:br>
            <a:endParaRPr lang="uk-UA" dirty="0"/>
          </a:p>
        </p:txBody>
      </p:sp>
      <p:graphicFrame>
        <p:nvGraphicFramePr>
          <p:cNvPr id="9" name="Місце для вмісту 8"/>
          <p:cNvGraphicFramePr>
            <a:graphicFrameLocks noGrp="1"/>
          </p:cNvGraphicFramePr>
          <p:nvPr>
            <p:ph idx="1"/>
            <p:extLst>
              <p:ext uri="{D42A27DB-BD31-4B8C-83A1-F6EECF244321}">
                <p14:modId xmlns:p14="http://schemas.microsoft.com/office/powerpoint/2010/main" val="48406912"/>
              </p:ext>
            </p:extLst>
          </p:nvPr>
        </p:nvGraphicFramePr>
        <p:xfrm>
          <a:off x="180405" y="947451"/>
          <a:ext cx="7497402" cy="3721607"/>
        </p:xfrm>
        <a:graphic>
          <a:graphicData uri="http://schemas.openxmlformats.org/drawingml/2006/chart">
            <c:chart xmlns:c="http://schemas.openxmlformats.org/drawingml/2006/chart" xmlns:r="http://schemas.openxmlformats.org/officeDocument/2006/relationships" r:id="rId2"/>
          </a:graphicData>
        </a:graphic>
      </p:graphicFrame>
      <p:sp>
        <p:nvSpPr>
          <p:cNvPr id="15" name="Прямокутник 14"/>
          <p:cNvSpPr/>
          <p:nvPr/>
        </p:nvSpPr>
        <p:spPr>
          <a:xfrm>
            <a:off x="459213" y="4880472"/>
            <a:ext cx="7121163" cy="1615827"/>
          </a:xfrm>
          <a:prstGeom prst="rect">
            <a:avLst/>
          </a:prstGeom>
        </p:spPr>
        <p:txBody>
          <a:bodyPr wrap="square">
            <a:spAutoFit/>
          </a:bodyPr>
          <a:lstStyle/>
          <a:p>
            <a:pPr algn="just">
              <a:lnSpc>
                <a:spcPct val="150000"/>
              </a:lnSpc>
            </a:pPr>
            <a:r>
              <a:rPr lang="uk-UA" dirty="0"/>
              <a:t>Відмічається збільшення кількості стаціонарів вдома в порівнянні з минулими роками, що пов’язано з лікуванням хворих на С</a:t>
            </a:r>
            <a:r>
              <a:rPr lang="en-US" dirty="0"/>
              <a:t>OVID-19 </a:t>
            </a:r>
            <a:r>
              <a:rPr lang="ru-RU" dirty="0" err="1"/>
              <a:t>легкої</a:t>
            </a:r>
            <a:r>
              <a:rPr lang="ru-RU" dirty="0"/>
              <a:t> та </a:t>
            </a:r>
            <a:r>
              <a:rPr lang="ru-RU" dirty="0" err="1"/>
              <a:t>середньої</a:t>
            </a:r>
            <a:r>
              <a:rPr lang="ru-RU" dirty="0"/>
              <a:t> </a:t>
            </a:r>
            <a:r>
              <a:rPr lang="ru-RU" dirty="0" err="1"/>
              <a:t>важкості</a:t>
            </a:r>
            <a:r>
              <a:rPr lang="ru-RU" dirty="0"/>
              <a:t>.</a:t>
            </a:r>
            <a:r>
              <a:rPr lang="uk-UA" dirty="0"/>
              <a:t> </a:t>
            </a:r>
          </a:p>
          <a:p>
            <a:pPr algn="just"/>
            <a:endParaRPr lang="uk-UA" dirty="0"/>
          </a:p>
        </p:txBody>
      </p:sp>
      <p:pic>
        <p:nvPicPr>
          <p:cNvPr id="3" name="Рисунок 2">
            <a:extLst>
              <a:ext uri="{FF2B5EF4-FFF2-40B4-BE49-F238E27FC236}">
                <a16:creationId xmlns:a16="http://schemas.microsoft.com/office/drawing/2014/main" id="{0A7BC3C4-6DC7-4B2B-BDC6-D62A54F391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7317" y="343948"/>
            <a:ext cx="4104277" cy="2606642"/>
          </a:xfrm>
          <a:prstGeom prst="rect">
            <a:avLst/>
          </a:prstGeom>
        </p:spPr>
      </p:pic>
      <p:pic>
        <p:nvPicPr>
          <p:cNvPr id="6" name="Рисунок 5">
            <a:extLst>
              <a:ext uri="{FF2B5EF4-FFF2-40B4-BE49-F238E27FC236}">
                <a16:creationId xmlns:a16="http://schemas.microsoft.com/office/drawing/2014/main" id="{16BBBB9A-48C6-4417-B9FC-46C3CD5EB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83699" y="3610466"/>
            <a:ext cx="4127895" cy="2418803"/>
          </a:xfrm>
          <a:prstGeom prst="rect">
            <a:avLst/>
          </a:prstGeom>
        </p:spPr>
      </p:pic>
    </p:spTree>
    <p:extLst>
      <p:ext uri="{BB962C8B-B14F-4D97-AF65-F5344CB8AC3E}">
        <p14:creationId xmlns:p14="http://schemas.microsoft.com/office/powerpoint/2010/main" val="2768020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9E9DCB-74AA-4E5A-B729-9A1BB1E318D6}"/>
              </a:ext>
            </a:extLst>
          </p:cNvPr>
          <p:cNvSpPr>
            <a:spLocks noGrp="1"/>
          </p:cNvSpPr>
          <p:nvPr>
            <p:ph type="title"/>
          </p:nvPr>
        </p:nvSpPr>
        <p:spPr>
          <a:xfrm>
            <a:off x="524043" y="36697"/>
            <a:ext cx="9475634" cy="1106882"/>
          </a:xfrm>
        </p:spPr>
        <p:txBody>
          <a:bodyPr>
            <a:normAutofit/>
          </a:bodyPr>
          <a:lstStyle/>
          <a:p>
            <a:pPr algn="ctr"/>
            <a:r>
              <a:rPr lang="uk-UA" sz="3000" dirty="0">
                <a:solidFill>
                  <a:schemeClr val="bg1"/>
                </a:solidFill>
              </a:rPr>
              <a:t>Кількість стаціонарів вдома </a:t>
            </a:r>
            <a:br>
              <a:rPr lang="uk-UA" sz="3000" dirty="0">
                <a:solidFill>
                  <a:schemeClr val="bg1"/>
                </a:solidFill>
              </a:rPr>
            </a:br>
            <a:r>
              <a:rPr lang="uk-UA" sz="3000" dirty="0">
                <a:solidFill>
                  <a:schemeClr val="bg1"/>
                </a:solidFill>
              </a:rPr>
              <a:t>на 1 лікаря</a:t>
            </a:r>
          </a:p>
        </p:txBody>
      </p:sp>
      <mc:AlternateContent xmlns:mc="http://schemas.openxmlformats.org/markup-compatibility/2006">
        <mc:Choice xmlns:am3d="http://schemas.microsoft.com/office/drawing/2017/model3d" Requires="am3d">
          <p:graphicFrame>
            <p:nvGraphicFramePr>
              <p:cNvPr id="6" name="Місце для вмісту 5" descr="Ditetragonal Prism And Base Blue">
                <a:extLst>
                  <a:ext uri="{FF2B5EF4-FFF2-40B4-BE49-F238E27FC236}">
                    <a16:creationId xmlns:a16="http://schemas.microsoft.com/office/drawing/2014/main" id="{992B7A09-6842-44B1-A673-0934086AC080}"/>
                  </a:ext>
                </a:extLst>
              </p:cNvPr>
              <p:cNvGraphicFramePr>
                <a:graphicFrameLocks noGrp="1" noChangeAspect="1"/>
              </p:cNvGraphicFramePr>
              <p:nvPr>
                <p:ph sz="half" idx="1"/>
                <p:extLst>
                  <p:ext uri="{D42A27DB-BD31-4B8C-83A1-F6EECF244321}">
                    <p14:modId xmlns:p14="http://schemas.microsoft.com/office/powerpoint/2010/main" val="2057102468"/>
                  </p:ext>
                </p:extLst>
              </p:nvPr>
            </p:nvGraphicFramePr>
            <p:xfrm>
              <a:off x="292068" y="3031600"/>
              <a:ext cx="818784" cy="1046440"/>
            </p:xfrm>
            <a:graphic>
              <a:graphicData uri="http://schemas.microsoft.com/office/drawing/2017/model3d">
                <am3d:model3d r:embed="rId2">
                  <am3d:spPr>
                    <a:xfrm>
                      <a:off x="0" y="0"/>
                      <a:ext cx="818784" cy="1046440"/>
                    </a:xfrm>
                    <a:prstGeom prst="rect">
                      <a:avLst/>
                    </a:prstGeom>
                  </am3d:spPr>
                  <am3d:camera>
                    <am3d:pos x="0" y="0" z="66470898"/>
                    <am3d:up dx="0" dy="36000000" dz="0"/>
                    <am3d:lookAt x="0" y="0" z="0"/>
                    <am3d:perspective fov="2700000"/>
                  </am3d:camera>
                  <am3d:trans>
                    <am3d:meterPerModelUnit n="119034" d="1000000"/>
                    <am3d:preTrans dx="0" dy="-18000000" dz="0"/>
                    <am3d:scale>
                      <am3d:sx n="1000000" d="1000000"/>
                      <am3d:sy n="1000000" d="1000000"/>
                      <am3d:sz n="1000000" d="1000000"/>
                    </am3d:scale>
                    <am3d:rot/>
                    <am3d:postTrans dx="0" dy="0" dz="0"/>
                  </am3d:trans>
                  <am3d:raster rName="Office3DRenderer" rVer="16.0.8326">
                    <am3d:blip r:embed="rId3"/>
                  </am3d:raster>
                  <am3d:objViewport viewportSz="129454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Місце для вмісту 5" descr="Ditetragonal Prism And Base Blue">
                <a:extLst>
                  <a:ext uri="{FF2B5EF4-FFF2-40B4-BE49-F238E27FC236}">
                    <a16:creationId xmlns:a16="http://schemas.microsoft.com/office/drawing/2014/main" id="{992B7A09-6842-44B1-A673-0934086AC080}"/>
                  </a:ext>
                </a:extLst>
              </p:cNvPr>
              <p:cNvPicPr>
                <a:picLocks noGrp="1" noRot="1" noChangeAspect="1" noMove="1" noResize="1" noEditPoints="1" noAdjustHandles="1" noChangeArrowheads="1" noChangeShapeType="1" noCrop="1"/>
              </p:cNvPicPr>
              <p:nvPr/>
            </p:nvPicPr>
            <p:blipFill>
              <a:blip r:embed="rId3"/>
              <a:stretch>
                <a:fillRect/>
              </a:stretch>
            </p:blipFill>
            <p:spPr>
              <a:xfrm>
                <a:off x="292068" y="3031600"/>
                <a:ext cx="818784" cy="1046440"/>
              </a:xfrm>
              <a:prstGeom prst="rect">
                <a:avLst/>
              </a:prstGeom>
            </p:spPr>
          </p:pic>
        </mc:Fallback>
      </mc:AlternateContent>
      <p:sp>
        <p:nvSpPr>
          <p:cNvPr id="9" name="Прямокутник 8">
            <a:extLst>
              <a:ext uri="{FF2B5EF4-FFF2-40B4-BE49-F238E27FC236}">
                <a16:creationId xmlns:a16="http://schemas.microsoft.com/office/drawing/2014/main" id="{1155779F-568E-4DA9-B18F-EFF938126D73}"/>
              </a:ext>
            </a:extLst>
          </p:cNvPr>
          <p:cNvSpPr/>
          <p:nvPr/>
        </p:nvSpPr>
        <p:spPr>
          <a:xfrm>
            <a:off x="193529" y="1139122"/>
            <a:ext cx="3664913" cy="1046440"/>
          </a:xfrm>
          <a:prstGeom prst="rect">
            <a:avLst/>
          </a:prstGeom>
        </p:spPr>
        <p:txBody>
          <a:bodyPr wrap="square">
            <a:spAutoFit/>
          </a:bodyPr>
          <a:lstStyle/>
          <a:p>
            <a:r>
              <a:rPr lang="uk-UA" sz="2000" b="1" dirty="0"/>
              <a:t>          </a:t>
            </a:r>
            <a:r>
              <a:rPr lang="uk-UA" sz="2200" b="1" dirty="0">
                <a:solidFill>
                  <a:schemeClr val="bg1"/>
                </a:solidFill>
              </a:rPr>
              <a:t>Лікар ЗПСЛ</a:t>
            </a:r>
          </a:p>
          <a:p>
            <a:br>
              <a:rPr lang="uk-UA" sz="2000" b="1" dirty="0">
                <a:solidFill>
                  <a:schemeClr val="bg1"/>
                </a:solidFill>
              </a:rPr>
            </a:br>
            <a:r>
              <a:rPr lang="uk-UA" sz="2000" b="1" dirty="0">
                <a:solidFill>
                  <a:schemeClr val="bg1"/>
                </a:solidFill>
              </a:rPr>
              <a:t>   41,1         76,4        106,4</a:t>
            </a:r>
          </a:p>
        </p:txBody>
      </p:sp>
      <p:sp>
        <p:nvSpPr>
          <p:cNvPr id="10" name="Прямокутник 9">
            <a:extLst>
              <a:ext uri="{FF2B5EF4-FFF2-40B4-BE49-F238E27FC236}">
                <a16:creationId xmlns:a16="http://schemas.microsoft.com/office/drawing/2014/main" id="{559B1959-B29F-4763-9617-ED02D825619B}"/>
              </a:ext>
            </a:extLst>
          </p:cNvPr>
          <p:cNvSpPr/>
          <p:nvPr/>
        </p:nvSpPr>
        <p:spPr>
          <a:xfrm>
            <a:off x="111453" y="4101993"/>
            <a:ext cx="3815280" cy="584775"/>
          </a:xfrm>
          <a:prstGeom prst="rect">
            <a:avLst/>
          </a:prstGeom>
        </p:spPr>
        <p:txBody>
          <a:bodyPr wrap="square">
            <a:spAutoFit/>
          </a:bodyPr>
          <a:lstStyle/>
          <a:p>
            <a:r>
              <a:rPr lang="uk-UA" sz="1600" b="1" dirty="0">
                <a:solidFill>
                  <a:schemeClr val="bg1"/>
                </a:solidFill>
              </a:rPr>
              <a:t>             </a:t>
            </a:r>
          </a:p>
          <a:p>
            <a:r>
              <a:rPr lang="uk-UA" sz="1600" b="1" dirty="0">
                <a:solidFill>
                  <a:schemeClr val="bg1"/>
                </a:solidFill>
              </a:rPr>
              <a:t>    2019 р.        2020 р.       2021 р.</a:t>
            </a:r>
          </a:p>
        </p:txBody>
      </p:sp>
      <p:sp>
        <p:nvSpPr>
          <p:cNvPr id="13" name="Прямокутник 12">
            <a:extLst>
              <a:ext uri="{FF2B5EF4-FFF2-40B4-BE49-F238E27FC236}">
                <a16:creationId xmlns:a16="http://schemas.microsoft.com/office/drawing/2014/main" id="{47EC5C90-F4D9-4975-A46C-2C7E4E0BA28E}"/>
              </a:ext>
            </a:extLst>
          </p:cNvPr>
          <p:cNvSpPr/>
          <p:nvPr/>
        </p:nvSpPr>
        <p:spPr>
          <a:xfrm>
            <a:off x="8238744" y="1203766"/>
            <a:ext cx="3953256" cy="1015663"/>
          </a:xfrm>
          <a:prstGeom prst="rect">
            <a:avLst/>
          </a:prstGeom>
        </p:spPr>
        <p:txBody>
          <a:bodyPr wrap="square">
            <a:spAutoFit/>
          </a:bodyPr>
          <a:lstStyle/>
          <a:p>
            <a:r>
              <a:rPr lang="uk-UA" sz="2200" b="1" dirty="0"/>
              <a:t>           </a:t>
            </a:r>
            <a:r>
              <a:rPr lang="uk-UA" sz="2200" b="1" dirty="0">
                <a:solidFill>
                  <a:schemeClr val="bg1"/>
                </a:solidFill>
              </a:rPr>
              <a:t>Лікар педіатр</a:t>
            </a:r>
          </a:p>
          <a:p>
            <a:br>
              <a:rPr lang="uk-UA" b="1" dirty="0">
                <a:solidFill>
                  <a:schemeClr val="bg1"/>
                </a:solidFill>
              </a:rPr>
            </a:br>
            <a:r>
              <a:rPr lang="uk-UA" b="1" dirty="0">
                <a:solidFill>
                  <a:schemeClr val="bg1"/>
                </a:solidFill>
              </a:rPr>
              <a:t>       </a:t>
            </a:r>
            <a:r>
              <a:rPr lang="uk-UA" sz="2000" b="1" dirty="0">
                <a:solidFill>
                  <a:schemeClr val="bg1"/>
                </a:solidFill>
              </a:rPr>
              <a:t>18,2</a:t>
            </a:r>
            <a:r>
              <a:rPr lang="uk-UA" b="1" dirty="0">
                <a:solidFill>
                  <a:schemeClr val="bg1"/>
                </a:solidFill>
              </a:rPr>
              <a:t>           </a:t>
            </a:r>
            <a:r>
              <a:rPr lang="uk-UA" sz="2000" b="1" dirty="0">
                <a:solidFill>
                  <a:schemeClr val="bg1"/>
                </a:solidFill>
              </a:rPr>
              <a:t>6,8          8,1</a:t>
            </a:r>
          </a:p>
        </p:txBody>
      </p:sp>
      <p:sp>
        <p:nvSpPr>
          <p:cNvPr id="14" name="Прямокутник 13">
            <a:extLst>
              <a:ext uri="{FF2B5EF4-FFF2-40B4-BE49-F238E27FC236}">
                <a16:creationId xmlns:a16="http://schemas.microsoft.com/office/drawing/2014/main" id="{850BED60-01D3-4A77-9212-29C8490BD4E6}"/>
              </a:ext>
            </a:extLst>
          </p:cNvPr>
          <p:cNvSpPr/>
          <p:nvPr/>
        </p:nvSpPr>
        <p:spPr>
          <a:xfrm>
            <a:off x="8432800" y="4470401"/>
            <a:ext cx="3390900" cy="338554"/>
          </a:xfrm>
          <a:prstGeom prst="rect">
            <a:avLst/>
          </a:prstGeom>
        </p:spPr>
        <p:txBody>
          <a:bodyPr wrap="square">
            <a:spAutoFit/>
          </a:bodyPr>
          <a:lstStyle/>
          <a:p>
            <a:r>
              <a:rPr lang="uk-UA" sz="1600" b="1" dirty="0">
                <a:solidFill>
                  <a:schemeClr val="bg1"/>
                </a:solidFill>
              </a:rPr>
              <a:t>    2019 р.       2020 р.      2021 р.</a:t>
            </a:r>
          </a:p>
        </p:txBody>
      </p:sp>
      <p:pic>
        <p:nvPicPr>
          <p:cNvPr id="3" name="Рисунок 2"/>
          <p:cNvPicPr>
            <a:picLocks noChangeAspect="1"/>
          </p:cNvPicPr>
          <p:nvPr/>
        </p:nvPicPr>
        <p:blipFill>
          <a:blip r:embed="rId4"/>
          <a:stretch>
            <a:fillRect/>
          </a:stretch>
        </p:blipFill>
        <p:spPr>
          <a:xfrm>
            <a:off x="8513064" y="2889504"/>
            <a:ext cx="1021332" cy="1317016"/>
          </a:xfrm>
          <a:prstGeom prst="rect">
            <a:avLst/>
          </a:prstGeom>
          <a:effectLst>
            <a:outerShdw blurRad="50800" dist="50800" dir="5400000" sx="20000" sy="20000" algn="ctr" rotWithShape="0">
              <a:srgbClr val="000000">
                <a:alpha val="43137"/>
              </a:srgbClr>
            </a:outerShdw>
          </a:effectLst>
        </p:spPr>
      </p:pic>
      <p:pic>
        <p:nvPicPr>
          <p:cNvPr id="15" name="Рисунок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54413" y="3291840"/>
            <a:ext cx="841629" cy="914680"/>
          </a:xfrm>
          <a:prstGeom prst="rect">
            <a:avLst/>
          </a:prstGeom>
          <a:effectLst>
            <a:outerShdw blurRad="50800" dist="50800" dir="5400000" sx="20000" sy="20000" algn="ctr" rotWithShape="0">
              <a:srgbClr val="000000">
                <a:alpha val="43137"/>
              </a:srgbClr>
            </a:outerShdw>
          </a:effectLst>
        </p:spPr>
      </p:pic>
      <p:pic>
        <p:nvPicPr>
          <p:cNvPr id="16" name="Рисунок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47706" y="3190856"/>
            <a:ext cx="817017" cy="1015664"/>
          </a:xfrm>
          <a:prstGeom prst="rect">
            <a:avLst/>
          </a:prstGeom>
          <a:effectLst>
            <a:outerShdw blurRad="50800" dist="50800" dir="5400000" sx="20000" sy="20000" algn="ctr" rotWithShape="0">
              <a:srgbClr val="000000">
                <a:alpha val="43137"/>
              </a:srgbClr>
            </a:outerShdw>
          </a:effectLst>
        </p:spPr>
      </p:pic>
      <p:pic>
        <p:nvPicPr>
          <p:cNvPr id="12" name="Рисунок 11"/>
          <p:cNvPicPr>
            <a:picLocks noChangeAspect="1"/>
          </p:cNvPicPr>
          <p:nvPr/>
        </p:nvPicPr>
        <p:blipFill>
          <a:blip r:embed="rId7"/>
          <a:stretch>
            <a:fillRect/>
          </a:stretch>
        </p:blipFill>
        <p:spPr>
          <a:xfrm>
            <a:off x="2486356" y="2340530"/>
            <a:ext cx="979998" cy="1724038"/>
          </a:xfrm>
          <a:prstGeom prst="rect">
            <a:avLst/>
          </a:prstGeom>
        </p:spPr>
      </p:pic>
      <p:pic>
        <p:nvPicPr>
          <p:cNvPr id="19" name="Рисунок 18"/>
          <p:cNvPicPr>
            <a:picLocks noChangeAspect="1"/>
          </p:cNvPicPr>
          <p:nvPr/>
        </p:nvPicPr>
        <p:blipFill>
          <a:blip r:embed="rId8"/>
          <a:stretch>
            <a:fillRect/>
          </a:stretch>
        </p:blipFill>
        <p:spPr>
          <a:xfrm>
            <a:off x="1344294" y="2671314"/>
            <a:ext cx="979562" cy="1469348"/>
          </a:xfrm>
          <a:prstGeom prst="rect">
            <a:avLst/>
          </a:prstGeom>
        </p:spPr>
      </p:pic>
      <p:sp>
        <p:nvSpPr>
          <p:cNvPr id="17" name="TextBox 16">
            <a:extLst>
              <a:ext uri="{FF2B5EF4-FFF2-40B4-BE49-F238E27FC236}">
                <a16:creationId xmlns:a16="http://schemas.microsoft.com/office/drawing/2014/main" id="{B4512897-C319-4784-B8A8-F5FC76FE1CC0}"/>
              </a:ext>
            </a:extLst>
          </p:cNvPr>
          <p:cNvSpPr txBox="1"/>
          <p:nvPr/>
        </p:nvSpPr>
        <p:spPr>
          <a:xfrm>
            <a:off x="403123" y="5223507"/>
            <a:ext cx="9301316" cy="1446550"/>
          </a:xfrm>
          <a:prstGeom prst="rect">
            <a:avLst/>
          </a:prstGeom>
          <a:noFill/>
        </p:spPr>
        <p:txBody>
          <a:bodyPr wrap="square">
            <a:spAutoFit/>
          </a:bodyPr>
          <a:lstStyle/>
          <a:p>
            <a:r>
              <a:rPr kumimoji="0" lang="uk-UA" sz="2200" b="0" i="0" u="none" strike="noStrike" kern="1200" cap="all" spc="0" normalizeH="0" baseline="0" noProof="0" dirty="0">
                <a:ln w="3175" cmpd="sng">
                  <a:noFill/>
                </a:ln>
                <a:solidFill>
                  <a:prstClr val="black"/>
                </a:solidFill>
                <a:effectLst/>
                <a:uLnTx/>
                <a:uFillTx/>
                <a:latin typeface="Century Gothic" panose="020B0502020202020204"/>
                <a:ea typeface="+mj-ea"/>
                <a:cs typeface="+mj-cs"/>
              </a:rPr>
              <a:t>Кількість стаціонарів вдома на 1 лікаря в порівнянні з 2020 роком виросла у лікарів ЗПСЛ за рахунок лікування хворих на пневмонію та </a:t>
            </a:r>
            <a:r>
              <a:rPr kumimoji="0" lang="en-US" sz="2200" b="0" i="0" u="none" strike="noStrike" kern="1200" cap="all" spc="0" normalizeH="0" baseline="0" noProof="0" dirty="0">
                <a:ln w="3175" cmpd="sng">
                  <a:noFill/>
                </a:ln>
                <a:solidFill>
                  <a:prstClr val="black"/>
                </a:solidFill>
                <a:effectLst/>
                <a:uLnTx/>
                <a:uFillTx/>
                <a:latin typeface="Century Gothic" panose="020B0502020202020204"/>
                <a:ea typeface="+mj-ea"/>
                <a:cs typeface="+mj-cs"/>
              </a:rPr>
              <a:t>COVID-19 </a:t>
            </a:r>
            <a:r>
              <a:rPr kumimoji="0" lang="uk-UA" sz="2200" b="0" i="0" u="none" strike="noStrike" kern="1200" cap="all" spc="0" normalizeH="0" baseline="0" noProof="0" dirty="0">
                <a:ln w="3175" cmpd="sng">
                  <a:noFill/>
                </a:ln>
                <a:solidFill>
                  <a:prstClr val="black"/>
                </a:solidFill>
                <a:effectLst/>
                <a:uLnTx/>
                <a:uFillTx/>
                <a:latin typeface="Century Gothic" panose="020B0502020202020204"/>
                <a:ea typeface="+mj-ea"/>
                <a:cs typeface="+mj-cs"/>
              </a:rPr>
              <a:t>легкого та середнього ступенів важкості в </a:t>
            </a:r>
            <a:r>
              <a:rPr lang="uk-UA" sz="2200" cap="all" dirty="0" err="1">
                <a:ln w="3175" cmpd="sng">
                  <a:noFill/>
                </a:ln>
                <a:solidFill>
                  <a:prstClr val="black"/>
                </a:solidFill>
                <a:latin typeface="Century Gothic" panose="020B0502020202020204"/>
                <a:ea typeface="+mj-ea"/>
                <a:cs typeface="+mj-cs"/>
              </a:rPr>
              <a:t>амбулаторни</a:t>
            </a:r>
            <a:r>
              <a:rPr kumimoji="0" lang="uk-UA" sz="2200" b="0" i="0" u="none" strike="noStrike" kern="1200" cap="all" spc="0" normalizeH="0" baseline="0" noProof="0" dirty="0">
                <a:ln w="3175" cmpd="sng">
                  <a:noFill/>
                </a:ln>
                <a:solidFill>
                  <a:prstClr val="black"/>
                </a:solidFill>
                <a:effectLst/>
                <a:uLnTx/>
                <a:uFillTx/>
                <a:latin typeface="Century Gothic" panose="020B0502020202020204"/>
                <a:ea typeface="+mj-ea"/>
                <a:cs typeface="+mj-cs"/>
              </a:rPr>
              <a:t>х умовах.</a:t>
            </a:r>
            <a:endParaRPr lang="uk-UA" sz="2200" dirty="0"/>
          </a:p>
        </p:txBody>
      </p:sp>
      <p:pic>
        <p:nvPicPr>
          <p:cNvPr id="7" name="Рисунок 6">
            <a:extLst>
              <a:ext uri="{FF2B5EF4-FFF2-40B4-BE49-F238E27FC236}">
                <a16:creationId xmlns:a16="http://schemas.microsoft.com/office/drawing/2014/main" id="{0CA27823-4242-4549-BE48-3172F62816C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99796" y="1511550"/>
            <a:ext cx="4458660" cy="2590443"/>
          </a:xfrm>
          <a:prstGeom prst="rect">
            <a:avLst/>
          </a:prstGeom>
        </p:spPr>
      </p:pic>
    </p:spTree>
    <p:extLst>
      <p:ext uri="{BB962C8B-B14F-4D97-AF65-F5344CB8AC3E}">
        <p14:creationId xmlns:p14="http://schemas.microsoft.com/office/powerpoint/2010/main" val="1120001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A008A4-DFCB-4569-8685-63FFF512127F}"/>
              </a:ext>
            </a:extLst>
          </p:cNvPr>
          <p:cNvSpPr>
            <a:spLocks noGrp="1"/>
          </p:cNvSpPr>
          <p:nvPr>
            <p:ph type="title"/>
          </p:nvPr>
        </p:nvSpPr>
        <p:spPr>
          <a:xfrm>
            <a:off x="5148548" y="401138"/>
            <a:ext cx="4527933" cy="1269769"/>
          </a:xfrm>
        </p:spPr>
        <p:txBody>
          <a:bodyPr>
            <a:noAutofit/>
          </a:bodyPr>
          <a:lstStyle/>
          <a:p>
            <a:pPr algn="ctr"/>
            <a:r>
              <a:rPr lang="uk-UA" sz="2000" dirty="0">
                <a:solidFill>
                  <a:schemeClr val="bg1"/>
                </a:solidFill>
              </a:rPr>
              <a:t>Кількість викликів швидкої медичної допомоги </a:t>
            </a:r>
            <a:br>
              <a:rPr lang="uk-UA" sz="2000" dirty="0">
                <a:solidFill>
                  <a:schemeClr val="bg1"/>
                </a:solidFill>
              </a:rPr>
            </a:br>
            <a:r>
              <a:rPr lang="uk-UA" sz="2000" dirty="0">
                <a:solidFill>
                  <a:schemeClr val="bg1"/>
                </a:solidFill>
              </a:rPr>
              <a:t>до хронічних хворих жителів </a:t>
            </a:r>
            <a:br>
              <a:rPr lang="uk-UA" sz="2000" dirty="0">
                <a:solidFill>
                  <a:schemeClr val="bg1"/>
                </a:solidFill>
              </a:rPr>
            </a:br>
            <a:r>
              <a:rPr lang="uk-UA" sz="2000" dirty="0">
                <a:solidFill>
                  <a:schemeClr val="bg1"/>
                </a:solidFill>
              </a:rPr>
              <a:t>(кількість осіб/на 1000 населення) </a:t>
            </a:r>
          </a:p>
        </p:txBody>
      </p:sp>
      <p:graphicFrame>
        <p:nvGraphicFramePr>
          <p:cNvPr id="6" name="Місце для вмісту 8">
            <a:extLst>
              <a:ext uri="{FF2B5EF4-FFF2-40B4-BE49-F238E27FC236}">
                <a16:creationId xmlns:a16="http://schemas.microsoft.com/office/drawing/2014/main" id="{4540DA45-0DEA-4EFC-8993-843D5DC460C7}"/>
              </a:ext>
            </a:extLst>
          </p:cNvPr>
          <p:cNvGraphicFramePr>
            <a:graphicFrameLocks noGrp="1"/>
          </p:cNvGraphicFramePr>
          <p:nvPr>
            <p:ph sz="half" idx="1"/>
            <p:extLst>
              <p:ext uri="{D42A27DB-BD31-4B8C-83A1-F6EECF244321}">
                <p14:modId xmlns:p14="http://schemas.microsoft.com/office/powerpoint/2010/main" val="3141052766"/>
              </p:ext>
            </p:extLst>
          </p:nvPr>
        </p:nvGraphicFramePr>
        <p:xfrm>
          <a:off x="811576" y="1928558"/>
          <a:ext cx="4092441" cy="3204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Місце для вмісту 8">
            <a:extLst>
              <a:ext uri="{FF2B5EF4-FFF2-40B4-BE49-F238E27FC236}">
                <a16:creationId xmlns:a16="http://schemas.microsoft.com/office/drawing/2014/main" id="{3C5889AD-CC97-499A-9128-07401F70B36B}"/>
              </a:ext>
            </a:extLst>
          </p:cNvPr>
          <p:cNvGraphicFramePr>
            <a:graphicFrameLocks noGrp="1"/>
          </p:cNvGraphicFramePr>
          <p:nvPr>
            <p:ph sz="half" idx="2"/>
            <p:extLst>
              <p:ext uri="{D42A27DB-BD31-4B8C-83A1-F6EECF244321}">
                <p14:modId xmlns:p14="http://schemas.microsoft.com/office/powerpoint/2010/main" val="1015500463"/>
              </p:ext>
            </p:extLst>
          </p:nvPr>
        </p:nvGraphicFramePr>
        <p:xfrm>
          <a:off x="5255045" y="1928558"/>
          <a:ext cx="4230477" cy="3204626"/>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кутник 3"/>
          <p:cNvSpPr/>
          <p:nvPr/>
        </p:nvSpPr>
        <p:spPr>
          <a:xfrm>
            <a:off x="758004" y="335560"/>
            <a:ext cx="4011772" cy="1967187"/>
          </a:xfrm>
          <a:prstGeom prst="rect">
            <a:avLst/>
          </a:prstGeom>
        </p:spPr>
        <p:txBody>
          <a:bodyPr wrap="square">
            <a:spAutoFit/>
          </a:bodyPr>
          <a:lstStyle/>
          <a:p>
            <a:pPr algn="ctr"/>
            <a:r>
              <a:rPr lang="uk-UA" sz="2000" dirty="0">
                <a:solidFill>
                  <a:schemeClr val="bg1"/>
                </a:solidFill>
              </a:rPr>
              <a:t>Надання невідкладної медичної допомоги сімейними лікарями (кількість осіб/1000 населення)</a:t>
            </a:r>
            <a:br>
              <a:rPr lang="uk-UA" dirty="0">
                <a:solidFill>
                  <a:schemeClr val="bg1"/>
                </a:solidFill>
              </a:rPr>
            </a:br>
            <a:endParaRPr lang="uk-UA" dirty="0">
              <a:solidFill>
                <a:schemeClr val="bg1"/>
              </a:solidFill>
            </a:endParaRPr>
          </a:p>
        </p:txBody>
      </p:sp>
      <p:sp>
        <p:nvSpPr>
          <p:cNvPr id="7" name="Прямокутник 6"/>
          <p:cNvSpPr/>
          <p:nvPr/>
        </p:nvSpPr>
        <p:spPr>
          <a:xfrm>
            <a:off x="385590" y="5133184"/>
            <a:ext cx="4518427" cy="861774"/>
          </a:xfrm>
          <a:prstGeom prst="rect">
            <a:avLst/>
          </a:prstGeom>
        </p:spPr>
        <p:txBody>
          <a:bodyPr wrap="square">
            <a:spAutoFit/>
          </a:bodyPr>
          <a:lstStyle/>
          <a:p>
            <a:r>
              <a:rPr lang="uk-UA" sz="1400" dirty="0">
                <a:solidFill>
                  <a:schemeClr val="bg1"/>
                </a:solidFill>
              </a:rPr>
              <a:t>На 1000 </a:t>
            </a:r>
          </a:p>
          <a:p>
            <a:r>
              <a:rPr lang="uk-UA" sz="1400" dirty="0">
                <a:solidFill>
                  <a:schemeClr val="bg1"/>
                </a:solidFill>
              </a:rPr>
              <a:t>нас.             </a:t>
            </a:r>
            <a:r>
              <a:rPr lang="uk-UA" dirty="0">
                <a:solidFill>
                  <a:schemeClr val="bg1"/>
                </a:solidFill>
              </a:rPr>
              <a:t>9,5         8,3         8,2        8,6</a:t>
            </a:r>
          </a:p>
          <a:p>
            <a:r>
              <a:rPr lang="uk-UA" dirty="0"/>
              <a:t> </a:t>
            </a:r>
          </a:p>
        </p:txBody>
      </p:sp>
      <p:sp>
        <p:nvSpPr>
          <p:cNvPr id="8" name="Прямокутник 7"/>
          <p:cNvSpPr/>
          <p:nvPr/>
        </p:nvSpPr>
        <p:spPr>
          <a:xfrm>
            <a:off x="4957589" y="5133184"/>
            <a:ext cx="6260724" cy="861774"/>
          </a:xfrm>
          <a:prstGeom prst="rect">
            <a:avLst/>
          </a:prstGeom>
        </p:spPr>
        <p:txBody>
          <a:bodyPr wrap="square">
            <a:spAutoFit/>
          </a:bodyPr>
          <a:lstStyle/>
          <a:p>
            <a:r>
              <a:rPr lang="uk-UA" sz="1400" dirty="0">
                <a:solidFill>
                  <a:schemeClr val="bg1"/>
                </a:solidFill>
              </a:rPr>
              <a:t>На 1000 </a:t>
            </a:r>
          </a:p>
          <a:p>
            <a:r>
              <a:rPr lang="uk-UA" sz="1400" dirty="0">
                <a:solidFill>
                  <a:schemeClr val="bg1"/>
                </a:solidFill>
              </a:rPr>
              <a:t>нас.          </a:t>
            </a:r>
            <a:r>
              <a:rPr lang="uk-UA" dirty="0">
                <a:solidFill>
                  <a:schemeClr val="bg1"/>
                </a:solidFill>
              </a:rPr>
              <a:t>12,7         7,8         9,5          7,1</a:t>
            </a:r>
          </a:p>
          <a:p>
            <a:r>
              <a:rPr lang="uk-UA" dirty="0"/>
              <a:t> </a:t>
            </a:r>
          </a:p>
        </p:txBody>
      </p:sp>
      <p:sp>
        <p:nvSpPr>
          <p:cNvPr id="10" name="Прямокутник 9"/>
          <p:cNvSpPr/>
          <p:nvPr/>
        </p:nvSpPr>
        <p:spPr>
          <a:xfrm>
            <a:off x="632179" y="5810533"/>
            <a:ext cx="8853344" cy="584775"/>
          </a:xfrm>
          <a:prstGeom prst="rect">
            <a:avLst/>
          </a:prstGeom>
        </p:spPr>
        <p:txBody>
          <a:bodyPr wrap="square">
            <a:spAutoFit/>
          </a:bodyPr>
          <a:lstStyle/>
          <a:p>
            <a:r>
              <a:rPr lang="uk-UA" sz="1600" dirty="0"/>
              <a:t>Відмічається збільшення надання невідкладної медичної допомоги сімейними лікарями та зменшення викликів швидкої медичної допомоги до хронічних хворих.</a:t>
            </a:r>
          </a:p>
        </p:txBody>
      </p:sp>
    </p:spTree>
    <p:extLst>
      <p:ext uri="{BB962C8B-B14F-4D97-AF65-F5344CB8AC3E}">
        <p14:creationId xmlns:p14="http://schemas.microsoft.com/office/powerpoint/2010/main" val="659695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00D428-5A03-4950-B933-964AA604E675}"/>
              </a:ext>
            </a:extLst>
          </p:cNvPr>
          <p:cNvSpPr>
            <a:spLocks noGrp="1"/>
          </p:cNvSpPr>
          <p:nvPr>
            <p:ph type="title"/>
          </p:nvPr>
        </p:nvSpPr>
        <p:spPr>
          <a:xfrm>
            <a:off x="677334" y="394284"/>
            <a:ext cx="4183589" cy="1181128"/>
          </a:xfrm>
        </p:spPr>
        <p:txBody>
          <a:bodyPr>
            <a:normAutofit fontScale="90000"/>
          </a:bodyPr>
          <a:lstStyle/>
          <a:p>
            <a:pPr algn="ctr"/>
            <a:r>
              <a:rPr lang="uk-UA" sz="1800" dirty="0">
                <a:solidFill>
                  <a:schemeClr val="bg1"/>
                </a:solidFill>
              </a:rPr>
              <a:t>Надання невідкладної медичної допомоги сімейними лікарями </a:t>
            </a:r>
            <a:br>
              <a:rPr lang="uk-UA" sz="1800" dirty="0">
                <a:solidFill>
                  <a:schemeClr val="bg1"/>
                </a:solidFill>
              </a:rPr>
            </a:br>
            <a:r>
              <a:rPr lang="uk-UA" sz="1800" dirty="0">
                <a:solidFill>
                  <a:schemeClr val="bg1"/>
                </a:solidFill>
              </a:rPr>
              <a:t>(кількість осіб/1000 населення) </a:t>
            </a:r>
            <a:br>
              <a:rPr lang="uk-UA" sz="1800" dirty="0">
                <a:solidFill>
                  <a:schemeClr val="bg1"/>
                </a:solidFill>
              </a:rPr>
            </a:br>
            <a:r>
              <a:rPr lang="uk-UA" sz="1800" dirty="0">
                <a:solidFill>
                  <a:schemeClr val="bg1"/>
                </a:solidFill>
              </a:rPr>
              <a:t>при окремих захворюваннях</a:t>
            </a:r>
            <a:br>
              <a:rPr lang="uk-UA" sz="1800" dirty="0">
                <a:solidFill>
                  <a:schemeClr val="tx1"/>
                </a:solidFill>
              </a:rPr>
            </a:br>
            <a:br>
              <a:rPr lang="uk-UA" sz="2000" dirty="0">
                <a:solidFill>
                  <a:schemeClr val="tx1"/>
                </a:solidFill>
              </a:rPr>
            </a:br>
            <a:endParaRPr lang="uk-UA" sz="2000" dirty="0">
              <a:solidFill>
                <a:schemeClr val="tx1"/>
              </a:solidFill>
            </a:endParaRPr>
          </a:p>
        </p:txBody>
      </p:sp>
      <p:graphicFrame>
        <p:nvGraphicFramePr>
          <p:cNvPr id="5" name="Таблиця 5">
            <a:extLst>
              <a:ext uri="{FF2B5EF4-FFF2-40B4-BE49-F238E27FC236}">
                <a16:creationId xmlns:a16="http://schemas.microsoft.com/office/drawing/2014/main" id="{818449D7-5461-4EF2-870A-8C7FC37352DC}"/>
              </a:ext>
            </a:extLst>
          </p:cNvPr>
          <p:cNvGraphicFramePr>
            <a:graphicFrameLocks noGrp="1"/>
          </p:cNvGraphicFramePr>
          <p:nvPr>
            <p:ph sz="half" idx="1"/>
            <p:extLst>
              <p:ext uri="{D42A27DB-BD31-4B8C-83A1-F6EECF244321}">
                <p14:modId xmlns:p14="http://schemas.microsoft.com/office/powerpoint/2010/main" val="1841786372"/>
              </p:ext>
            </p:extLst>
          </p:nvPr>
        </p:nvGraphicFramePr>
        <p:xfrm>
          <a:off x="467828" y="1530743"/>
          <a:ext cx="5329468" cy="3347610"/>
        </p:xfrm>
        <a:graphic>
          <a:graphicData uri="http://schemas.openxmlformats.org/drawingml/2006/table">
            <a:tbl>
              <a:tblPr firstRow="1" bandRow="1">
                <a:tableStyleId>{5C22544A-7EE6-4342-B048-85BDC9FD1C3A}</a:tableStyleId>
              </a:tblPr>
              <a:tblGrid>
                <a:gridCol w="1202690">
                  <a:extLst>
                    <a:ext uri="{9D8B030D-6E8A-4147-A177-3AD203B41FA5}">
                      <a16:colId xmlns:a16="http://schemas.microsoft.com/office/drawing/2014/main" val="2010476636"/>
                    </a:ext>
                  </a:extLst>
                </a:gridCol>
                <a:gridCol w="1052329">
                  <a:extLst>
                    <a:ext uri="{9D8B030D-6E8A-4147-A177-3AD203B41FA5}">
                      <a16:colId xmlns:a16="http://schemas.microsoft.com/office/drawing/2014/main" val="3940037921"/>
                    </a:ext>
                  </a:extLst>
                </a:gridCol>
                <a:gridCol w="1042010">
                  <a:extLst>
                    <a:ext uri="{9D8B030D-6E8A-4147-A177-3AD203B41FA5}">
                      <a16:colId xmlns:a16="http://schemas.microsoft.com/office/drawing/2014/main" val="231303676"/>
                    </a:ext>
                  </a:extLst>
                </a:gridCol>
                <a:gridCol w="1062645">
                  <a:extLst>
                    <a:ext uri="{9D8B030D-6E8A-4147-A177-3AD203B41FA5}">
                      <a16:colId xmlns:a16="http://schemas.microsoft.com/office/drawing/2014/main" val="3130994397"/>
                    </a:ext>
                  </a:extLst>
                </a:gridCol>
                <a:gridCol w="969794">
                  <a:extLst>
                    <a:ext uri="{9D8B030D-6E8A-4147-A177-3AD203B41FA5}">
                      <a16:colId xmlns:a16="http://schemas.microsoft.com/office/drawing/2014/main" val="494907770"/>
                    </a:ext>
                  </a:extLst>
                </a:gridCol>
              </a:tblGrid>
              <a:tr h="669522">
                <a:tc>
                  <a:txBody>
                    <a:bodyPr/>
                    <a:lstStyle/>
                    <a:p>
                      <a:pPr algn="ctr"/>
                      <a:r>
                        <a:rPr lang="uk-UA" sz="1600" dirty="0" err="1">
                          <a:solidFill>
                            <a:schemeClr val="bg1"/>
                          </a:solidFill>
                        </a:rPr>
                        <a:t>Захво</a:t>
                      </a:r>
                      <a:r>
                        <a:rPr lang="uk-UA" sz="1600" dirty="0">
                          <a:solidFill>
                            <a:schemeClr val="bg1"/>
                          </a:solidFill>
                        </a:rPr>
                        <a:t>-</a:t>
                      </a:r>
                    </a:p>
                    <a:p>
                      <a:pPr algn="ctr"/>
                      <a:r>
                        <a:rPr lang="uk-UA" sz="1600" dirty="0" err="1">
                          <a:solidFill>
                            <a:schemeClr val="bg1"/>
                          </a:solidFill>
                        </a:rPr>
                        <a:t>рювання</a:t>
                      </a:r>
                      <a:endParaRPr lang="uk-UA" sz="1600" dirty="0">
                        <a:solidFill>
                          <a:schemeClr val="bg1"/>
                        </a:solidFill>
                      </a:endParaRPr>
                    </a:p>
                  </a:txBody>
                  <a:tcPr>
                    <a:solidFill>
                      <a:schemeClr val="accent1">
                        <a:lumMod val="40000"/>
                        <a:lumOff val="60000"/>
                      </a:schemeClr>
                    </a:solidFill>
                  </a:tcPr>
                </a:tc>
                <a:tc>
                  <a:txBody>
                    <a:bodyPr/>
                    <a:lstStyle/>
                    <a:p>
                      <a:pPr algn="ctr"/>
                      <a:r>
                        <a:rPr lang="uk-UA" sz="1600" dirty="0">
                          <a:solidFill>
                            <a:schemeClr val="bg1"/>
                          </a:solidFill>
                        </a:rPr>
                        <a:t>2018 р.</a:t>
                      </a:r>
                    </a:p>
                  </a:txBody>
                  <a:tcPr>
                    <a:solidFill>
                      <a:schemeClr val="accent1">
                        <a:lumMod val="40000"/>
                        <a:lumOff val="60000"/>
                      </a:schemeClr>
                    </a:solidFill>
                  </a:tcPr>
                </a:tc>
                <a:tc>
                  <a:txBody>
                    <a:bodyPr/>
                    <a:lstStyle/>
                    <a:p>
                      <a:pPr algn="ctr"/>
                      <a:r>
                        <a:rPr lang="uk-UA" sz="1600" dirty="0">
                          <a:solidFill>
                            <a:schemeClr val="bg1"/>
                          </a:solidFill>
                        </a:rPr>
                        <a:t>2019 р.</a:t>
                      </a:r>
                    </a:p>
                  </a:txBody>
                  <a:tcPr>
                    <a:solidFill>
                      <a:schemeClr val="accent1">
                        <a:lumMod val="40000"/>
                        <a:lumOff val="60000"/>
                      </a:schemeClr>
                    </a:solidFill>
                  </a:tcPr>
                </a:tc>
                <a:tc>
                  <a:txBody>
                    <a:bodyPr/>
                    <a:lstStyle/>
                    <a:p>
                      <a:pPr algn="ctr"/>
                      <a:r>
                        <a:rPr lang="uk-UA" sz="1600" dirty="0">
                          <a:solidFill>
                            <a:schemeClr val="bg1"/>
                          </a:solidFill>
                        </a:rPr>
                        <a:t>2020 р.</a:t>
                      </a:r>
                    </a:p>
                  </a:txBody>
                  <a:tcPr>
                    <a:solidFill>
                      <a:schemeClr val="accent1">
                        <a:lumMod val="40000"/>
                        <a:lumOff val="60000"/>
                      </a:schemeClr>
                    </a:solidFill>
                  </a:tcPr>
                </a:tc>
                <a:tc>
                  <a:txBody>
                    <a:bodyPr/>
                    <a:lstStyle/>
                    <a:p>
                      <a:pPr algn="ctr"/>
                      <a:r>
                        <a:rPr lang="uk-UA" sz="1600" dirty="0">
                          <a:solidFill>
                            <a:schemeClr val="bg1"/>
                          </a:solidFill>
                        </a:rPr>
                        <a:t>2021 р.</a:t>
                      </a:r>
                    </a:p>
                  </a:txBody>
                  <a:tcPr>
                    <a:solidFill>
                      <a:schemeClr val="accent1">
                        <a:lumMod val="40000"/>
                        <a:lumOff val="60000"/>
                      </a:schemeClr>
                    </a:solidFill>
                  </a:tcPr>
                </a:tc>
                <a:extLst>
                  <a:ext uri="{0D108BD9-81ED-4DB2-BD59-A6C34878D82A}">
                    <a16:rowId xmlns:a16="http://schemas.microsoft.com/office/drawing/2014/main" val="2847437042"/>
                  </a:ext>
                </a:extLst>
              </a:tr>
              <a:tr h="669522">
                <a:tc>
                  <a:txBody>
                    <a:bodyPr/>
                    <a:lstStyle/>
                    <a:p>
                      <a:pPr algn="ctr"/>
                      <a:r>
                        <a:rPr lang="uk-UA" sz="1600" b="1" dirty="0">
                          <a:solidFill>
                            <a:schemeClr val="bg1"/>
                          </a:solidFill>
                        </a:rPr>
                        <a:t>ІХС</a:t>
                      </a:r>
                    </a:p>
                  </a:txBody>
                  <a:tcPr/>
                </a:tc>
                <a:tc>
                  <a:txBody>
                    <a:bodyPr/>
                    <a:lstStyle/>
                    <a:p>
                      <a:pPr algn="ctr"/>
                      <a:r>
                        <a:rPr lang="uk-UA" sz="1500" dirty="0">
                          <a:solidFill>
                            <a:schemeClr val="bg1"/>
                          </a:solidFill>
                        </a:rPr>
                        <a:t>118 - 2,6</a:t>
                      </a:r>
                    </a:p>
                  </a:txBody>
                  <a:tcPr/>
                </a:tc>
                <a:tc>
                  <a:txBody>
                    <a:bodyPr/>
                    <a:lstStyle/>
                    <a:p>
                      <a:pPr algn="ctr"/>
                      <a:r>
                        <a:rPr lang="uk-UA" sz="1500" dirty="0">
                          <a:solidFill>
                            <a:schemeClr val="bg1"/>
                          </a:solidFill>
                        </a:rPr>
                        <a:t>143 - 3,2</a:t>
                      </a:r>
                    </a:p>
                  </a:txBody>
                  <a:tcPr/>
                </a:tc>
                <a:tc>
                  <a:txBody>
                    <a:bodyPr/>
                    <a:lstStyle/>
                    <a:p>
                      <a:pPr algn="ctr"/>
                      <a:r>
                        <a:rPr lang="uk-UA" sz="1500" dirty="0">
                          <a:solidFill>
                            <a:schemeClr val="bg1"/>
                          </a:solidFill>
                        </a:rPr>
                        <a:t>103 - 2,3</a:t>
                      </a:r>
                    </a:p>
                  </a:txBody>
                  <a:tcPr/>
                </a:tc>
                <a:tc>
                  <a:txBody>
                    <a:bodyPr/>
                    <a:lstStyle/>
                    <a:p>
                      <a:pPr algn="ctr"/>
                      <a:r>
                        <a:rPr lang="uk-UA" sz="1500" dirty="0">
                          <a:solidFill>
                            <a:schemeClr val="bg1"/>
                          </a:solidFill>
                        </a:rPr>
                        <a:t>46 - 1,0</a:t>
                      </a:r>
                    </a:p>
                  </a:txBody>
                  <a:tcPr/>
                </a:tc>
                <a:extLst>
                  <a:ext uri="{0D108BD9-81ED-4DB2-BD59-A6C34878D82A}">
                    <a16:rowId xmlns:a16="http://schemas.microsoft.com/office/drawing/2014/main" val="1916557648"/>
                  </a:ext>
                </a:extLst>
              </a:tr>
              <a:tr h="669522">
                <a:tc>
                  <a:txBody>
                    <a:bodyPr/>
                    <a:lstStyle/>
                    <a:p>
                      <a:pPr algn="ctr"/>
                      <a:r>
                        <a:rPr lang="uk-UA" sz="1600" b="1" dirty="0">
                          <a:solidFill>
                            <a:schemeClr val="bg1"/>
                          </a:solidFill>
                        </a:rPr>
                        <a:t>ГХ</a:t>
                      </a:r>
                    </a:p>
                  </a:txBody>
                  <a:tcPr/>
                </a:tc>
                <a:tc>
                  <a:txBody>
                    <a:bodyPr/>
                    <a:lstStyle/>
                    <a:p>
                      <a:pPr algn="ctr"/>
                      <a:r>
                        <a:rPr lang="uk-UA" sz="1500" dirty="0">
                          <a:solidFill>
                            <a:schemeClr val="bg1"/>
                          </a:solidFill>
                        </a:rPr>
                        <a:t>372 – 8,2</a:t>
                      </a:r>
                    </a:p>
                  </a:txBody>
                  <a:tcPr/>
                </a:tc>
                <a:tc>
                  <a:txBody>
                    <a:bodyPr/>
                    <a:lstStyle/>
                    <a:p>
                      <a:pPr algn="ctr"/>
                      <a:r>
                        <a:rPr lang="uk-UA" sz="1500" dirty="0">
                          <a:solidFill>
                            <a:schemeClr val="bg1"/>
                          </a:solidFill>
                        </a:rPr>
                        <a:t>95 – 2,1</a:t>
                      </a:r>
                    </a:p>
                  </a:txBody>
                  <a:tcPr/>
                </a:tc>
                <a:tc>
                  <a:txBody>
                    <a:bodyPr/>
                    <a:lstStyle/>
                    <a:p>
                      <a:pPr algn="ctr"/>
                      <a:r>
                        <a:rPr lang="uk-UA" sz="1500" dirty="0">
                          <a:solidFill>
                            <a:schemeClr val="bg1"/>
                          </a:solidFill>
                        </a:rPr>
                        <a:t>174 – 4,0</a:t>
                      </a:r>
                    </a:p>
                  </a:txBody>
                  <a:tcPr/>
                </a:tc>
                <a:tc>
                  <a:txBody>
                    <a:bodyPr/>
                    <a:lstStyle/>
                    <a:p>
                      <a:pPr algn="ctr"/>
                      <a:r>
                        <a:rPr lang="uk-UA" sz="1500" dirty="0">
                          <a:solidFill>
                            <a:schemeClr val="bg1"/>
                          </a:solidFill>
                        </a:rPr>
                        <a:t>233 - 5,0</a:t>
                      </a:r>
                    </a:p>
                  </a:txBody>
                  <a:tcPr/>
                </a:tc>
                <a:extLst>
                  <a:ext uri="{0D108BD9-81ED-4DB2-BD59-A6C34878D82A}">
                    <a16:rowId xmlns:a16="http://schemas.microsoft.com/office/drawing/2014/main" val="2184291038"/>
                  </a:ext>
                </a:extLst>
              </a:tr>
              <a:tr h="669522">
                <a:tc>
                  <a:txBody>
                    <a:bodyPr/>
                    <a:lstStyle/>
                    <a:p>
                      <a:pPr algn="ctr"/>
                      <a:r>
                        <a:rPr lang="uk-UA" sz="1600" b="1" dirty="0">
                          <a:solidFill>
                            <a:schemeClr val="bg1"/>
                          </a:solidFill>
                        </a:rPr>
                        <a:t>БА</a:t>
                      </a:r>
                    </a:p>
                  </a:txBody>
                  <a:tcPr/>
                </a:tc>
                <a:tc>
                  <a:txBody>
                    <a:bodyPr/>
                    <a:lstStyle/>
                    <a:p>
                      <a:pPr algn="ctr"/>
                      <a:r>
                        <a:rPr lang="uk-UA" sz="1500" dirty="0">
                          <a:solidFill>
                            <a:schemeClr val="bg1"/>
                          </a:solidFill>
                        </a:rPr>
                        <a:t>4 – 0,09</a:t>
                      </a:r>
                    </a:p>
                  </a:txBody>
                  <a:tcPr/>
                </a:tc>
                <a:tc>
                  <a:txBody>
                    <a:bodyPr/>
                    <a:lstStyle/>
                    <a:p>
                      <a:pPr algn="ctr"/>
                      <a:r>
                        <a:rPr lang="uk-UA" sz="1500" dirty="0">
                          <a:solidFill>
                            <a:schemeClr val="bg1"/>
                          </a:solidFill>
                        </a:rPr>
                        <a:t>0</a:t>
                      </a:r>
                    </a:p>
                  </a:txBody>
                  <a:tcPr/>
                </a:tc>
                <a:tc>
                  <a:txBody>
                    <a:bodyPr/>
                    <a:lstStyle/>
                    <a:p>
                      <a:pPr algn="ctr"/>
                      <a:r>
                        <a:rPr lang="uk-UA" sz="1500" dirty="0">
                          <a:solidFill>
                            <a:schemeClr val="bg1"/>
                          </a:solidFill>
                        </a:rPr>
                        <a:t>1 – 0,02</a:t>
                      </a:r>
                    </a:p>
                  </a:txBody>
                  <a:tcPr/>
                </a:tc>
                <a:tc>
                  <a:txBody>
                    <a:bodyPr/>
                    <a:lstStyle/>
                    <a:p>
                      <a:pPr algn="ctr"/>
                      <a:r>
                        <a:rPr lang="uk-UA" sz="1500" dirty="0">
                          <a:solidFill>
                            <a:schemeClr val="bg1"/>
                          </a:solidFill>
                        </a:rPr>
                        <a:t>0</a:t>
                      </a:r>
                    </a:p>
                  </a:txBody>
                  <a:tcPr/>
                </a:tc>
                <a:extLst>
                  <a:ext uri="{0D108BD9-81ED-4DB2-BD59-A6C34878D82A}">
                    <a16:rowId xmlns:a16="http://schemas.microsoft.com/office/drawing/2014/main" val="1993716779"/>
                  </a:ext>
                </a:extLst>
              </a:tr>
              <a:tr h="669522">
                <a:tc>
                  <a:txBody>
                    <a:bodyPr/>
                    <a:lstStyle/>
                    <a:p>
                      <a:pPr algn="ctr"/>
                      <a:r>
                        <a:rPr lang="uk-UA" sz="1600" b="1" dirty="0">
                          <a:solidFill>
                            <a:schemeClr val="bg1"/>
                          </a:solidFill>
                        </a:rPr>
                        <a:t>Інші</a:t>
                      </a:r>
                    </a:p>
                  </a:txBody>
                  <a:tcPr/>
                </a:tc>
                <a:tc>
                  <a:txBody>
                    <a:bodyPr/>
                    <a:lstStyle/>
                    <a:p>
                      <a:pPr algn="ctr"/>
                      <a:r>
                        <a:rPr lang="uk-UA" sz="1500" dirty="0">
                          <a:solidFill>
                            <a:schemeClr val="bg1"/>
                          </a:solidFill>
                        </a:rPr>
                        <a:t>81 – 1,8</a:t>
                      </a:r>
                    </a:p>
                  </a:txBody>
                  <a:tcPr/>
                </a:tc>
                <a:tc>
                  <a:txBody>
                    <a:bodyPr/>
                    <a:lstStyle/>
                    <a:p>
                      <a:pPr algn="ctr"/>
                      <a:r>
                        <a:rPr lang="uk-UA" sz="1500" dirty="0">
                          <a:solidFill>
                            <a:schemeClr val="bg1"/>
                          </a:solidFill>
                        </a:rPr>
                        <a:t>115 – 2,5</a:t>
                      </a:r>
                    </a:p>
                  </a:txBody>
                  <a:tcPr/>
                </a:tc>
                <a:tc>
                  <a:txBody>
                    <a:bodyPr/>
                    <a:lstStyle/>
                    <a:p>
                      <a:pPr algn="ctr"/>
                      <a:r>
                        <a:rPr lang="uk-UA" sz="1500" dirty="0">
                          <a:solidFill>
                            <a:schemeClr val="bg1"/>
                          </a:solidFill>
                        </a:rPr>
                        <a:t>118 – 2,7</a:t>
                      </a:r>
                    </a:p>
                  </a:txBody>
                  <a:tcPr/>
                </a:tc>
                <a:tc>
                  <a:txBody>
                    <a:bodyPr/>
                    <a:lstStyle/>
                    <a:p>
                      <a:pPr algn="ctr"/>
                      <a:r>
                        <a:rPr lang="uk-UA" sz="1500" dirty="0">
                          <a:solidFill>
                            <a:schemeClr val="bg1"/>
                          </a:solidFill>
                        </a:rPr>
                        <a:t>119 - 2,6</a:t>
                      </a:r>
                    </a:p>
                  </a:txBody>
                  <a:tcPr/>
                </a:tc>
                <a:extLst>
                  <a:ext uri="{0D108BD9-81ED-4DB2-BD59-A6C34878D82A}">
                    <a16:rowId xmlns:a16="http://schemas.microsoft.com/office/drawing/2014/main" val="1871220561"/>
                  </a:ext>
                </a:extLst>
              </a:tr>
            </a:tbl>
          </a:graphicData>
        </a:graphic>
      </p:graphicFrame>
      <p:sp>
        <p:nvSpPr>
          <p:cNvPr id="10" name="Прямокутник 9">
            <a:extLst>
              <a:ext uri="{FF2B5EF4-FFF2-40B4-BE49-F238E27FC236}">
                <a16:creationId xmlns:a16="http://schemas.microsoft.com/office/drawing/2014/main" id="{F8D9FD7D-BEFB-4A8F-AD28-A8C3FB517668}"/>
              </a:ext>
            </a:extLst>
          </p:cNvPr>
          <p:cNvSpPr/>
          <p:nvPr/>
        </p:nvSpPr>
        <p:spPr>
          <a:xfrm>
            <a:off x="5209563" y="5385732"/>
            <a:ext cx="4064439" cy="369332"/>
          </a:xfrm>
          <a:prstGeom prst="rect">
            <a:avLst/>
          </a:prstGeom>
        </p:spPr>
        <p:txBody>
          <a:bodyPr wrap="square">
            <a:spAutoFit/>
          </a:bodyPr>
          <a:lstStyle/>
          <a:p>
            <a:r>
              <a:rPr lang="uk-UA" dirty="0"/>
              <a:t>         </a:t>
            </a:r>
            <a:endParaRPr lang="uk-UA" sz="1500" dirty="0"/>
          </a:p>
        </p:txBody>
      </p:sp>
      <p:graphicFrame>
        <p:nvGraphicFramePr>
          <p:cNvPr id="6" name="Таблиця 5">
            <a:extLst>
              <a:ext uri="{FF2B5EF4-FFF2-40B4-BE49-F238E27FC236}">
                <a16:creationId xmlns:a16="http://schemas.microsoft.com/office/drawing/2014/main" id="{E836C8C2-B45D-4C34-9B4C-A5D02DA5188E}"/>
              </a:ext>
            </a:extLst>
          </p:cNvPr>
          <p:cNvGraphicFramePr>
            <a:graphicFrameLocks/>
          </p:cNvGraphicFramePr>
          <p:nvPr>
            <p:extLst>
              <p:ext uri="{D42A27DB-BD31-4B8C-83A1-F6EECF244321}">
                <p14:modId xmlns:p14="http://schemas.microsoft.com/office/powerpoint/2010/main" val="3648405632"/>
              </p:ext>
            </p:extLst>
          </p:nvPr>
        </p:nvGraphicFramePr>
        <p:xfrm>
          <a:off x="6234132" y="1533468"/>
          <a:ext cx="5329468" cy="3347609"/>
        </p:xfrm>
        <a:graphic>
          <a:graphicData uri="http://schemas.openxmlformats.org/drawingml/2006/table">
            <a:tbl>
              <a:tblPr firstRow="1" bandRow="1">
                <a:tableStyleId>{5C22544A-7EE6-4342-B048-85BDC9FD1C3A}</a:tableStyleId>
              </a:tblPr>
              <a:tblGrid>
                <a:gridCol w="1176337">
                  <a:extLst>
                    <a:ext uri="{9D8B030D-6E8A-4147-A177-3AD203B41FA5}">
                      <a16:colId xmlns:a16="http://schemas.microsoft.com/office/drawing/2014/main" val="1351540697"/>
                    </a:ext>
                  </a:extLst>
                </a:gridCol>
                <a:gridCol w="1057690">
                  <a:extLst>
                    <a:ext uri="{9D8B030D-6E8A-4147-A177-3AD203B41FA5}">
                      <a16:colId xmlns:a16="http://schemas.microsoft.com/office/drawing/2014/main" val="3731820155"/>
                    </a:ext>
                  </a:extLst>
                </a:gridCol>
                <a:gridCol w="1106209">
                  <a:extLst>
                    <a:ext uri="{9D8B030D-6E8A-4147-A177-3AD203B41FA5}">
                      <a16:colId xmlns:a16="http://schemas.microsoft.com/office/drawing/2014/main" val="342390613"/>
                    </a:ext>
                  </a:extLst>
                </a:gridCol>
                <a:gridCol w="1009173">
                  <a:extLst>
                    <a:ext uri="{9D8B030D-6E8A-4147-A177-3AD203B41FA5}">
                      <a16:colId xmlns:a16="http://schemas.microsoft.com/office/drawing/2014/main" val="750555265"/>
                    </a:ext>
                  </a:extLst>
                </a:gridCol>
                <a:gridCol w="980059">
                  <a:extLst>
                    <a:ext uri="{9D8B030D-6E8A-4147-A177-3AD203B41FA5}">
                      <a16:colId xmlns:a16="http://schemas.microsoft.com/office/drawing/2014/main" val="2792567575"/>
                    </a:ext>
                  </a:extLst>
                </a:gridCol>
              </a:tblGrid>
              <a:tr h="790681">
                <a:tc>
                  <a:txBody>
                    <a:bodyPr/>
                    <a:lstStyle/>
                    <a:p>
                      <a:pPr algn="ctr"/>
                      <a:r>
                        <a:rPr lang="uk-UA" sz="1600" dirty="0" err="1">
                          <a:solidFill>
                            <a:schemeClr val="bg1"/>
                          </a:solidFill>
                        </a:rPr>
                        <a:t>Захво-рювання</a:t>
                      </a:r>
                      <a:endParaRPr lang="uk-UA" sz="1600" dirty="0">
                        <a:solidFill>
                          <a:schemeClr val="bg1"/>
                        </a:solidFill>
                      </a:endParaRPr>
                    </a:p>
                  </a:txBody>
                  <a:tcPr>
                    <a:solidFill>
                      <a:schemeClr val="accent1">
                        <a:lumMod val="40000"/>
                        <a:lumOff val="60000"/>
                      </a:schemeClr>
                    </a:solidFill>
                  </a:tcPr>
                </a:tc>
                <a:tc>
                  <a:txBody>
                    <a:bodyPr/>
                    <a:lstStyle/>
                    <a:p>
                      <a:pPr algn="ctr"/>
                      <a:r>
                        <a:rPr lang="uk-UA" sz="1600" dirty="0">
                          <a:solidFill>
                            <a:schemeClr val="bg1"/>
                          </a:solidFill>
                        </a:rPr>
                        <a:t>2018 р.</a:t>
                      </a:r>
                    </a:p>
                  </a:txBody>
                  <a:tcPr>
                    <a:solidFill>
                      <a:schemeClr val="accent1">
                        <a:lumMod val="40000"/>
                        <a:lumOff val="60000"/>
                      </a:schemeClr>
                    </a:solidFill>
                  </a:tcPr>
                </a:tc>
                <a:tc>
                  <a:txBody>
                    <a:bodyPr/>
                    <a:lstStyle/>
                    <a:p>
                      <a:pPr algn="ctr"/>
                      <a:r>
                        <a:rPr lang="uk-UA" sz="1600" dirty="0">
                          <a:solidFill>
                            <a:schemeClr val="bg1"/>
                          </a:solidFill>
                        </a:rPr>
                        <a:t>2019 р.</a:t>
                      </a:r>
                    </a:p>
                  </a:txBody>
                  <a:tcPr>
                    <a:solidFill>
                      <a:schemeClr val="accent1">
                        <a:lumMod val="40000"/>
                        <a:lumOff val="60000"/>
                      </a:schemeClr>
                    </a:solidFill>
                  </a:tcPr>
                </a:tc>
                <a:tc>
                  <a:txBody>
                    <a:bodyPr/>
                    <a:lstStyle/>
                    <a:p>
                      <a:pPr algn="ctr"/>
                      <a:r>
                        <a:rPr lang="uk-UA" sz="1600" dirty="0">
                          <a:solidFill>
                            <a:schemeClr val="bg1"/>
                          </a:solidFill>
                        </a:rPr>
                        <a:t>2020 р.</a:t>
                      </a:r>
                    </a:p>
                  </a:txBody>
                  <a:tcPr>
                    <a:solidFill>
                      <a:schemeClr val="accent1">
                        <a:lumMod val="40000"/>
                        <a:lumOff val="60000"/>
                      </a:schemeClr>
                    </a:solidFill>
                  </a:tcPr>
                </a:tc>
                <a:tc>
                  <a:txBody>
                    <a:bodyPr/>
                    <a:lstStyle/>
                    <a:p>
                      <a:pPr algn="ctr"/>
                      <a:r>
                        <a:rPr lang="uk-UA" sz="1600" dirty="0">
                          <a:solidFill>
                            <a:schemeClr val="bg1"/>
                          </a:solidFill>
                        </a:rPr>
                        <a:t>2021 р.</a:t>
                      </a:r>
                    </a:p>
                  </a:txBody>
                  <a:tcPr>
                    <a:solidFill>
                      <a:schemeClr val="accent1">
                        <a:lumMod val="40000"/>
                        <a:lumOff val="60000"/>
                      </a:schemeClr>
                    </a:solidFill>
                  </a:tcPr>
                </a:tc>
                <a:extLst>
                  <a:ext uri="{0D108BD9-81ED-4DB2-BD59-A6C34878D82A}">
                    <a16:rowId xmlns:a16="http://schemas.microsoft.com/office/drawing/2014/main" val="3472217564"/>
                  </a:ext>
                </a:extLst>
              </a:tr>
              <a:tr h="639232">
                <a:tc>
                  <a:txBody>
                    <a:bodyPr/>
                    <a:lstStyle/>
                    <a:p>
                      <a:pPr algn="ctr"/>
                      <a:r>
                        <a:rPr lang="uk-UA" sz="1600" b="1" dirty="0">
                          <a:solidFill>
                            <a:schemeClr val="bg1"/>
                          </a:solidFill>
                        </a:rPr>
                        <a:t>ІХС</a:t>
                      </a:r>
                    </a:p>
                  </a:txBody>
                  <a:tcPr/>
                </a:tc>
                <a:tc>
                  <a:txBody>
                    <a:bodyPr/>
                    <a:lstStyle/>
                    <a:p>
                      <a:pPr algn="ctr"/>
                      <a:r>
                        <a:rPr lang="uk-UA" sz="1500" dirty="0">
                          <a:solidFill>
                            <a:schemeClr val="bg1"/>
                          </a:solidFill>
                        </a:rPr>
                        <a:t>134 - 3,0</a:t>
                      </a:r>
                    </a:p>
                  </a:txBody>
                  <a:tcPr/>
                </a:tc>
                <a:tc>
                  <a:txBody>
                    <a:bodyPr/>
                    <a:lstStyle/>
                    <a:p>
                      <a:pPr algn="ctr"/>
                      <a:r>
                        <a:rPr lang="uk-UA" sz="1500" dirty="0">
                          <a:solidFill>
                            <a:schemeClr val="bg1"/>
                          </a:solidFill>
                        </a:rPr>
                        <a:t>95 – 2,1</a:t>
                      </a:r>
                    </a:p>
                  </a:txBody>
                  <a:tcPr/>
                </a:tc>
                <a:tc>
                  <a:txBody>
                    <a:bodyPr/>
                    <a:lstStyle/>
                    <a:p>
                      <a:pPr algn="ctr"/>
                      <a:r>
                        <a:rPr lang="uk-UA" sz="1500" dirty="0">
                          <a:solidFill>
                            <a:schemeClr val="bg1"/>
                          </a:solidFill>
                        </a:rPr>
                        <a:t>94 – 2,1</a:t>
                      </a:r>
                    </a:p>
                  </a:txBody>
                  <a:tcPr/>
                </a:tc>
                <a:tc>
                  <a:txBody>
                    <a:bodyPr/>
                    <a:lstStyle/>
                    <a:p>
                      <a:pPr algn="ctr"/>
                      <a:r>
                        <a:rPr lang="uk-UA" sz="1500" dirty="0">
                          <a:solidFill>
                            <a:schemeClr val="bg1"/>
                          </a:solidFill>
                        </a:rPr>
                        <a:t>95 – 2,1</a:t>
                      </a:r>
                    </a:p>
                  </a:txBody>
                  <a:tcPr/>
                </a:tc>
                <a:extLst>
                  <a:ext uri="{0D108BD9-81ED-4DB2-BD59-A6C34878D82A}">
                    <a16:rowId xmlns:a16="http://schemas.microsoft.com/office/drawing/2014/main" val="1140184716"/>
                  </a:ext>
                </a:extLst>
              </a:tr>
              <a:tr h="639232">
                <a:tc>
                  <a:txBody>
                    <a:bodyPr/>
                    <a:lstStyle/>
                    <a:p>
                      <a:pPr algn="ctr"/>
                      <a:r>
                        <a:rPr lang="uk-UA" sz="1600" b="1" dirty="0">
                          <a:solidFill>
                            <a:schemeClr val="bg1"/>
                          </a:solidFill>
                        </a:rPr>
                        <a:t>ГХ</a:t>
                      </a:r>
                    </a:p>
                  </a:txBody>
                  <a:tcPr/>
                </a:tc>
                <a:tc>
                  <a:txBody>
                    <a:bodyPr/>
                    <a:lstStyle/>
                    <a:p>
                      <a:pPr algn="ctr"/>
                      <a:r>
                        <a:rPr lang="uk-UA" sz="1500" dirty="0">
                          <a:solidFill>
                            <a:schemeClr val="bg1"/>
                          </a:solidFill>
                        </a:rPr>
                        <a:t>162 – 3,6</a:t>
                      </a:r>
                    </a:p>
                  </a:txBody>
                  <a:tcPr/>
                </a:tc>
                <a:tc>
                  <a:txBody>
                    <a:bodyPr/>
                    <a:lstStyle/>
                    <a:p>
                      <a:pPr algn="ctr"/>
                      <a:r>
                        <a:rPr lang="uk-UA" sz="1500" dirty="0">
                          <a:solidFill>
                            <a:schemeClr val="bg1"/>
                          </a:solidFill>
                        </a:rPr>
                        <a:t>183 – 4,1</a:t>
                      </a:r>
                    </a:p>
                  </a:txBody>
                  <a:tcPr/>
                </a:tc>
                <a:tc>
                  <a:txBody>
                    <a:bodyPr/>
                    <a:lstStyle/>
                    <a:p>
                      <a:pPr algn="ctr"/>
                      <a:r>
                        <a:rPr lang="uk-UA" sz="1500" dirty="0">
                          <a:solidFill>
                            <a:schemeClr val="bg1"/>
                          </a:solidFill>
                        </a:rPr>
                        <a:t>173 – 3,9</a:t>
                      </a:r>
                    </a:p>
                  </a:txBody>
                  <a:tcPr/>
                </a:tc>
                <a:tc>
                  <a:txBody>
                    <a:bodyPr/>
                    <a:lstStyle/>
                    <a:p>
                      <a:pPr algn="ctr"/>
                      <a:r>
                        <a:rPr lang="uk-UA" sz="1500" dirty="0">
                          <a:solidFill>
                            <a:schemeClr val="bg1"/>
                          </a:solidFill>
                        </a:rPr>
                        <a:t>140 - 3,0</a:t>
                      </a:r>
                    </a:p>
                  </a:txBody>
                  <a:tcPr/>
                </a:tc>
                <a:extLst>
                  <a:ext uri="{0D108BD9-81ED-4DB2-BD59-A6C34878D82A}">
                    <a16:rowId xmlns:a16="http://schemas.microsoft.com/office/drawing/2014/main" val="2125150195"/>
                  </a:ext>
                </a:extLst>
              </a:tr>
              <a:tr h="639232">
                <a:tc>
                  <a:txBody>
                    <a:bodyPr/>
                    <a:lstStyle/>
                    <a:p>
                      <a:pPr algn="ctr"/>
                      <a:r>
                        <a:rPr lang="uk-UA" sz="1600" b="1" dirty="0">
                          <a:solidFill>
                            <a:schemeClr val="bg1"/>
                          </a:solidFill>
                        </a:rPr>
                        <a:t>БА</a:t>
                      </a:r>
                    </a:p>
                  </a:txBody>
                  <a:tcPr/>
                </a:tc>
                <a:tc>
                  <a:txBody>
                    <a:bodyPr/>
                    <a:lstStyle/>
                    <a:p>
                      <a:pPr algn="ctr"/>
                      <a:r>
                        <a:rPr lang="uk-UA" sz="1500" dirty="0">
                          <a:solidFill>
                            <a:schemeClr val="bg1"/>
                          </a:solidFill>
                        </a:rPr>
                        <a:t>2 – 0,04</a:t>
                      </a:r>
                    </a:p>
                  </a:txBody>
                  <a:tcPr/>
                </a:tc>
                <a:tc>
                  <a:txBody>
                    <a:bodyPr/>
                    <a:lstStyle/>
                    <a:p>
                      <a:pPr algn="ctr"/>
                      <a:r>
                        <a:rPr lang="uk-UA" sz="1500" dirty="0">
                          <a:solidFill>
                            <a:schemeClr val="bg1"/>
                          </a:solidFill>
                        </a:rPr>
                        <a:t>2 – 0,04</a:t>
                      </a:r>
                    </a:p>
                  </a:txBody>
                  <a:tcPr/>
                </a:tc>
                <a:tc>
                  <a:txBody>
                    <a:bodyPr/>
                    <a:lstStyle/>
                    <a:p>
                      <a:pPr algn="ctr"/>
                      <a:r>
                        <a:rPr lang="uk-UA" sz="1500" dirty="0">
                          <a:solidFill>
                            <a:schemeClr val="bg1"/>
                          </a:solidFill>
                        </a:rPr>
                        <a:t>1</a:t>
                      </a:r>
                      <a:r>
                        <a:rPr lang="uk-UA" sz="1500" baseline="0" dirty="0">
                          <a:solidFill>
                            <a:schemeClr val="bg1"/>
                          </a:solidFill>
                        </a:rPr>
                        <a:t> – 0,02</a:t>
                      </a:r>
                      <a:endParaRPr lang="uk-UA" sz="1500" dirty="0">
                        <a:solidFill>
                          <a:schemeClr val="bg1"/>
                        </a:solidFill>
                      </a:endParaRPr>
                    </a:p>
                  </a:txBody>
                  <a:tcPr/>
                </a:tc>
                <a:tc>
                  <a:txBody>
                    <a:bodyPr/>
                    <a:lstStyle/>
                    <a:p>
                      <a:pPr algn="ctr"/>
                      <a:r>
                        <a:rPr lang="uk-UA" sz="1500" dirty="0">
                          <a:solidFill>
                            <a:schemeClr val="bg1"/>
                          </a:solidFill>
                        </a:rPr>
                        <a:t>0</a:t>
                      </a:r>
                    </a:p>
                  </a:txBody>
                  <a:tcPr/>
                </a:tc>
                <a:extLst>
                  <a:ext uri="{0D108BD9-81ED-4DB2-BD59-A6C34878D82A}">
                    <a16:rowId xmlns:a16="http://schemas.microsoft.com/office/drawing/2014/main" val="3300819756"/>
                  </a:ext>
                </a:extLst>
              </a:tr>
              <a:tr h="639232">
                <a:tc>
                  <a:txBody>
                    <a:bodyPr/>
                    <a:lstStyle/>
                    <a:p>
                      <a:pPr algn="ctr"/>
                      <a:r>
                        <a:rPr lang="uk-UA" sz="1600" b="1" dirty="0">
                          <a:solidFill>
                            <a:schemeClr val="bg1"/>
                          </a:solidFill>
                        </a:rPr>
                        <a:t>Інші</a:t>
                      </a:r>
                    </a:p>
                  </a:txBody>
                  <a:tcPr/>
                </a:tc>
                <a:tc>
                  <a:txBody>
                    <a:bodyPr/>
                    <a:lstStyle/>
                    <a:p>
                      <a:pPr algn="ctr"/>
                      <a:r>
                        <a:rPr lang="uk-UA" sz="1500" dirty="0">
                          <a:solidFill>
                            <a:schemeClr val="bg1"/>
                          </a:solidFill>
                        </a:rPr>
                        <a:t>135 – 3,0</a:t>
                      </a:r>
                    </a:p>
                  </a:txBody>
                  <a:tcPr/>
                </a:tc>
                <a:tc>
                  <a:txBody>
                    <a:bodyPr/>
                    <a:lstStyle/>
                    <a:p>
                      <a:pPr algn="ctr"/>
                      <a:r>
                        <a:rPr lang="uk-UA" sz="1500" dirty="0">
                          <a:solidFill>
                            <a:schemeClr val="bg1"/>
                          </a:solidFill>
                        </a:rPr>
                        <a:t>92 – 2,0</a:t>
                      </a:r>
                    </a:p>
                  </a:txBody>
                  <a:tcPr/>
                </a:tc>
                <a:tc>
                  <a:txBody>
                    <a:bodyPr/>
                    <a:lstStyle/>
                    <a:p>
                      <a:pPr algn="ctr"/>
                      <a:r>
                        <a:rPr lang="uk-UA" sz="1500" dirty="0">
                          <a:solidFill>
                            <a:schemeClr val="bg1"/>
                          </a:solidFill>
                        </a:rPr>
                        <a:t>91 – 2,1</a:t>
                      </a:r>
                    </a:p>
                  </a:txBody>
                  <a:tcPr/>
                </a:tc>
                <a:tc>
                  <a:txBody>
                    <a:bodyPr/>
                    <a:lstStyle/>
                    <a:p>
                      <a:pPr algn="ctr"/>
                      <a:r>
                        <a:rPr lang="uk-UA" sz="1500" dirty="0">
                          <a:solidFill>
                            <a:schemeClr val="bg1"/>
                          </a:solidFill>
                        </a:rPr>
                        <a:t>95 – 2,1</a:t>
                      </a:r>
                    </a:p>
                  </a:txBody>
                  <a:tcPr/>
                </a:tc>
                <a:extLst>
                  <a:ext uri="{0D108BD9-81ED-4DB2-BD59-A6C34878D82A}">
                    <a16:rowId xmlns:a16="http://schemas.microsoft.com/office/drawing/2014/main" val="1896095425"/>
                  </a:ext>
                </a:extLst>
              </a:tr>
            </a:tbl>
          </a:graphicData>
        </a:graphic>
      </p:graphicFrame>
      <p:sp>
        <p:nvSpPr>
          <p:cNvPr id="4" name="Прямокутник 3"/>
          <p:cNvSpPr/>
          <p:nvPr/>
        </p:nvSpPr>
        <p:spPr>
          <a:xfrm>
            <a:off x="6836041" y="137156"/>
            <a:ext cx="4151160" cy="1138773"/>
          </a:xfrm>
          <a:prstGeom prst="rect">
            <a:avLst/>
          </a:prstGeom>
        </p:spPr>
        <p:txBody>
          <a:bodyPr wrap="square">
            <a:spAutoFit/>
          </a:bodyPr>
          <a:lstStyle/>
          <a:p>
            <a:pPr algn="ctr"/>
            <a:r>
              <a:rPr lang="uk-UA" sz="1700" dirty="0">
                <a:solidFill>
                  <a:schemeClr val="bg1"/>
                </a:solidFill>
              </a:rPr>
              <a:t>Кількість викликів швидкої медичної допомоги до хронічних хворих (кількість осіб/на 1000 населення) </a:t>
            </a:r>
          </a:p>
          <a:p>
            <a:pPr algn="ctr"/>
            <a:r>
              <a:rPr lang="uk-UA" sz="1700" dirty="0">
                <a:solidFill>
                  <a:schemeClr val="bg1"/>
                </a:solidFill>
              </a:rPr>
              <a:t>при окремих захворюваннях </a:t>
            </a:r>
          </a:p>
        </p:txBody>
      </p:sp>
      <p:sp>
        <p:nvSpPr>
          <p:cNvPr id="7" name="Прямокутник 6"/>
          <p:cNvSpPr/>
          <p:nvPr/>
        </p:nvSpPr>
        <p:spPr>
          <a:xfrm>
            <a:off x="746731" y="5096672"/>
            <a:ext cx="9585989" cy="1323439"/>
          </a:xfrm>
          <a:prstGeom prst="rect">
            <a:avLst/>
          </a:prstGeom>
        </p:spPr>
        <p:txBody>
          <a:bodyPr wrap="square">
            <a:spAutoFit/>
          </a:bodyPr>
          <a:lstStyle/>
          <a:p>
            <a:pPr algn="just"/>
            <a:r>
              <a:rPr lang="uk-UA" sz="1600" dirty="0"/>
              <a:t>     Впродовж 3-х років відмічається стабільне збільшення надання невідкладної допомоги сімейними лікарями хворим на ГХ та зменшення кількості викликів швидкої медичної допомоги до хворих на ГХ. При цьому кількість наданої  невідкладної допомоги сімейними лікарями з приводу ІХС зменшилась майже втричі та становить вдвічі менше ніж кількість викликів швидкої медичної допомоги до хворих на ІХС.</a:t>
            </a:r>
          </a:p>
        </p:txBody>
      </p:sp>
    </p:spTree>
    <p:extLst>
      <p:ext uri="{BB962C8B-B14F-4D97-AF65-F5344CB8AC3E}">
        <p14:creationId xmlns:p14="http://schemas.microsoft.com/office/powerpoint/2010/main" val="1299284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3">
            <a:extLst>
              <a:ext uri="{FF2B5EF4-FFF2-40B4-BE49-F238E27FC236}">
                <a16:creationId xmlns:a16="http://schemas.microsoft.com/office/drawing/2014/main" id="{F14940B4-C70A-4621-B331-EDC53BA0776E}"/>
              </a:ext>
            </a:extLst>
          </p:cNvPr>
          <p:cNvSpPr txBox="1">
            <a:spLocks/>
          </p:cNvSpPr>
          <p:nvPr/>
        </p:nvSpPr>
        <p:spPr>
          <a:xfrm>
            <a:off x="520118" y="219241"/>
            <a:ext cx="10754686" cy="837398"/>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b="1" dirty="0">
                <a:solidFill>
                  <a:schemeClr val="bg1"/>
                </a:solidFill>
              </a:rPr>
              <a:t>Загальна поширеність та захворюваність</a:t>
            </a:r>
          </a:p>
        </p:txBody>
      </p:sp>
      <p:graphicFrame>
        <p:nvGraphicFramePr>
          <p:cNvPr id="15" name="Місце для вмісту 7">
            <a:extLst>
              <a:ext uri="{FF2B5EF4-FFF2-40B4-BE49-F238E27FC236}">
                <a16:creationId xmlns:a16="http://schemas.microsoft.com/office/drawing/2014/main" id="{A3BB0A02-652F-4304-826B-482FE2C6E55F}"/>
              </a:ext>
            </a:extLst>
          </p:cNvPr>
          <p:cNvGraphicFramePr>
            <a:graphicFrameLocks/>
          </p:cNvGraphicFramePr>
          <p:nvPr>
            <p:extLst>
              <p:ext uri="{D42A27DB-BD31-4B8C-83A1-F6EECF244321}">
                <p14:modId xmlns:p14="http://schemas.microsoft.com/office/powerpoint/2010/main" val="3495238448"/>
              </p:ext>
            </p:extLst>
          </p:nvPr>
        </p:nvGraphicFramePr>
        <p:xfrm>
          <a:off x="678730" y="1131216"/>
          <a:ext cx="11038788" cy="4371770"/>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кутник 1"/>
          <p:cNvSpPr/>
          <p:nvPr/>
        </p:nvSpPr>
        <p:spPr>
          <a:xfrm>
            <a:off x="2500132" y="5590572"/>
            <a:ext cx="902825" cy="338554"/>
          </a:xfrm>
          <a:prstGeom prst="rect">
            <a:avLst/>
          </a:prstGeom>
        </p:spPr>
        <p:txBody>
          <a:bodyPr wrap="square">
            <a:spAutoFit/>
          </a:bodyPr>
          <a:lstStyle/>
          <a:p>
            <a:r>
              <a:rPr lang="uk-UA" sz="1600" dirty="0">
                <a:solidFill>
                  <a:schemeClr val="bg1"/>
                </a:solidFill>
              </a:rPr>
              <a:t>2018</a:t>
            </a:r>
          </a:p>
        </p:txBody>
      </p:sp>
      <p:sp>
        <p:nvSpPr>
          <p:cNvPr id="3" name="Прямокутник 2"/>
          <p:cNvSpPr/>
          <p:nvPr/>
        </p:nvSpPr>
        <p:spPr>
          <a:xfrm>
            <a:off x="5087224" y="5570845"/>
            <a:ext cx="697627" cy="369332"/>
          </a:xfrm>
          <a:prstGeom prst="rect">
            <a:avLst/>
          </a:prstGeom>
        </p:spPr>
        <p:txBody>
          <a:bodyPr wrap="none">
            <a:spAutoFit/>
          </a:bodyPr>
          <a:lstStyle/>
          <a:p>
            <a:r>
              <a:rPr lang="uk-UA" dirty="0">
                <a:solidFill>
                  <a:schemeClr val="bg1"/>
                </a:solidFill>
              </a:rPr>
              <a:t>2019</a:t>
            </a:r>
          </a:p>
        </p:txBody>
      </p:sp>
      <p:sp>
        <p:nvSpPr>
          <p:cNvPr id="4" name="Прямокутник 3"/>
          <p:cNvSpPr/>
          <p:nvPr/>
        </p:nvSpPr>
        <p:spPr>
          <a:xfrm>
            <a:off x="7729980" y="5582420"/>
            <a:ext cx="3012880" cy="369332"/>
          </a:xfrm>
          <a:prstGeom prst="rect">
            <a:avLst/>
          </a:prstGeom>
        </p:spPr>
        <p:txBody>
          <a:bodyPr wrap="square">
            <a:spAutoFit/>
          </a:bodyPr>
          <a:lstStyle/>
          <a:p>
            <a:r>
              <a:rPr lang="uk-UA" dirty="0">
                <a:solidFill>
                  <a:schemeClr val="bg1"/>
                </a:solidFill>
              </a:rPr>
              <a:t>2020                         2021</a:t>
            </a:r>
          </a:p>
        </p:txBody>
      </p:sp>
    </p:spTree>
    <p:extLst>
      <p:ext uri="{BB962C8B-B14F-4D97-AF65-F5344CB8AC3E}">
        <p14:creationId xmlns:p14="http://schemas.microsoft.com/office/powerpoint/2010/main" val="2423325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3">
            <a:extLst>
              <a:ext uri="{FF2B5EF4-FFF2-40B4-BE49-F238E27FC236}">
                <a16:creationId xmlns:a16="http://schemas.microsoft.com/office/drawing/2014/main" id="{E6462829-BE2D-4C75-BF70-027FCE3A5B45}"/>
              </a:ext>
            </a:extLst>
          </p:cNvPr>
          <p:cNvSpPr txBox="1">
            <a:spLocks/>
          </p:cNvSpPr>
          <p:nvPr/>
        </p:nvSpPr>
        <p:spPr>
          <a:xfrm>
            <a:off x="677334" y="317634"/>
            <a:ext cx="8596668" cy="1135781"/>
          </a:xfrm>
          <a:prstGeom prst="rect">
            <a:avLst/>
          </a:prstGeom>
          <a:effectLst/>
        </p:spPr>
        <p:txBody>
          <a:bodyPr vert="horz" lIns="91440" tIns="45720" rIns="91440" bIns="45720" rtlCol="0" anchor="ct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800" dirty="0">
                <a:solidFill>
                  <a:schemeClr val="bg1"/>
                </a:solidFill>
              </a:rPr>
              <a:t>Поширеність та захворюваність на ГХ та ЦВХ </a:t>
            </a:r>
            <a:br>
              <a:rPr lang="uk-UA" sz="2800" dirty="0">
                <a:solidFill>
                  <a:schemeClr val="bg1"/>
                </a:solidFill>
              </a:rPr>
            </a:br>
            <a:r>
              <a:rPr lang="uk-UA" sz="2800" dirty="0">
                <a:solidFill>
                  <a:schemeClr val="bg1"/>
                </a:solidFill>
              </a:rPr>
              <a:t>на 10 тисяч дорослого населення           </a:t>
            </a:r>
          </a:p>
        </p:txBody>
      </p:sp>
      <p:graphicFrame>
        <p:nvGraphicFramePr>
          <p:cNvPr id="12" name="Місце для вмісту 7">
            <a:extLst>
              <a:ext uri="{FF2B5EF4-FFF2-40B4-BE49-F238E27FC236}">
                <a16:creationId xmlns:a16="http://schemas.microsoft.com/office/drawing/2014/main" id="{DA6C7F7E-C8EC-4E26-8F54-CEAEFD086A74}"/>
              </a:ext>
            </a:extLst>
          </p:cNvPr>
          <p:cNvGraphicFramePr>
            <a:graphicFrameLocks/>
          </p:cNvGraphicFramePr>
          <p:nvPr>
            <p:extLst>
              <p:ext uri="{D42A27DB-BD31-4B8C-83A1-F6EECF244321}">
                <p14:modId xmlns:p14="http://schemas.microsoft.com/office/powerpoint/2010/main" val="2388873618"/>
              </p:ext>
            </p:extLst>
          </p:nvPr>
        </p:nvGraphicFramePr>
        <p:xfrm>
          <a:off x="216817" y="1329179"/>
          <a:ext cx="9992412" cy="5279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976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67E33A-03EC-4E2C-986C-7AC894115FF4}"/>
              </a:ext>
            </a:extLst>
          </p:cNvPr>
          <p:cNvSpPr>
            <a:spLocks noGrp="1"/>
          </p:cNvSpPr>
          <p:nvPr>
            <p:ph type="title" idx="4294967295"/>
          </p:nvPr>
        </p:nvSpPr>
        <p:spPr>
          <a:xfrm>
            <a:off x="643291" y="254186"/>
            <a:ext cx="5581570" cy="1616075"/>
          </a:xfrm>
        </p:spPr>
        <p:txBody>
          <a:bodyPr>
            <a:noAutofit/>
          </a:bodyPr>
          <a:lstStyle/>
          <a:p>
            <a:pPr algn="ctr"/>
            <a:r>
              <a:rPr lang="uk-UA" sz="2500" dirty="0">
                <a:solidFill>
                  <a:schemeClr val="bg1"/>
                </a:solidFill>
                <a:latin typeface="Times New Roman" panose="02020603050405020304" pitchFamily="18" charset="0"/>
                <a:cs typeface="Times New Roman" panose="02020603050405020304" pitchFamily="18" charset="0"/>
              </a:rPr>
              <a:t>Відсоток населення, </a:t>
            </a:r>
            <a:br>
              <a:rPr lang="uk-UA" sz="2500" dirty="0">
                <a:solidFill>
                  <a:schemeClr val="bg1"/>
                </a:solidFill>
                <a:latin typeface="Times New Roman" panose="02020603050405020304" pitchFamily="18" charset="0"/>
                <a:cs typeface="Times New Roman" panose="02020603050405020304" pitchFamily="18" charset="0"/>
              </a:rPr>
            </a:br>
            <a:r>
              <a:rPr lang="uk-UA" sz="2500" dirty="0">
                <a:solidFill>
                  <a:schemeClr val="bg1"/>
                </a:solidFill>
                <a:latin typeface="Times New Roman" panose="02020603050405020304" pitchFamily="18" charset="0"/>
                <a:cs typeface="Times New Roman" panose="02020603050405020304" pitchFamily="18" charset="0"/>
              </a:rPr>
              <a:t>що підписали декларацію </a:t>
            </a:r>
            <a:br>
              <a:rPr lang="uk-UA" sz="2500" dirty="0">
                <a:solidFill>
                  <a:schemeClr val="bg1"/>
                </a:solidFill>
                <a:latin typeface="Times New Roman" panose="02020603050405020304" pitchFamily="18" charset="0"/>
                <a:cs typeface="Times New Roman" panose="02020603050405020304" pitchFamily="18" charset="0"/>
              </a:rPr>
            </a:br>
            <a:r>
              <a:rPr lang="uk-UA" sz="2500" dirty="0">
                <a:solidFill>
                  <a:schemeClr val="bg1"/>
                </a:solidFill>
                <a:latin typeface="Times New Roman" panose="02020603050405020304" pitchFamily="18" charset="0"/>
                <a:cs typeface="Times New Roman" panose="02020603050405020304" pitchFamily="18" charset="0"/>
              </a:rPr>
              <a:t>на обслуговування </a:t>
            </a:r>
            <a:br>
              <a:rPr lang="uk-UA" sz="2500" dirty="0">
                <a:solidFill>
                  <a:schemeClr val="bg1"/>
                </a:solidFill>
                <a:latin typeface="Times New Roman" panose="02020603050405020304" pitchFamily="18" charset="0"/>
                <a:cs typeface="Times New Roman" panose="02020603050405020304" pitchFamily="18" charset="0"/>
              </a:rPr>
            </a:br>
            <a:r>
              <a:rPr lang="uk-UA" sz="2500" dirty="0">
                <a:solidFill>
                  <a:schemeClr val="bg1"/>
                </a:solidFill>
                <a:latin typeface="Times New Roman" panose="02020603050405020304" pitchFamily="18" charset="0"/>
                <a:cs typeface="Times New Roman" panose="02020603050405020304" pitchFamily="18" charset="0"/>
              </a:rPr>
              <a:t>з лікарями</a:t>
            </a:r>
          </a:p>
        </p:txBody>
      </p:sp>
      <p:graphicFrame>
        <p:nvGraphicFramePr>
          <p:cNvPr id="9" name="Місце для вмісту 8">
            <a:extLst>
              <a:ext uri="{FF2B5EF4-FFF2-40B4-BE49-F238E27FC236}">
                <a16:creationId xmlns:a16="http://schemas.microsoft.com/office/drawing/2014/main" id="{A8AEF525-D342-4446-BEC8-00660E672DB9}"/>
              </a:ext>
            </a:extLst>
          </p:cNvPr>
          <p:cNvGraphicFramePr>
            <a:graphicFrameLocks noGrp="1"/>
          </p:cNvGraphicFramePr>
          <p:nvPr>
            <p:ph idx="4294967295"/>
            <p:extLst>
              <p:ext uri="{D42A27DB-BD31-4B8C-83A1-F6EECF244321}">
                <p14:modId xmlns:p14="http://schemas.microsoft.com/office/powerpoint/2010/main" val="2680276799"/>
              </p:ext>
            </p:extLst>
          </p:nvPr>
        </p:nvGraphicFramePr>
        <p:xfrm>
          <a:off x="932513" y="1966297"/>
          <a:ext cx="5229225" cy="3451225"/>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кутник 4">
            <a:extLst>
              <a:ext uri="{FF2B5EF4-FFF2-40B4-BE49-F238E27FC236}">
                <a16:creationId xmlns:a16="http://schemas.microsoft.com/office/drawing/2014/main" id="{48C015AA-7C37-48E2-926B-C3E848EE0503}"/>
              </a:ext>
            </a:extLst>
          </p:cNvPr>
          <p:cNvSpPr/>
          <p:nvPr/>
        </p:nvSpPr>
        <p:spPr>
          <a:xfrm>
            <a:off x="4150625" y="5526835"/>
            <a:ext cx="972151" cy="39463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кутник 5">
            <a:extLst>
              <a:ext uri="{FF2B5EF4-FFF2-40B4-BE49-F238E27FC236}">
                <a16:creationId xmlns:a16="http://schemas.microsoft.com/office/drawing/2014/main" id="{9C973BB5-63DF-48D1-83DF-B9DEC6A26886}"/>
              </a:ext>
            </a:extLst>
          </p:cNvPr>
          <p:cNvSpPr/>
          <p:nvPr/>
        </p:nvSpPr>
        <p:spPr>
          <a:xfrm>
            <a:off x="4150625" y="6081977"/>
            <a:ext cx="967037" cy="3868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кутник 6">
            <a:extLst>
              <a:ext uri="{FF2B5EF4-FFF2-40B4-BE49-F238E27FC236}">
                <a16:creationId xmlns:a16="http://schemas.microsoft.com/office/drawing/2014/main" id="{586338D9-4F2D-4948-AA71-C84AC3982F76}"/>
              </a:ext>
            </a:extLst>
          </p:cNvPr>
          <p:cNvSpPr/>
          <p:nvPr/>
        </p:nvSpPr>
        <p:spPr>
          <a:xfrm>
            <a:off x="514430" y="5526835"/>
            <a:ext cx="5581570" cy="923330"/>
          </a:xfrm>
          <a:prstGeom prst="rect">
            <a:avLst/>
          </a:prstGeom>
        </p:spPr>
        <p:txBody>
          <a:bodyPr wrap="square">
            <a:spAutoFit/>
          </a:bodyPr>
          <a:lstStyle/>
          <a:p>
            <a:r>
              <a:rPr lang="uk-UA" dirty="0">
                <a:latin typeface="Times New Roman" panose="02020603050405020304" pitchFamily="18" charset="0"/>
                <a:cs typeface="Times New Roman" panose="02020603050405020304" pitchFamily="18" charset="0"/>
              </a:rPr>
              <a:t>      Задеклароване населення </a:t>
            </a:r>
          </a:p>
          <a:p>
            <a:br>
              <a:rPr lang="uk-UA" dirty="0">
                <a:solidFill>
                  <a:schemeClr val="bg1"/>
                </a:solidFill>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Незадеклароване населення </a:t>
            </a:r>
          </a:p>
        </p:txBody>
      </p:sp>
      <p:pic>
        <p:nvPicPr>
          <p:cNvPr id="8" name="Рисунок 7">
            <a:extLst>
              <a:ext uri="{FF2B5EF4-FFF2-40B4-BE49-F238E27FC236}">
                <a16:creationId xmlns:a16="http://schemas.microsoft.com/office/drawing/2014/main" id="{97C28F3C-84A5-48B6-B72E-98BD0A4788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8676" y="641774"/>
            <a:ext cx="4034124" cy="5524843"/>
          </a:xfrm>
          <a:prstGeom prst="rect">
            <a:avLst/>
          </a:prstGeom>
        </p:spPr>
      </p:pic>
    </p:spTree>
    <p:extLst>
      <p:ext uri="{BB962C8B-B14F-4D97-AF65-F5344CB8AC3E}">
        <p14:creationId xmlns:p14="http://schemas.microsoft.com/office/powerpoint/2010/main" val="213159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id="{D3515056-262F-45ED-80E6-6237416082ED}"/>
              </a:ext>
            </a:extLst>
          </p:cNvPr>
          <p:cNvSpPr txBox="1">
            <a:spLocks/>
          </p:cNvSpPr>
          <p:nvPr/>
        </p:nvSpPr>
        <p:spPr>
          <a:xfrm>
            <a:off x="761224" y="0"/>
            <a:ext cx="8596668" cy="109101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bg1"/>
                </a:solidFill>
              </a:rPr>
              <a:t>Захворюваність  на  ГІМ  та  ГПМК</a:t>
            </a:r>
            <a:br>
              <a:rPr lang="uk-UA" sz="3200" dirty="0">
                <a:solidFill>
                  <a:schemeClr val="bg1"/>
                </a:solidFill>
              </a:rPr>
            </a:br>
            <a:r>
              <a:rPr lang="uk-UA" sz="3200" dirty="0">
                <a:solidFill>
                  <a:schemeClr val="bg1"/>
                </a:solidFill>
              </a:rPr>
              <a:t>на  10  тисяч  населення</a:t>
            </a:r>
          </a:p>
        </p:txBody>
      </p:sp>
      <p:graphicFrame>
        <p:nvGraphicFramePr>
          <p:cNvPr id="10" name="Місце для вмісту 5">
            <a:extLst>
              <a:ext uri="{FF2B5EF4-FFF2-40B4-BE49-F238E27FC236}">
                <a16:creationId xmlns:a16="http://schemas.microsoft.com/office/drawing/2014/main" id="{387756E0-D723-4E6B-9DEA-3CD1920BC132}"/>
              </a:ext>
            </a:extLst>
          </p:cNvPr>
          <p:cNvGraphicFramePr>
            <a:graphicFrameLocks/>
          </p:cNvGraphicFramePr>
          <p:nvPr>
            <p:extLst>
              <p:ext uri="{D42A27DB-BD31-4B8C-83A1-F6EECF244321}">
                <p14:modId xmlns:p14="http://schemas.microsoft.com/office/powerpoint/2010/main" val="3863861664"/>
              </p:ext>
            </p:extLst>
          </p:nvPr>
        </p:nvGraphicFramePr>
        <p:xfrm>
          <a:off x="-1" y="839450"/>
          <a:ext cx="10490886" cy="4901784"/>
        </p:xfrm>
        <a:graphic>
          <a:graphicData uri="http://schemas.openxmlformats.org/drawingml/2006/chart">
            <c:chart xmlns:c="http://schemas.openxmlformats.org/drawingml/2006/chart" xmlns:r="http://schemas.openxmlformats.org/officeDocument/2006/relationships" r:id="rId2"/>
          </a:graphicData>
        </a:graphic>
      </p:graphicFrame>
      <p:sp>
        <p:nvSpPr>
          <p:cNvPr id="11" name="Прямокутник 10">
            <a:extLst>
              <a:ext uri="{FF2B5EF4-FFF2-40B4-BE49-F238E27FC236}">
                <a16:creationId xmlns:a16="http://schemas.microsoft.com/office/drawing/2014/main" id="{C70015C2-C15F-4B08-A4DB-8D75EAB31277}"/>
              </a:ext>
            </a:extLst>
          </p:cNvPr>
          <p:cNvSpPr/>
          <p:nvPr/>
        </p:nvSpPr>
        <p:spPr>
          <a:xfrm>
            <a:off x="210064" y="5585254"/>
            <a:ext cx="10280821" cy="1015663"/>
          </a:xfrm>
          <a:prstGeom prst="rect">
            <a:avLst/>
          </a:prstGeom>
        </p:spPr>
        <p:txBody>
          <a:bodyPr wrap="square">
            <a:spAutoFit/>
          </a:bodyPr>
          <a:lstStyle/>
          <a:p>
            <a:r>
              <a:rPr lang="uk-UA" sz="2000" dirty="0"/>
              <a:t>     Відмічається  зменшення  показників  захворюваності  на  ГІМ  та ГПМК, проте показник захворюваності на ГІМ дещо вищий за міський показник, а показник захворюваності на ГПМК – нижчий за міський показник.</a:t>
            </a:r>
          </a:p>
        </p:txBody>
      </p:sp>
    </p:spTree>
    <p:extLst>
      <p:ext uri="{BB962C8B-B14F-4D97-AF65-F5344CB8AC3E}">
        <p14:creationId xmlns:p14="http://schemas.microsoft.com/office/powerpoint/2010/main" val="350979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30BF994-81C6-4E42-A7CD-117510EECF3A}"/>
              </a:ext>
            </a:extLst>
          </p:cNvPr>
          <p:cNvSpPr txBox="1">
            <a:spLocks/>
          </p:cNvSpPr>
          <p:nvPr/>
        </p:nvSpPr>
        <p:spPr>
          <a:xfrm>
            <a:off x="739530" y="0"/>
            <a:ext cx="8189223" cy="110099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800" dirty="0">
                <a:solidFill>
                  <a:schemeClr val="bg1"/>
                </a:solidFill>
              </a:rPr>
              <a:t>Кількість  функціональних досліджень</a:t>
            </a:r>
            <a:br>
              <a:rPr lang="uk-UA" sz="2800" dirty="0">
                <a:solidFill>
                  <a:schemeClr val="bg1"/>
                </a:solidFill>
              </a:rPr>
            </a:br>
            <a:r>
              <a:rPr lang="uk-UA" sz="2800" dirty="0">
                <a:solidFill>
                  <a:schemeClr val="bg1"/>
                </a:solidFill>
              </a:rPr>
              <a:t> на  100 відвідувань та на 100 викликів</a:t>
            </a:r>
          </a:p>
        </p:txBody>
      </p:sp>
      <p:graphicFrame>
        <p:nvGraphicFramePr>
          <p:cNvPr id="7" name="Місце для вмісту 5">
            <a:extLst>
              <a:ext uri="{FF2B5EF4-FFF2-40B4-BE49-F238E27FC236}">
                <a16:creationId xmlns:a16="http://schemas.microsoft.com/office/drawing/2014/main" id="{7B1ED19E-A7D5-45C3-978B-56C8B2FEDD03}"/>
              </a:ext>
            </a:extLst>
          </p:cNvPr>
          <p:cNvGraphicFramePr>
            <a:graphicFrameLocks/>
          </p:cNvGraphicFramePr>
          <p:nvPr>
            <p:extLst>
              <p:ext uri="{D42A27DB-BD31-4B8C-83A1-F6EECF244321}">
                <p14:modId xmlns:p14="http://schemas.microsoft.com/office/powerpoint/2010/main" val="301137130"/>
              </p:ext>
            </p:extLst>
          </p:nvPr>
        </p:nvGraphicFramePr>
        <p:xfrm>
          <a:off x="-1261643" y="0"/>
          <a:ext cx="11134848"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кутник 7">
            <a:extLst>
              <a:ext uri="{FF2B5EF4-FFF2-40B4-BE49-F238E27FC236}">
                <a16:creationId xmlns:a16="http://schemas.microsoft.com/office/drawing/2014/main" id="{CA08F2B7-6A3A-466F-94C5-3FDE0DE3623D}"/>
              </a:ext>
            </a:extLst>
          </p:cNvPr>
          <p:cNvSpPr/>
          <p:nvPr/>
        </p:nvSpPr>
        <p:spPr>
          <a:xfrm>
            <a:off x="9123448" y="784028"/>
            <a:ext cx="2750930" cy="5441170"/>
          </a:xfrm>
          <a:prstGeom prst="rect">
            <a:avLst/>
          </a:prstGeom>
        </p:spPr>
        <p:txBody>
          <a:bodyPr wrap="square">
            <a:spAutoFit/>
          </a:bodyPr>
          <a:lstStyle/>
          <a:p>
            <a:pPr>
              <a:lnSpc>
                <a:spcPct val="150000"/>
              </a:lnSpc>
            </a:pPr>
            <a:r>
              <a:rPr lang="uk-UA" dirty="0">
                <a:solidFill>
                  <a:schemeClr val="bg1"/>
                </a:solidFill>
              </a:rPr>
              <a:t>Кількість функціональних досліджень залишилась на рівні минулого року, </a:t>
            </a:r>
          </a:p>
          <a:p>
            <a:pPr>
              <a:lnSpc>
                <a:spcPct val="150000"/>
              </a:lnSpc>
            </a:pPr>
            <a:r>
              <a:rPr lang="uk-UA" dirty="0">
                <a:solidFill>
                  <a:schemeClr val="bg1"/>
                </a:solidFill>
              </a:rPr>
              <a:t>в тому числі </a:t>
            </a:r>
          </a:p>
          <a:p>
            <a:pPr>
              <a:lnSpc>
                <a:spcPct val="150000"/>
              </a:lnSpc>
            </a:pPr>
            <a:r>
              <a:rPr lang="uk-UA" dirty="0">
                <a:solidFill>
                  <a:schemeClr val="bg1"/>
                </a:solidFill>
              </a:rPr>
              <a:t>ЕКГ-досліджень на амбулаторному прийомі. Кількість досліджень вдома </a:t>
            </a:r>
          </a:p>
          <a:p>
            <a:pPr>
              <a:lnSpc>
                <a:spcPct val="150000"/>
              </a:lnSpc>
            </a:pPr>
            <a:r>
              <a:rPr lang="uk-UA" dirty="0">
                <a:solidFill>
                  <a:schemeClr val="bg1"/>
                </a:solidFill>
              </a:rPr>
              <a:t>дещо збільшилась. </a:t>
            </a:r>
          </a:p>
          <a:p>
            <a:pPr>
              <a:lnSpc>
                <a:spcPct val="150000"/>
              </a:lnSpc>
            </a:pPr>
            <a:r>
              <a:rPr lang="uk-UA" dirty="0">
                <a:solidFill>
                  <a:schemeClr val="bg1"/>
                </a:solidFill>
              </a:rPr>
              <a:t>Показники – вище за міські.</a:t>
            </a:r>
          </a:p>
        </p:txBody>
      </p:sp>
    </p:spTree>
    <p:extLst>
      <p:ext uri="{BB962C8B-B14F-4D97-AF65-F5344CB8AC3E}">
        <p14:creationId xmlns:p14="http://schemas.microsoft.com/office/powerpoint/2010/main" val="3074884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3EAE5E41-196E-4E58-AA98-4C5D54DCB67E}"/>
              </a:ext>
            </a:extLst>
          </p:cNvPr>
          <p:cNvSpPr txBox="1">
            <a:spLocks/>
          </p:cNvSpPr>
          <p:nvPr/>
        </p:nvSpPr>
        <p:spPr>
          <a:xfrm>
            <a:off x="650520" y="-88900"/>
            <a:ext cx="8923435" cy="77908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800" dirty="0">
                <a:solidFill>
                  <a:schemeClr val="bg1"/>
                </a:solidFill>
              </a:rPr>
              <a:t>Первинний  вихід  на інвалідність</a:t>
            </a:r>
          </a:p>
        </p:txBody>
      </p:sp>
      <p:graphicFrame>
        <p:nvGraphicFramePr>
          <p:cNvPr id="7" name="Місце для вмісту 5">
            <a:extLst>
              <a:ext uri="{FF2B5EF4-FFF2-40B4-BE49-F238E27FC236}">
                <a16:creationId xmlns:a16="http://schemas.microsoft.com/office/drawing/2014/main" id="{E53626EF-3A7C-470F-BD73-7F7CBBA32E23}"/>
              </a:ext>
            </a:extLst>
          </p:cNvPr>
          <p:cNvGraphicFramePr>
            <a:graphicFrameLocks/>
          </p:cNvGraphicFramePr>
          <p:nvPr>
            <p:extLst>
              <p:ext uri="{D42A27DB-BD31-4B8C-83A1-F6EECF244321}">
                <p14:modId xmlns:p14="http://schemas.microsoft.com/office/powerpoint/2010/main" val="4137432549"/>
              </p:ext>
            </p:extLst>
          </p:nvPr>
        </p:nvGraphicFramePr>
        <p:xfrm>
          <a:off x="91440" y="690189"/>
          <a:ext cx="6092190" cy="5568696"/>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кутник 7">
            <a:extLst>
              <a:ext uri="{FF2B5EF4-FFF2-40B4-BE49-F238E27FC236}">
                <a16:creationId xmlns:a16="http://schemas.microsoft.com/office/drawing/2014/main" id="{105F785F-3EA0-4B95-A410-D84956E38D3A}"/>
              </a:ext>
            </a:extLst>
          </p:cNvPr>
          <p:cNvSpPr/>
          <p:nvPr/>
        </p:nvSpPr>
        <p:spPr>
          <a:xfrm>
            <a:off x="6096000" y="3630168"/>
            <a:ext cx="5836920" cy="2800767"/>
          </a:xfrm>
          <a:prstGeom prst="rect">
            <a:avLst/>
          </a:prstGeom>
        </p:spPr>
        <p:txBody>
          <a:bodyPr wrap="square">
            <a:spAutoFit/>
          </a:bodyPr>
          <a:lstStyle/>
          <a:p>
            <a:pPr algn="just"/>
            <a:r>
              <a:rPr lang="uk-UA" sz="1600" dirty="0">
                <a:solidFill>
                  <a:schemeClr val="bg1"/>
                </a:solidFill>
              </a:rPr>
              <a:t>     Відмічається зменшення первинного виходу на інвалідність як серед всього населення, так і в працездатному віці. За 2020 р. випадки по закладу відсутні при тому, що на ІІ рівні їх кількість склала 72 випадки – 16,4 на 10 тис. </a:t>
            </a:r>
            <a:r>
              <a:rPr lang="uk-UA" sz="1600" dirty="0" err="1">
                <a:solidFill>
                  <a:schemeClr val="bg1"/>
                </a:solidFill>
              </a:rPr>
              <a:t>дор</a:t>
            </a:r>
            <a:r>
              <a:rPr lang="uk-UA" sz="1600" dirty="0">
                <a:solidFill>
                  <a:schemeClr val="bg1"/>
                </a:solidFill>
              </a:rPr>
              <a:t>. нас., з них 56 випадків – 21,1 на 10 тис. </a:t>
            </a:r>
            <a:r>
              <a:rPr lang="uk-UA" sz="1600" dirty="0" err="1">
                <a:solidFill>
                  <a:schemeClr val="bg1"/>
                </a:solidFill>
              </a:rPr>
              <a:t>прац</a:t>
            </a:r>
            <a:r>
              <a:rPr lang="uk-UA" sz="1600" dirty="0">
                <a:solidFill>
                  <a:schemeClr val="bg1"/>
                </a:solidFill>
              </a:rPr>
              <a:t>. нас. серед осіб працездатного віку та 8 випадків серед прикріпленого дитячого населення – 11,0 на 10 тис. дитячого населення.</a:t>
            </a:r>
          </a:p>
          <a:p>
            <a:pPr algn="just"/>
            <a:r>
              <a:rPr lang="uk-UA" sz="1600" dirty="0">
                <a:solidFill>
                  <a:schemeClr val="bg1"/>
                </a:solidFill>
              </a:rPr>
              <a:t>	В 2021 р. зареєстрований 1 випадок первинного виходу на інвалідність з приводу ГІМ в працездатному віці. </a:t>
            </a:r>
            <a:endParaRPr lang="uk-UA" sz="1600" dirty="0"/>
          </a:p>
        </p:txBody>
      </p:sp>
      <p:pic>
        <p:nvPicPr>
          <p:cNvPr id="9" name="Рисунок 8">
            <a:extLst>
              <a:ext uri="{FF2B5EF4-FFF2-40B4-BE49-F238E27FC236}">
                <a16:creationId xmlns:a16="http://schemas.microsoft.com/office/drawing/2014/main" id="{834FB3E3-AC5A-418C-BF73-20F272EECEEE}"/>
              </a:ext>
            </a:extLst>
          </p:cNvPr>
          <p:cNvPicPr>
            <a:picLocks noChangeAspect="1"/>
          </p:cNvPicPr>
          <p:nvPr/>
        </p:nvPicPr>
        <p:blipFill>
          <a:blip r:embed="rId3"/>
          <a:stretch>
            <a:fillRect/>
          </a:stretch>
        </p:blipFill>
        <p:spPr>
          <a:xfrm>
            <a:off x="6453266" y="892002"/>
            <a:ext cx="5187045" cy="2463846"/>
          </a:xfrm>
          <a:prstGeom prst="rect">
            <a:avLst/>
          </a:prstGeom>
        </p:spPr>
      </p:pic>
    </p:spTree>
    <p:extLst>
      <p:ext uri="{BB962C8B-B14F-4D97-AF65-F5344CB8AC3E}">
        <p14:creationId xmlns:p14="http://schemas.microsoft.com/office/powerpoint/2010/main" val="878571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Місце для вмісту 17">
            <a:extLst>
              <a:ext uri="{FF2B5EF4-FFF2-40B4-BE49-F238E27FC236}">
                <a16:creationId xmlns:a16="http://schemas.microsoft.com/office/drawing/2014/main" id="{B27416E7-2030-4683-8BC5-538EB01E1343}"/>
              </a:ext>
            </a:extLst>
          </p:cNvPr>
          <p:cNvPicPr>
            <a:picLocks noGrp="1" noChangeAspect="1"/>
          </p:cNvPicPr>
          <p:nvPr>
            <p:ph idx="1"/>
          </p:nvPr>
        </p:nvPicPr>
        <p:blipFill>
          <a:blip r:embed="rId2"/>
          <a:stretch>
            <a:fillRect/>
          </a:stretch>
        </p:blipFill>
        <p:spPr>
          <a:xfrm>
            <a:off x="0" y="-1"/>
            <a:ext cx="12192000" cy="8277317"/>
          </a:xfrm>
        </p:spPr>
      </p:pic>
      <p:sp>
        <p:nvSpPr>
          <p:cNvPr id="9" name="Заголовок 1">
            <a:extLst>
              <a:ext uri="{FF2B5EF4-FFF2-40B4-BE49-F238E27FC236}">
                <a16:creationId xmlns:a16="http://schemas.microsoft.com/office/drawing/2014/main" id="{6A556C15-FA5B-416A-933F-6E2F67979E3E}"/>
              </a:ext>
            </a:extLst>
          </p:cNvPr>
          <p:cNvSpPr txBox="1">
            <a:spLocks/>
          </p:cNvSpPr>
          <p:nvPr/>
        </p:nvSpPr>
        <p:spPr>
          <a:xfrm>
            <a:off x="1040589" y="-16870"/>
            <a:ext cx="8596668" cy="128016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dirty="0">
                <a:solidFill>
                  <a:schemeClr val="bg1"/>
                </a:solidFill>
              </a:rPr>
              <a:t>Демографічні  показники </a:t>
            </a:r>
            <a:br>
              <a:rPr lang="uk-UA" dirty="0">
                <a:solidFill>
                  <a:schemeClr val="bg1"/>
                </a:solidFill>
              </a:rPr>
            </a:br>
            <a:r>
              <a:rPr lang="uk-UA" dirty="0">
                <a:solidFill>
                  <a:schemeClr val="bg1"/>
                </a:solidFill>
              </a:rPr>
              <a:t> на  1000  населення</a:t>
            </a:r>
          </a:p>
        </p:txBody>
      </p:sp>
      <p:graphicFrame>
        <p:nvGraphicFramePr>
          <p:cNvPr id="10" name="Місце для вмісту 5">
            <a:extLst>
              <a:ext uri="{FF2B5EF4-FFF2-40B4-BE49-F238E27FC236}">
                <a16:creationId xmlns:a16="http://schemas.microsoft.com/office/drawing/2014/main" id="{12AC9B64-589C-4073-BA65-180BE3BF45EA}"/>
              </a:ext>
            </a:extLst>
          </p:cNvPr>
          <p:cNvGraphicFramePr>
            <a:graphicFrameLocks/>
          </p:cNvGraphicFramePr>
          <p:nvPr>
            <p:extLst>
              <p:ext uri="{D42A27DB-BD31-4B8C-83A1-F6EECF244321}">
                <p14:modId xmlns:p14="http://schemas.microsoft.com/office/powerpoint/2010/main" val="2457845356"/>
              </p:ext>
            </p:extLst>
          </p:nvPr>
        </p:nvGraphicFramePr>
        <p:xfrm>
          <a:off x="155449" y="1143000"/>
          <a:ext cx="7178039" cy="5458968"/>
        </p:xfrm>
        <a:graphic>
          <a:graphicData uri="http://schemas.openxmlformats.org/drawingml/2006/chart">
            <c:chart xmlns:c="http://schemas.openxmlformats.org/drawingml/2006/chart" xmlns:r="http://schemas.openxmlformats.org/officeDocument/2006/relationships" r:id="rId3"/>
          </a:graphicData>
        </a:graphic>
      </p:graphicFrame>
      <p:sp>
        <p:nvSpPr>
          <p:cNvPr id="13" name="Прямокутник 12">
            <a:extLst>
              <a:ext uri="{FF2B5EF4-FFF2-40B4-BE49-F238E27FC236}">
                <a16:creationId xmlns:a16="http://schemas.microsoft.com/office/drawing/2014/main" id="{ABD9EF4C-1389-495D-A1B7-0E3469BB09E9}"/>
              </a:ext>
            </a:extLst>
          </p:cNvPr>
          <p:cNvSpPr/>
          <p:nvPr/>
        </p:nvSpPr>
        <p:spPr>
          <a:xfrm>
            <a:off x="7827265" y="1948797"/>
            <a:ext cx="3813048" cy="3073855"/>
          </a:xfrm>
          <a:prstGeom prst="rect">
            <a:avLst/>
          </a:prstGeom>
        </p:spPr>
        <p:txBody>
          <a:bodyPr wrap="square">
            <a:spAutoFit/>
          </a:bodyPr>
          <a:lstStyle/>
          <a:p>
            <a:pPr>
              <a:lnSpc>
                <a:spcPct val="150000"/>
              </a:lnSpc>
            </a:pPr>
            <a:r>
              <a:rPr lang="uk-UA" sz="2200" b="1" dirty="0">
                <a:solidFill>
                  <a:schemeClr val="bg1"/>
                </a:solidFill>
              </a:rPr>
              <a:t>Відмічається зниження народжуваності та збільшення загальної смертності. При цьому природний приріст населення зменшився. </a:t>
            </a:r>
          </a:p>
        </p:txBody>
      </p:sp>
    </p:spTree>
    <p:extLst>
      <p:ext uri="{BB962C8B-B14F-4D97-AF65-F5344CB8AC3E}">
        <p14:creationId xmlns:p14="http://schemas.microsoft.com/office/powerpoint/2010/main" val="392540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2">
            <a:extLst>
              <a:ext uri="{FF2B5EF4-FFF2-40B4-BE49-F238E27FC236}">
                <a16:creationId xmlns:a16="http://schemas.microsoft.com/office/drawing/2014/main" id="{451501E6-8A9E-4855-92C6-A0569D20BBB0}"/>
              </a:ext>
            </a:extLst>
          </p:cNvPr>
          <p:cNvSpPr txBox="1">
            <a:spLocks/>
          </p:cNvSpPr>
          <p:nvPr/>
        </p:nvSpPr>
        <p:spPr>
          <a:xfrm>
            <a:off x="816065" y="0"/>
            <a:ext cx="9297177" cy="69661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200" dirty="0">
                <a:solidFill>
                  <a:schemeClr val="bg1"/>
                </a:solidFill>
              </a:rPr>
              <a:t>Смертність  на  1000  населення</a:t>
            </a:r>
            <a:endParaRPr lang="uk-UA" dirty="0">
              <a:solidFill>
                <a:schemeClr val="bg1"/>
              </a:solidFill>
            </a:endParaRPr>
          </a:p>
        </p:txBody>
      </p:sp>
      <p:graphicFrame>
        <p:nvGraphicFramePr>
          <p:cNvPr id="11" name="Місце для вмісту 6">
            <a:extLst>
              <a:ext uri="{FF2B5EF4-FFF2-40B4-BE49-F238E27FC236}">
                <a16:creationId xmlns:a16="http://schemas.microsoft.com/office/drawing/2014/main" id="{C1C81F46-65D0-4416-983D-902110B47453}"/>
              </a:ext>
            </a:extLst>
          </p:cNvPr>
          <p:cNvGraphicFramePr>
            <a:graphicFrameLocks/>
          </p:cNvGraphicFramePr>
          <p:nvPr>
            <p:extLst>
              <p:ext uri="{D42A27DB-BD31-4B8C-83A1-F6EECF244321}">
                <p14:modId xmlns:p14="http://schemas.microsoft.com/office/powerpoint/2010/main" val="3924298973"/>
              </p:ext>
            </p:extLst>
          </p:nvPr>
        </p:nvGraphicFramePr>
        <p:xfrm>
          <a:off x="-195860" y="520155"/>
          <a:ext cx="10708394" cy="5332163"/>
        </p:xfrm>
        <a:graphic>
          <a:graphicData uri="http://schemas.openxmlformats.org/drawingml/2006/chart">
            <c:chart xmlns:c="http://schemas.openxmlformats.org/drawingml/2006/chart" xmlns:r="http://schemas.openxmlformats.org/officeDocument/2006/relationships" r:id="rId2"/>
          </a:graphicData>
        </a:graphic>
      </p:graphicFrame>
      <p:sp>
        <p:nvSpPr>
          <p:cNvPr id="12" name="Прямокутник 11">
            <a:extLst>
              <a:ext uri="{FF2B5EF4-FFF2-40B4-BE49-F238E27FC236}">
                <a16:creationId xmlns:a16="http://schemas.microsoft.com/office/drawing/2014/main" id="{90224758-A5CB-4464-88BE-ACE3B6D29E3D}"/>
              </a:ext>
            </a:extLst>
          </p:cNvPr>
          <p:cNvSpPr/>
          <p:nvPr/>
        </p:nvSpPr>
        <p:spPr>
          <a:xfrm>
            <a:off x="432619" y="5726142"/>
            <a:ext cx="8463772" cy="923330"/>
          </a:xfrm>
          <a:prstGeom prst="rect">
            <a:avLst/>
          </a:prstGeom>
        </p:spPr>
        <p:txBody>
          <a:bodyPr wrap="square">
            <a:spAutoFit/>
          </a:bodyPr>
          <a:lstStyle/>
          <a:p>
            <a:pPr algn="just"/>
            <a:r>
              <a:rPr lang="uk-UA" dirty="0"/>
              <a:t>Відмічається зростання загальної смертності за рахунок осіб пенсійного віку при стабільному показнику смертності в працездатному віці.</a:t>
            </a:r>
          </a:p>
        </p:txBody>
      </p:sp>
    </p:spTree>
    <p:extLst>
      <p:ext uri="{BB962C8B-B14F-4D97-AF65-F5344CB8AC3E}">
        <p14:creationId xmlns:p14="http://schemas.microsoft.com/office/powerpoint/2010/main" val="51050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a:extLst>
              <a:ext uri="{FF2B5EF4-FFF2-40B4-BE49-F238E27FC236}">
                <a16:creationId xmlns:a16="http://schemas.microsoft.com/office/drawing/2014/main" id="{CBBD4FF1-49C0-4EEC-96FF-8D0285013991}"/>
              </a:ext>
            </a:extLst>
          </p:cNvPr>
          <p:cNvPicPr>
            <a:picLocks noChangeAspect="1"/>
          </p:cNvPicPr>
          <p:nvPr/>
        </p:nvPicPr>
        <p:blipFill>
          <a:blip r:embed="rId2"/>
          <a:stretch>
            <a:fillRect/>
          </a:stretch>
        </p:blipFill>
        <p:spPr>
          <a:xfrm>
            <a:off x="-1" y="0"/>
            <a:ext cx="12192001" cy="6858000"/>
          </a:xfrm>
          <a:prstGeom prst="rect">
            <a:avLst/>
          </a:prstGeom>
        </p:spPr>
      </p:pic>
      <p:sp>
        <p:nvSpPr>
          <p:cNvPr id="21" name="Прямокутник 20">
            <a:extLst>
              <a:ext uri="{FF2B5EF4-FFF2-40B4-BE49-F238E27FC236}">
                <a16:creationId xmlns:a16="http://schemas.microsoft.com/office/drawing/2014/main" id="{190C2B8F-65CB-43FC-B314-96FBCBC79488}"/>
              </a:ext>
            </a:extLst>
          </p:cNvPr>
          <p:cNvSpPr/>
          <p:nvPr/>
        </p:nvSpPr>
        <p:spPr>
          <a:xfrm>
            <a:off x="218891" y="162520"/>
            <a:ext cx="7680960" cy="6604885"/>
          </a:xfrm>
          <a:prstGeom prst="rect">
            <a:avLst/>
          </a:prstGeom>
        </p:spPr>
        <p:txBody>
          <a:bodyPr wrap="square">
            <a:spAutoFit/>
          </a:bodyPr>
          <a:lstStyle/>
          <a:p>
            <a:pPr algn="ctr">
              <a:lnSpc>
                <a:spcPct val="115000"/>
              </a:lnSpc>
              <a:spcAft>
                <a:spcPts val="0"/>
              </a:spcAft>
            </a:pPr>
            <a:r>
              <a:rPr lang="uk-UA" sz="2300" b="1" dirty="0">
                <a:solidFill>
                  <a:schemeClr val="bg1"/>
                </a:solidFill>
                <a:latin typeface="+mj-lt"/>
                <a:ea typeface="Calibri" panose="020F0502020204030204" pitchFamily="34" charset="0"/>
                <a:cs typeface="Times New Roman" panose="02020603050405020304" pitchFamily="18" charset="0"/>
              </a:rPr>
              <a:t>Санітарно-освітня  робота</a:t>
            </a:r>
            <a:endParaRPr lang="uk-UA" sz="2300" dirty="0">
              <a:solidFill>
                <a:schemeClr val="bg1"/>
              </a:solidFill>
              <a:latin typeface="+mj-lt"/>
              <a:ea typeface="Calibri" panose="020F0502020204030204" pitchFamily="34" charset="0"/>
              <a:cs typeface="Times New Roman" panose="02020603050405020304" pitchFamily="18" charset="0"/>
            </a:endParaRPr>
          </a:p>
          <a:p>
            <a:pPr algn="just">
              <a:lnSpc>
                <a:spcPct val="115000"/>
              </a:lnSpc>
              <a:spcAft>
                <a:spcPts val="0"/>
              </a:spcAft>
            </a:pPr>
            <a:r>
              <a:rPr lang="uk-UA" sz="2300" dirty="0">
                <a:solidFill>
                  <a:schemeClr val="bg1"/>
                </a:solidFill>
                <a:latin typeface="+mj-lt"/>
                <a:ea typeface="Calibri" panose="020F0502020204030204" pitchFamily="34" charset="0"/>
                <a:cs typeface="Times New Roman" panose="02020603050405020304" pitchFamily="18" charset="0"/>
              </a:rPr>
              <a:t>     З метою формування здорового способу життя серед населення лікарями прочитано 506 лекцій, проведено 1135 бесід медичними сестрами, в наявності 70 санітарних  бюлетенів, надруковано 16 статей на сайті та 14 публікацій в пресі, проведено 36 радіовиступів на теми: «Загартування та спорт», «Профілактика грипу», «Профілактика ВІЛ/СНІДу», «Профілактика туберкульозу» та інші, зокрема особлива увага приділялась висвітленню питань щодо профілактики </a:t>
            </a:r>
            <a:r>
              <a:rPr lang="en-US" sz="2300" dirty="0">
                <a:solidFill>
                  <a:schemeClr val="bg1"/>
                </a:solidFill>
                <a:latin typeface="+mj-lt"/>
                <a:ea typeface="Calibri" panose="020F0502020204030204" pitchFamily="34" charset="0"/>
                <a:cs typeface="Times New Roman" panose="02020603050405020304" pitchFamily="18" charset="0"/>
              </a:rPr>
              <a:t>COVID -19 </a:t>
            </a:r>
            <a:r>
              <a:rPr lang="uk-UA" sz="2300" dirty="0">
                <a:solidFill>
                  <a:schemeClr val="bg1"/>
                </a:solidFill>
                <a:latin typeface="+mj-lt"/>
                <a:ea typeface="Calibri" panose="020F0502020204030204" pitchFamily="34" charset="0"/>
                <a:cs typeface="Times New Roman" panose="02020603050405020304" pitchFamily="18" charset="0"/>
              </a:rPr>
              <a:t> та  46  виступів  по  телебаченню. На базі амбулаторій ЗПСМ №1, №2, №3 та №6 створені 4 школи </a:t>
            </a:r>
            <a:r>
              <a:rPr lang="uk-UA" sz="2300" dirty="0" err="1">
                <a:solidFill>
                  <a:schemeClr val="bg1"/>
                </a:solidFill>
                <a:latin typeface="+mj-lt"/>
                <a:ea typeface="Calibri" panose="020F0502020204030204" pitchFamily="34" charset="0"/>
                <a:cs typeface="Times New Roman" panose="02020603050405020304" pitchFamily="18" charset="0"/>
              </a:rPr>
              <a:t>здоров</a:t>
            </a:r>
            <a:r>
              <a:rPr lang="ru-RU" sz="2300" dirty="0">
                <a:solidFill>
                  <a:schemeClr val="bg1"/>
                </a:solidFill>
                <a:latin typeface="+mj-lt"/>
                <a:ea typeface="Calibri" panose="020F0502020204030204" pitchFamily="34" charset="0"/>
                <a:cs typeface="Times New Roman" panose="02020603050405020304" pitchFamily="18" charset="0"/>
              </a:rPr>
              <a:t>’</a:t>
            </a:r>
            <a:r>
              <a:rPr lang="uk-UA" sz="2300" dirty="0">
                <a:solidFill>
                  <a:schemeClr val="bg1"/>
                </a:solidFill>
                <a:latin typeface="+mj-lt"/>
                <a:ea typeface="Calibri" panose="020F0502020204030204" pitchFamily="34" charset="0"/>
                <a:cs typeface="Times New Roman" panose="02020603050405020304" pitchFamily="18" charset="0"/>
              </a:rPr>
              <a:t>я, в яких у зв</a:t>
            </a:r>
            <a:r>
              <a:rPr lang="en-US" sz="2300" dirty="0">
                <a:solidFill>
                  <a:schemeClr val="bg1"/>
                </a:solidFill>
                <a:latin typeface="+mj-lt"/>
                <a:ea typeface="Calibri" panose="020F0502020204030204" pitchFamily="34" charset="0"/>
                <a:cs typeface="Times New Roman" panose="02020603050405020304" pitchFamily="18" charset="0"/>
              </a:rPr>
              <a:t>’</a:t>
            </a:r>
            <a:r>
              <a:rPr lang="uk-UA" sz="2300" dirty="0" err="1">
                <a:solidFill>
                  <a:schemeClr val="bg1"/>
                </a:solidFill>
                <a:latin typeface="+mj-lt"/>
                <a:ea typeface="Calibri" panose="020F0502020204030204" pitchFamily="34" charset="0"/>
                <a:cs typeface="Times New Roman" panose="02020603050405020304" pitchFamily="18" charset="0"/>
              </a:rPr>
              <a:t>язку</a:t>
            </a:r>
            <a:r>
              <a:rPr lang="uk-UA" sz="2300" dirty="0">
                <a:solidFill>
                  <a:schemeClr val="bg1"/>
                </a:solidFill>
                <a:latin typeface="+mj-lt"/>
                <a:ea typeface="Calibri" panose="020F0502020204030204" pitchFamily="34" charset="0"/>
                <a:cs typeface="Times New Roman" panose="02020603050405020304" pitchFamily="18" charset="0"/>
              </a:rPr>
              <a:t> з карантином по </a:t>
            </a:r>
            <a:r>
              <a:rPr lang="en-US" sz="2300" dirty="0">
                <a:solidFill>
                  <a:schemeClr val="bg1"/>
                </a:solidFill>
                <a:latin typeface="+mj-lt"/>
                <a:ea typeface="Calibri" panose="020F0502020204030204" pitchFamily="34" charset="0"/>
                <a:cs typeface="Times New Roman" panose="02020603050405020304" pitchFamily="18" charset="0"/>
              </a:rPr>
              <a:t>COVID </a:t>
            </a:r>
            <a:r>
              <a:rPr lang="uk-UA" sz="2300" dirty="0">
                <a:solidFill>
                  <a:schemeClr val="bg1"/>
                </a:solidFill>
                <a:latin typeface="+mj-lt"/>
                <a:ea typeface="Calibri" panose="020F0502020204030204" pitchFamily="34" charset="0"/>
                <a:cs typeface="Times New Roman" panose="02020603050405020304" pitchFamily="18" charset="0"/>
              </a:rPr>
              <a:t>-19 впродовж 2021 року заняття не проводились. </a:t>
            </a:r>
            <a:endParaRPr lang="uk-UA" sz="23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2859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990845" y="0"/>
            <a:ext cx="8061144" cy="779149"/>
          </a:xfrm>
        </p:spPr>
        <p:txBody>
          <a:bodyPr/>
          <a:lstStyle/>
          <a:p>
            <a:endParaRPr lang="uk-UA" dirty="0"/>
          </a:p>
        </p:txBody>
      </p:sp>
      <p:pic>
        <p:nvPicPr>
          <p:cNvPr id="7" name="Місце для вмісту 14">
            <a:extLst>
              <a:ext uri="{FF2B5EF4-FFF2-40B4-BE49-F238E27FC236}">
                <a16:creationId xmlns:a16="http://schemas.microsoft.com/office/drawing/2014/main" id="{A6E309A5-DEEA-4E7F-9D3B-6514AB673552}"/>
              </a:ext>
            </a:extLst>
          </p:cNvPr>
          <p:cNvPicPr>
            <a:picLocks noGrp="1" noChangeAspect="1"/>
          </p:cNvPicPr>
          <p:nvPr>
            <p:ph idx="4294967295"/>
          </p:nvPr>
        </p:nvPicPr>
        <p:blipFill>
          <a:blip r:embed="rId2"/>
          <a:stretch>
            <a:fillRect/>
          </a:stretch>
        </p:blipFill>
        <p:spPr>
          <a:xfrm>
            <a:off x="0" y="0"/>
            <a:ext cx="12192000" cy="9096376"/>
          </a:xfrm>
        </p:spPr>
      </p:pic>
      <p:graphicFrame>
        <p:nvGraphicFramePr>
          <p:cNvPr id="8" name="Таблиця 7"/>
          <p:cNvGraphicFramePr>
            <a:graphicFrameLocks noGrp="1"/>
          </p:cNvGraphicFramePr>
          <p:nvPr>
            <p:extLst>
              <p:ext uri="{D42A27DB-BD31-4B8C-83A1-F6EECF244321}">
                <p14:modId xmlns:p14="http://schemas.microsoft.com/office/powerpoint/2010/main" val="705672039"/>
              </p:ext>
            </p:extLst>
          </p:nvPr>
        </p:nvGraphicFramePr>
        <p:xfrm>
          <a:off x="418078" y="572014"/>
          <a:ext cx="7976114" cy="1291292"/>
        </p:xfrm>
        <a:graphic>
          <a:graphicData uri="http://schemas.openxmlformats.org/drawingml/2006/table">
            <a:tbl>
              <a:tblPr firstRow="1" bandRow="1">
                <a:tableStyleId>{5C22544A-7EE6-4342-B048-85BDC9FD1C3A}</a:tableStyleId>
              </a:tblPr>
              <a:tblGrid>
                <a:gridCol w="2291787">
                  <a:extLst>
                    <a:ext uri="{9D8B030D-6E8A-4147-A177-3AD203B41FA5}">
                      <a16:colId xmlns:a16="http://schemas.microsoft.com/office/drawing/2014/main" val="1923274244"/>
                    </a:ext>
                  </a:extLst>
                </a:gridCol>
                <a:gridCol w="1331089">
                  <a:extLst>
                    <a:ext uri="{9D8B030D-6E8A-4147-A177-3AD203B41FA5}">
                      <a16:colId xmlns:a16="http://schemas.microsoft.com/office/drawing/2014/main" val="3300130016"/>
                    </a:ext>
                  </a:extLst>
                </a:gridCol>
                <a:gridCol w="844952">
                  <a:extLst>
                    <a:ext uri="{9D8B030D-6E8A-4147-A177-3AD203B41FA5}">
                      <a16:colId xmlns:a16="http://schemas.microsoft.com/office/drawing/2014/main" val="3185928095"/>
                    </a:ext>
                  </a:extLst>
                </a:gridCol>
                <a:gridCol w="2059946">
                  <a:extLst>
                    <a:ext uri="{9D8B030D-6E8A-4147-A177-3AD203B41FA5}">
                      <a16:colId xmlns:a16="http://schemas.microsoft.com/office/drawing/2014/main" val="3278432796"/>
                    </a:ext>
                  </a:extLst>
                </a:gridCol>
                <a:gridCol w="1448340">
                  <a:extLst>
                    <a:ext uri="{9D8B030D-6E8A-4147-A177-3AD203B41FA5}">
                      <a16:colId xmlns:a16="http://schemas.microsoft.com/office/drawing/2014/main" val="2809934307"/>
                    </a:ext>
                  </a:extLst>
                </a:gridCol>
              </a:tblGrid>
              <a:tr h="356086">
                <a:tc>
                  <a:txBody>
                    <a:bodyPr/>
                    <a:lstStyle/>
                    <a:p>
                      <a:pPr algn="ctr"/>
                      <a:r>
                        <a:rPr lang="uk-UA" sz="1600" dirty="0"/>
                        <a:t>Період</a:t>
                      </a:r>
                    </a:p>
                  </a:txBody>
                  <a:tcPr/>
                </a:tc>
                <a:tc>
                  <a:txBody>
                    <a:bodyPr/>
                    <a:lstStyle/>
                    <a:p>
                      <a:pPr algn="ctr"/>
                      <a:r>
                        <a:rPr lang="uk-UA" sz="1600" dirty="0"/>
                        <a:t>Всього </a:t>
                      </a:r>
                    </a:p>
                    <a:p>
                      <a:pPr algn="ctr"/>
                      <a:r>
                        <a:rPr lang="uk-UA" sz="1600" dirty="0"/>
                        <a:t>звернень</a:t>
                      </a:r>
                    </a:p>
                  </a:txBody>
                  <a:tcPr/>
                </a:tc>
                <a:tc>
                  <a:txBody>
                    <a:bodyPr/>
                    <a:lstStyle/>
                    <a:p>
                      <a:pPr algn="ctr"/>
                      <a:r>
                        <a:rPr lang="uk-UA" sz="1600" dirty="0"/>
                        <a:t>Заяв</a:t>
                      </a:r>
                    </a:p>
                  </a:txBody>
                  <a:tcPr/>
                </a:tc>
                <a:tc>
                  <a:txBody>
                    <a:bodyPr/>
                    <a:lstStyle/>
                    <a:p>
                      <a:pPr algn="ctr"/>
                      <a:r>
                        <a:rPr lang="uk-UA" sz="1600" dirty="0"/>
                        <a:t>Інформаційних </a:t>
                      </a:r>
                    </a:p>
                    <a:p>
                      <a:pPr algn="ctr"/>
                      <a:r>
                        <a:rPr lang="uk-UA" sz="1600" dirty="0"/>
                        <a:t>запитів</a:t>
                      </a:r>
                    </a:p>
                  </a:txBody>
                  <a:tcPr/>
                </a:tc>
                <a:tc>
                  <a:txBody>
                    <a:bodyPr/>
                    <a:lstStyle/>
                    <a:p>
                      <a:pPr algn="ctr"/>
                      <a:r>
                        <a:rPr lang="uk-UA" sz="1600" dirty="0"/>
                        <a:t>Звернення</a:t>
                      </a:r>
                      <a:r>
                        <a:rPr lang="uk-UA" sz="1600" baseline="0" dirty="0"/>
                        <a:t> </a:t>
                      </a:r>
                    </a:p>
                    <a:p>
                      <a:pPr algn="ctr"/>
                      <a:r>
                        <a:rPr lang="uk-UA" sz="1600" baseline="0" dirty="0"/>
                        <a:t>до ДОЗ</a:t>
                      </a:r>
                      <a:endParaRPr lang="uk-UA" sz="1600" dirty="0"/>
                    </a:p>
                  </a:txBody>
                  <a:tcPr/>
                </a:tc>
                <a:extLst>
                  <a:ext uri="{0D108BD9-81ED-4DB2-BD59-A6C34878D82A}">
                    <a16:rowId xmlns:a16="http://schemas.microsoft.com/office/drawing/2014/main" val="1800648952"/>
                  </a:ext>
                </a:extLst>
              </a:tr>
              <a:tr h="356086">
                <a:tc>
                  <a:txBody>
                    <a:bodyPr/>
                    <a:lstStyle/>
                    <a:p>
                      <a:pPr algn="ctr"/>
                      <a:r>
                        <a:rPr lang="uk-UA" sz="1600" dirty="0"/>
                        <a:t> 2020 рік</a:t>
                      </a:r>
                    </a:p>
                  </a:txBody>
                  <a:tcPr/>
                </a:tc>
                <a:tc>
                  <a:txBody>
                    <a:bodyPr/>
                    <a:lstStyle/>
                    <a:p>
                      <a:pPr algn="ctr"/>
                      <a:r>
                        <a:rPr lang="uk-UA" sz="1600" dirty="0"/>
                        <a:t>225</a:t>
                      </a:r>
                    </a:p>
                  </a:txBody>
                  <a:tcPr/>
                </a:tc>
                <a:tc>
                  <a:txBody>
                    <a:bodyPr/>
                    <a:lstStyle/>
                    <a:p>
                      <a:pPr algn="ctr"/>
                      <a:r>
                        <a:rPr lang="uk-UA" sz="1600" dirty="0"/>
                        <a:t>25</a:t>
                      </a:r>
                    </a:p>
                  </a:txBody>
                  <a:tcPr/>
                </a:tc>
                <a:tc>
                  <a:txBody>
                    <a:bodyPr/>
                    <a:lstStyle/>
                    <a:p>
                      <a:pPr algn="ctr"/>
                      <a:r>
                        <a:rPr lang="uk-UA" sz="1600" dirty="0"/>
                        <a:t>137</a:t>
                      </a:r>
                    </a:p>
                  </a:txBody>
                  <a:tcPr/>
                </a:tc>
                <a:tc>
                  <a:txBody>
                    <a:bodyPr/>
                    <a:lstStyle/>
                    <a:p>
                      <a:pPr algn="ctr"/>
                      <a:r>
                        <a:rPr lang="uk-UA" sz="1600" dirty="0"/>
                        <a:t>63</a:t>
                      </a:r>
                    </a:p>
                  </a:txBody>
                  <a:tcPr/>
                </a:tc>
                <a:extLst>
                  <a:ext uri="{0D108BD9-81ED-4DB2-BD59-A6C34878D82A}">
                    <a16:rowId xmlns:a16="http://schemas.microsoft.com/office/drawing/2014/main" val="3143724863"/>
                  </a:ext>
                </a:extLst>
              </a:tr>
              <a:tr h="356086">
                <a:tc>
                  <a:txBody>
                    <a:bodyPr/>
                    <a:lstStyle/>
                    <a:p>
                      <a:pPr algn="ctr"/>
                      <a:r>
                        <a:rPr lang="uk-UA" sz="1600" dirty="0"/>
                        <a:t>2021 рік</a:t>
                      </a:r>
                    </a:p>
                  </a:txBody>
                  <a:tcPr/>
                </a:tc>
                <a:tc>
                  <a:txBody>
                    <a:bodyPr/>
                    <a:lstStyle/>
                    <a:p>
                      <a:pPr algn="ctr"/>
                      <a:r>
                        <a:rPr lang="uk-UA" sz="1600" dirty="0"/>
                        <a:t>285</a:t>
                      </a:r>
                    </a:p>
                  </a:txBody>
                  <a:tcPr/>
                </a:tc>
                <a:tc>
                  <a:txBody>
                    <a:bodyPr/>
                    <a:lstStyle/>
                    <a:p>
                      <a:pPr algn="ctr"/>
                      <a:r>
                        <a:rPr lang="uk-UA" sz="1600" dirty="0"/>
                        <a:t>30</a:t>
                      </a:r>
                    </a:p>
                  </a:txBody>
                  <a:tcPr/>
                </a:tc>
                <a:tc>
                  <a:txBody>
                    <a:bodyPr/>
                    <a:lstStyle/>
                    <a:p>
                      <a:pPr algn="ctr"/>
                      <a:r>
                        <a:rPr lang="uk-UA" sz="1600" dirty="0"/>
                        <a:t>175</a:t>
                      </a:r>
                    </a:p>
                  </a:txBody>
                  <a:tcPr/>
                </a:tc>
                <a:tc>
                  <a:txBody>
                    <a:bodyPr/>
                    <a:lstStyle/>
                    <a:p>
                      <a:pPr algn="ctr"/>
                      <a:r>
                        <a:rPr lang="uk-UA" sz="1600" dirty="0"/>
                        <a:t>80</a:t>
                      </a:r>
                    </a:p>
                  </a:txBody>
                  <a:tcPr/>
                </a:tc>
                <a:extLst>
                  <a:ext uri="{0D108BD9-81ED-4DB2-BD59-A6C34878D82A}">
                    <a16:rowId xmlns:a16="http://schemas.microsoft.com/office/drawing/2014/main" val="848869416"/>
                  </a:ext>
                </a:extLst>
              </a:tr>
            </a:tbl>
          </a:graphicData>
        </a:graphic>
      </p:graphicFrame>
      <p:sp>
        <p:nvSpPr>
          <p:cNvPr id="13" name="Прямокутник 12"/>
          <p:cNvSpPr/>
          <p:nvPr/>
        </p:nvSpPr>
        <p:spPr>
          <a:xfrm>
            <a:off x="320040" y="1918082"/>
            <a:ext cx="8732519" cy="4955203"/>
          </a:xfrm>
          <a:prstGeom prst="rect">
            <a:avLst/>
          </a:prstGeom>
        </p:spPr>
        <p:txBody>
          <a:bodyPr wrap="square">
            <a:spAutoFit/>
          </a:bodyPr>
          <a:lstStyle/>
          <a:p>
            <a:pPr lvl="0"/>
            <a:r>
              <a:rPr lang="ru-RU" sz="1500" dirty="0">
                <a:solidFill>
                  <a:prstClr val="black"/>
                </a:solidFill>
              </a:rPr>
              <a:t>Із них за формою </a:t>
            </a:r>
            <a:r>
              <a:rPr lang="ru-RU" sz="1500" dirty="0" err="1">
                <a:solidFill>
                  <a:prstClr val="black"/>
                </a:solidFill>
              </a:rPr>
              <a:t>надходження</a:t>
            </a:r>
            <a:r>
              <a:rPr lang="ru-RU" sz="1500" dirty="0">
                <a:solidFill>
                  <a:prstClr val="black"/>
                </a:solidFill>
              </a:rPr>
              <a:t>:</a:t>
            </a:r>
          </a:p>
          <a:p>
            <a:pPr lvl="0"/>
            <a:r>
              <a:rPr lang="ru-RU" sz="1500" dirty="0" err="1">
                <a:solidFill>
                  <a:prstClr val="black"/>
                </a:solidFill>
              </a:rPr>
              <a:t>особистих</a:t>
            </a:r>
            <a:r>
              <a:rPr lang="ru-RU" sz="1500" dirty="0">
                <a:solidFill>
                  <a:prstClr val="black"/>
                </a:solidFill>
              </a:rPr>
              <a:t> </a:t>
            </a:r>
            <a:r>
              <a:rPr lang="ru-RU" sz="1500" dirty="0" err="1">
                <a:solidFill>
                  <a:prstClr val="black"/>
                </a:solidFill>
              </a:rPr>
              <a:t>звернень</a:t>
            </a:r>
            <a:r>
              <a:rPr lang="ru-RU" sz="1500" dirty="0">
                <a:solidFill>
                  <a:prstClr val="black"/>
                </a:solidFill>
              </a:rPr>
              <a:t> – 18;</a:t>
            </a:r>
          </a:p>
          <a:p>
            <a:pPr lvl="0"/>
            <a:r>
              <a:rPr lang="ru-RU" sz="1500" dirty="0" err="1">
                <a:solidFill>
                  <a:prstClr val="black"/>
                </a:solidFill>
              </a:rPr>
              <a:t>інформаційних</a:t>
            </a:r>
            <a:r>
              <a:rPr lang="ru-RU" sz="1500" dirty="0">
                <a:solidFill>
                  <a:prstClr val="black"/>
                </a:solidFill>
              </a:rPr>
              <a:t> </a:t>
            </a:r>
            <a:r>
              <a:rPr lang="ru-RU" sz="1500" dirty="0" err="1">
                <a:solidFill>
                  <a:prstClr val="black"/>
                </a:solidFill>
              </a:rPr>
              <a:t>запитів</a:t>
            </a:r>
            <a:r>
              <a:rPr lang="ru-RU" sz="1500" dirty="0">
                <a:solidFill>
                  <a:prstClr val="black"/>
                </a:solidFill>
              </a:rPr>
              <a:t> – 187;</a:t>
            </a:r>
          </a:p>
          <a:p>
            <a:pPr lvl="0"/>
            <a:r>
              <a:rPr lang="ru-RU" sz="1500" dirty="0" err="1">
                <a:solidFill>
                  <a:prstClr val="black"/>
                </a:solidFill>
              </a:rPr>
              <a:t>звернень</a:t>
            </a:r>
            <a:r>
              <a:rPr lang="ru-RU" sz="1500" dirty="0">
                <a:solidFill>
                  <a:prstClr val="black"/>
                </a:solidFill>
              </a:rPr>
              <a:t> до ДОЗ – 80.</a:t>
            </a:r>
          </a:p>
          <a:p>
            <a:pPr lvl="0"/>
            <a:r>
              <a:rPr lang="ru-RU" sz="1500" dirty="0">
                <a:solidFill>
                  <a:prstClr val="black"/>
                </a:solidFill>
              </a:rPr>
              <a:t>     У </a:t>
            </a:r>
            <a:r>
              <a:rPr lang="ru-RU" sz="1500" dirty="0" err="1">
                <a:solidFill>
                  <a:prstClr val="black"/>
                </a:solidFill>
              </a:rPr>
              <a:t>зверненнях</a:t>
            </a:r>
            <a:r>
              <a:rPr lang="ru-RU" sz="1500" dirty="0">
                <a:solidFill>
                  <a:prstClr val="black"/>
                </a:solidFill>
              </a:rPr>
              <a:t> </a:t>
            </a:r>
            <a:r>
              <a:rPr lang="ru-RU" sz="1500" dirty="0" err="1">
                <a:solidFill>
                  <a:prstClr val="black"/>
                </a:solidFill>
              </a:rPr>
              <a:t>громадян</a:t>
            </a:r>
            <a:r>
              <a:rPr lang="ru-RU" sz="1500" dirty="0">
                <a:solidFill>
                  <a:prstClr val="black"/>
                </a:solidFill>
              </a:rPr>
              <a:t> </a:t>
            </a:r>
            <a:r>
              <a:rPr lang="ru-RU" sz="1500" dirty="0" err="1">
                <a:solidFill>
                  <a:prstClr val="black"/>
                </a:solidFill>
              </a:rPr>
              <a:t>порушувалися</a:t>
            </a:r>
            <a:r>
              <a:rPr lang="ru-RU" sz="1500" dirty="0">
                <a:solidFill>
                  <a:prstClr val="black"/>
                </a:solidFill>
              </a:rPr>
              <a:t> </a:t>
            </a:r>
            <a:r>
              <a:rPr lang="ru-RU" sz="1500" dirty="0" err="1">
                <a:solidFill>
                  <a:prstClr val="black"/>
                </a:solidFill>
              </a:rPr>
              <a:t>наступні</a:t>
            </a:r>
            <a:r>
              <a:rPr lang="ru-RU" sz="1500" dirty="0">
                <a:solidFill>
                  <a:prstClr val="black"/>
                </a:solidFill>
              </a:rPr>
              <a:t> </a:t>
            </a:r>
            <a:r>
              <a:rPr lang="ru-RU" sz="1500" dirty="0" err="1">
                <a:solidFill>
                  <a:prstClr val="black"/>
                </a:solidFill>
              </a:rPr>
              <a:t>питання</a:t>
            </a:r>
            <a:r>
              <a:rPr lang="ru-RU" sz="1500" dirty="0">
                <a:solidFill>
                  <a:prstClr val="black"/>
                </a:solidFill>
              </a:rPr>
              <a:t>:</a:t>
            </a:r>
          </a:p>
          <a:p>
            <a:pPr lvl="0"/>
            <a:r>
              <a:rPr lang="ru-RU" sz="1500" dirty="0">
                <a:solidFill>
                  <a:prstClr val="black"/>
                </a:solidFill>
              </a:rPr>
              <a:t>Про </a:t>
            </a:r>
            <a:r>
              <a:rPr lang="ru-RU" sz="1500" dirty="0" err="1">
                <a:solidFill>
                  <a:prstClr val="black"/>
                </a:solidFill>
              </a:rPr>
              <a:t>незадовільне</a:t>
            </a:r>
            <a:r>
              <a:rPr lang="ru-RU" sz="1500" dirty="0">
                <a:solidFill>
                  <a:prstClr val="black"/>
                </a:solidFill>
              </a:rPr>
              <a:t> </a:t>
            </a:r>
            <a:r>
              <a:rPr lang="ru-RU" sz="1500" dirty="0" err="1">
                <a:solidFill>
                  <a:prstClr val="black"/>
                </a:solidFill>
              </a:rPr>
              <a:t>медичне</a:t>
            </a:r>
            <a:r>
              <a:rPr lang="ru-RU" sz="1500" dirty="0">
                <a:solidFill>
                  <a:prstClr val="black"/>
                </a:solidFill>
              </a:rPr>
              <a:t> </a:t>
            </a:r>
            <a:r>
              <a:rPr lang="ru-RU" sz="1500" dirty="0" err="1">
                <a:solidFill>
                  <a:prstClr val="black"/>
                </a:solidFill>
              </a:rPr>
              <a:t>обслуговування</a:t>
            </a:r>
            <a:r>
              <a:rPr lang="ru-RU" sz="1500" dirty="0">
                <a:solidFill>
                  <a:prstClr val="black"/>
                </a:solidFill>
              </a:rPr>
              <a:t> – 3;</a:t>
            </a:r>
          </a:p>
          <a:p>
            <a:pPr lvl="0"/>
            <a:r>
              <a:rPr lang="ru-RU" sz="1500" dirty="0">
                <a:solidFill>
                  <a:prstClr val="black"/>
                </a:solidFill>
              </a:rPr>
              <a:t>Про </a:t>
            </a:r>
            <a:r>
              <a:rPr lang="ru-RU" sz="1500" dirty="0" err="1">
                <a:solidFill>
                  <a:prstClr val="black"/>
                </a:solidFill>
              </a:rPr>
              <a:t>неправильні</a:t>
            </a:r>
            <a:r>
              <a:rPr lang="ru-RU" sz="1500" dirty="0">
                <a:solidFill>
                  <a:prstClr val="black"/>
                </a:solidFill>
              </a:rPr>
              <a:t> </a:t>
            </a:r>
            <a:r>
              <a:rPr lang="ru-RU" sz="1500" dirty="0" err="1">
                <a:solidFill>
                  <a:prstClr val="black"/>
                </a:solidFill>
              </a:rPr>
              <a:t>дії</a:t>
            </a:r>
            <a:r>
              <a:rPr lang="ru-RU" sz="1500" dirty="0">
                <a:solidFill>
                  <a:prstClr val="black"/>
                </a:solidFill>
              </a:rPr>
              <a:t> </a:t>
            </a:r>
            <a:r>
              <a:rPr lang="ru-RU" sz="1500" dirty="0" err="1">
                <a:solidFill>
                  <a:prstClr val="black"/>
                </a:solidFill>
              </a:rPr>
              <a:t>медпрацівників</a:t>
            </a:r>
            <a:r>
              <a:rPr lang="ru-RU" sz="1500" dirty="0">
                <a:solidFill>
                  <a:prstClr val="black"/>
                </a:solidFill>
              </a:rPr>
              <a:t> – 0;</a:t>
            </a:r>
          </a:p>
          <a:p>
            <a:pPr lvl="0"/>
            <a:r>
              <a:rPr lang="ru-RU" sz="1500" dirty="0" err="1">
                <a:solidFill>
                  <a:prstClr val="black"/>
                </a:solidFill>
              </a:rPr>
              <a:t>Питання</a:t>
            </a:r>
            <a:r>
              <a:rPr lang="ru-RU" sz="1500" dirty="0">
                <a:solidFill>
                  <a:prstClr val="black"/>
                </a:solidFill>
              </a:rPr>
              <a:t> </a:t>
            </a:r>
            <a:r>
              <a:rPr lang="ru-RU" sz="1500" dirty="0" err="1">
                <a:solidFill>
                  <a:prstClr val="black"/>
                </a:solidFill>
              </a:rPr>
              <a:t>будівництва</a:t>
            </a:r>
            <a:r>
              <a:rPr lang="ru-RU" sz="1500" dirty="0">
                <a:solidFill>
                  <a:prstClr val="black"/>
                </a:solidFill>
              </a:rPr>
              <a:t>, </a:t>
            </a:r>
            <a:r>
              <a:rPr lang="ru-RU" sz="1500" dirty="0" err="1">
                <a:solidFill>
                  <a:prstClr val="black"/>
                </a:solidFill>
              </a:rPr>
              <a:t>капітального</a:t>
            </a:r>
            <a:r>
              <a:rPr lang="ru-RU" sz="1500" dirty="0">
                <a:solidFill>
                  <a:prstClr val="black"/>
                </a:solidFill>
              </a:rPr>
              <a:t> ремонту </a:t>
            </a:r>
            <a:r>
              <a:rPr lang="ru-RU" sz="1500" dirty="0" err="1">
                <a:solidFill>
                  <a:prstClr val="black"/>
                </a:solidFill>
              </a:rPr>
              <a:t>установ</a:t>
            </a:r>
            <a:r>
              <a:rPr lang="ru-RU" sz="1500" dirty="0">
                <a:solidFill>
                  <a:prstClr val="black"/>
                </a:solidFill>
              </a:rPr>
              <a:t>, </a:t>
            </a:r>
            <a:r>
              <a:rPr lang="ru-RU" sz="1500" dirty="0" err="1">
                <a:solidFill>
                  <a:prstClr val="black"/>
                </a:solidFill>
              </a:rPr>
              <a:t>закладів</a:t>
            </a:r>
            <a:r>
              <a:rPr lang="ru-RU" sz="1500" dirty="0">
                <a:solidFill>
                  <a:prstClr val="black"/>
                </a:solidFill>
              </a:rPr>
              <a:t> – 0;</a:t>
            </a:r>
          </a:p>
          <a:p>
            <a:pPr lvl="0"/>
            <a:r>
              <a:rPr lang="ru-RU" sz="1500" dirty="0">
                <a:solidFill>
                  <a:prstClr val="black"/>
                </a:solidFill>
              </a:rPr>
              <a:t>Про </a:t>
            </a:r>
            <a:r>
              <a:rPr lang="ru-RU" sz="1500" dirty="0" err="1">
                <a:solidFill>
                  <a:prstClr val="black"/>
                </a:solidFill>
              </a:rPr>
              <a:t>санепід</a:t>
            </a:r>
            <a:r>
              <a:rPr lang="ru-RU" sz="1500" dirty="0">
                <a:solidFill>
                  <a:prstClr val="black"/>
                </a:solidFill>
              </a:rPr>
              <a:t> режим </a:t>
            </a:r>
            <a:r>
              <a:rPr lang="ru-RU" sz="1500" dirty="0" err="1">
                <a:solidFill>
                  <a:prstClr val="black"/>
                </a:solidFill>
              </a:rPr>
              <a:t>забезпечення</a:t>
            </a:r>
            <a:r>
              <a:rPr lang="ru-RU" sz="1500" dirty="0">
                <a:solidFill>
                  <a:prstClr val="black"/>
                </a:solidFill>
              </a:rPr>
              <a:t> </a:t>
            </a:r>
            <a:r>
              <a:rPr lang="ru-RU" sz="1500" dirty="0" err="1">
                <a:solidFill>
                  <a:prstClr val="black"/>
                </a:solidFill>
              </a:rPr>
              <a:t>населення</a:t>
            </a:r>
            <a:r>
              <a:rPr lang="ru-RU" sz="1500" dirty="0">
                <a:solidFill>
                  <a:prstClr val="black"/>
                </a:solidFill>
              </a:rPr>
              <a:t> – 0;</a:t>
            </a:r>
          </a:p>
          <a:p>
            <a:pPr lvl="0"/>
            <a:r>
              <a:rPr lang="ru-RU" sz="1500" dirty="0">
                <a:solidFill>
                  <a:prstClr val="black"/>
                </a:solidFill>
              </a:rPr>
              <a:t>Про </a:t>
            </a:r>
            <a:r>
              <a:rPr lang="ru-RU" sz="1500" dirty="0" err="1">
                <a:solidFill>
                  <a:prstClr val="black"/>
                </a:solidFill>
              </a:rPr>
              <a:t>надання</a:t>
            </a:r>
            <a:r>
              <a:rPr lang="ru-RU" sz="1500" dirty="0">
                <a:solidFill>
                  <a:prstClr val="black"/>
                </a:solidFill>
              </a:rPr>
              <a:t> </a:t>
            </a:r>
            <a:r>
              <a:rPr lang="ru-RU" sz="1500" dirty="0" err="1">
                <a:solidFill>
                  <a:prstClr val="black"/>
                </a:solidFill>
              </a:rPr>
              <a:t>медичної</a:t>
            </a:r>
            <a:r>
              <a:rPr lang="ru-RU" sz="1500" dirty="0">
                <a:solidFill>
                  <a:prstClr val="black"/>
                </a:solidFill>
              </a:rPr>
              <a:t> </a:t>
            </a:r>
            <a:r>
              <a:rPr lang="ru-RU" sz="1500" dirty="0" err="1">
                <a:solidFill>
                  <a:prstClr val="black"/>
                </a:solidFill>
              </a:rPr>
              <a:t>допомоги</a:t>
            </a:r>
            <a:r>
              <a:rPr lang="ru-RU" sz="1500" dirty="0">
                <a:solidFill>
                  <a:prstClr val="black"/>
                </a:solidFill>
              </a:rPr>
              <a:t> – 119;</a:t>
            </a:r>
          </a:p>
          <a:p>
            <a:pPr lvl="0"/>
            <a:r>
              <a:rPr lang="ru-RU" sz="1500" dirty="0">
                <a:solidFill>
                  <a:prstClr val="black"/>
                </a:solidFill>
              </a:rPr>
              <a:t>Про </a:t>
            </a:r>
            <a:r>
              <a:rPr lang="ru-RU" sz="1500" dirty="0" err="1">
                <a:solidFill>
                  <a:prstClr val="black"/>
                </a:solidFill>
              </a:rPr>
              <a:t>медичне</a:t>
            </a:r>
            <a:r>
              <a:rPr lang="ru-RU" sz="1500" dirty="0">
                <a:solidFill>
                  <a:prstClr val="black"/>
                </a:solidFill>
              </a:rPr>
              <a:t> </a:t>
            </a:r>
            <a:r>
              <a:rPr lang="ru-RU" sz="1500" dirty="0" err="1">
                <a:solidFill>
                  <a:prstClr val="black"/>
                </a:solidFill>
              </a:rPr>
              <a:t>страхування</a:t>
            </a:r>
            <a:r>
              <a:rPr lang="ru-RU" sz="1500" dirty="0">
                <a:solidFill>
                  <a:prstClr val="black"/>
                </a:solidFill>
              </a:rPr>
              <a:t> – 0;</a:t>
            </a:r>
          </a:p>
          <a:p>
            <a:pPr lvl="0"/>
            <a:r>
              <a:rPr lang="ru-RU" sz="1500" dirty="0">
                <a:solidFill>
                  <a:prstClr val="black"/>
                </a:solidFill>
              </a:rPr>
              <a:t>Про </a:t>
            </a:r>
            <a:r>
              <a:rPr lang="ru-RU" sz="1500" dirty="0" err="1">
                <a:solidFill>
                  <a:prstClr val="black"/>
                </a:solidFill>
              </a:rPr>
              <a:t>питання</a:t>
            </a:r>
            <a:r>
              <a:rPr lang="ru-RU" sz="1500" dirty="0">
                <a:solidFill>
                  <a:prstClr val="black"/>
                </a:solidFill>
              </a:rPr>
              <a:t> </a:t>
            </a:r>
            <a:r>
              <a:rPr lang="ru-RU" sz="1500" dirty="0" err="1">
                <a:solidFill>
                  <a:prstClr val="black"/>
                </a:solidFill>
              </a:rPr>
              <a:t>направлення</a:t>
            </a:r>
            <a:r>
              <a:rPr lang="ru-RU" sz="1500" dirty="0">
                <a:solidFill>
                  <a:prstClr val="black"/>
                </a:solidFill>
              </a:rPr>
              <a:t> на ЛКК, МСЕК – 2;</a:t>
            </a:r>
          </a:p>
          <a:p>
            <a:pPr lvl="0"/>
            <a:r>
              <a:rPr lang="ru-RU" sz="1500" dirty="0">
                <a:solidFill>
                  <a:prstClr val="black"/>
                </a:solidFill>
              </a:rPr>
              <a:t>Про </a:t>
            </a:r>
            <a:r>
              <a:rPr lang="ru-RU" sz="1500" dirty="0" err="1">
                <a:solidFill>
                  <a:prstClr val="black"/>
                </a:solidFill>
              </a:rPr>
              <a:t>забезпечення</a:t>
            </a:r>
            <a:r>
              <a:rPr lang="ru-RU" sz="1500" dirty="0">
                <a:solidFill>
                  <a:prstClr val="black"/>
                </a:solidFill>
              </a:rPr>
              <a:t> </a:t>
            </a:r>
            <a:r>
              <a:rPr lang="ru-RU" sz="1500" dirty="0" err="1">
                <a:solidFill>
                  <a:prstClr val="black"/>
                </a:solidFill>
              </a:rPr>
              <a:t>ліками</a:t>
            </a:r>
            <a:r>
              <a:rPr lang="ru-RU" sz="1500" dirty="0">
                <a:solidFill>
                  <a:prstClr val="black"/>
                </a:solidFill>
              </a:rPr>
              <a:t> та </a:t>
            </a:r>
            <a:r>
              <a:rPr lang="ru-RU" sz="1500" dirty="0" err="1">
                <a:solidFill>
                  <a:prstClr val="black"/>
                </a:solidFill>
              </a:rPr>
              <a:t>виробами</a:t>
            </a:r>
            <a:r>
              <a:rPr lang="ru-RU" sz="1500" dirty="0">
                <a:solidFill>
                  <a:prstClr val="black"/>
                </a:solidFill>
              </a:rPr>
              <a:t> </a:t>
            </a:r>
            <a:r>
              <a:rPr lang="ru-RU" sz="1500" dirty="0" err="1">
                <a:solidFill>
                  <a:prstClr val="black"/>
                </a:solidFill>
              </a:rPr>
              <a:t>медичного</a:t>
            </a:r>
            <a:r>
              <a:rPr lang="ru-RU" sz="1500" dirty="0">
                <a:solidFill>
                  <a:prstClr val="black"/>
                </a:solidFill>
              </a:rPr>
              <a:t> </a:t>
            </a:r>
            <a:r>
              <a:rPr lang="ru-RU" sz="1500" dirty="0" err="1">
                <a:solidFill>
                  <a:prstClr val="black"/>
                </a:solidFill>
              </a:rPr>
              <a:t>призначення</a:t>
            </a:r>
            <a:r>
              <a:rPr lang="ru-RU" sz="1500" dirty="0">
                <a:solidFill>
                  <a:prstClr val="black"/>
                </a:solidFill>
              </a:rPr>
              <a:t> – 15;</a:t>
            </a:r>
          </a:p>
          <a:p>
            <a:pPr lvl="0"/>
            <a:r>
              <a:rPr lang="ru-RU" sz="1500" dirty="0" err="1">
                <a:solidFill>
                  <a:prstClr val="black"/>
                </a:solidFill>
              </a:rPr>
              <a:t>Питання</a:t>
            </a:r>
            <a:r>
              <a:rPr lang="ru-RU" sz="1500" dirty="0">
                <a:solidFill>
                  <a:prstClr val="black"/>
                </a:solidFill>
              </a:rPr>
              <a:t> </a:t>
            </a:r>
            <a:r>
              <a:rPr lang="ru-RU" sz="1500" dirty="0" err="1">
                <a:solidFill>
                  <a:prstClr val="black"/>
                </a:solidFill>
              </a:rPr>
              <a:t>призначення</a:t>
            </a:r>
            <a:r>
              <a:rPr lang="ru-RU" sz="1500" dirty="0">
                <a:solidFill>
                  <a:prstClr val="black"/>
                </a:solidFill>
              </a:rPr>
              <a:t> та </a:t>
            </a:r>
            <a:r>
              <a:rPr lang="ru-RU" sz="1500" dirty="0" err="1">
                <a:solidFill>
                  <a:prstClr val="black"/>
                </a:solidFill>
              </a:rPr>
              <a:t>переміщення</a:t>
            </a:r>
            <a:r>
              <a:rPr lang="ru-RU" sz="1500" dirty="0">
                <a:solidFill>
                  <a:prstClr val="black"/>
                </a:solidFill>
              </a:rPr>
              <a:t> </a:t>
            </a:r>
            <a:r>
              <a:rPr lang="ru-RU" sz="1500" dirty="0" err="1">
                <a:solidFill>
                  <a:prstClr val="black"/>
                </a:solidFill>
              </a:rPr>
              <a:t>кадрів</a:t>
            </a:r>
            <a:r>
              <a:rPr lang="ru-RU" sz="1500" dirty="0">
                <a:solidFill>
                  <a:prstClr val="black"/>
                </a:solidFill>
              </a:rPr>
              <a:t> – 1;</a:t>
            </a:r>
          </a:p>
          <a:p>
            <a:pPr lvl="0"/>
            <a:r>
              <a:rPr lang="ru-RU" sz="1500" dirty="0" err="1">
                <a:solidFill>
                  <a:prstClr val="black"/>
                </a:solidFill>
              </a:rPr>
              <a:t>Інші</a:t>
            </a:r>
            <a:r>
              <a:rPr lang="ru-RU" sz="1500" dirty="0">
                <a:solidFill>
                  <a:prstClr val="black"/>
                </a:solidFill>
              </a:rPr>
              <a:t> </a:t>
            </a:r>
            <a:r>
              <a:rPr lang="ru-RU" sz="1500" dirty="0" err="1">
                <a:solidFill>
                  <a:prstClr val="black"/>
                </a:solidFill>
              </a:rPr>
              <a:t>питання</a:t>
            </a:r>
            <a:r>
              <a:rPr lang="ru-RU" sz="1500" dirty="0">
                <a:solidFill>
                  <a:prstClr val="black"/>
                </a:solidFill>
              </a:rPr>
              <a:t> – 144.</a:t>
            </a:r>
            <a:endParaRPr lang="uk-UA" sz="1500" dirty="0">
              <a:solidFill>
                <a:prstClr val="black"/>
              </a:solidFill>
            </a:endParaRPr>
          </a:p>
          <a:p>
            <a:pPr lvl="0" algn="just"/>
            <a:r>
              <a:rPr lang="uk-UA" sz="1500" dirty="0">
                <a:solidFill>
                  <a:prstClr val="black"/>
                </a:solidFill>
              </a:rPr>
              <a:t>     Звернення до Департаменту охорони здоров’я стосувалися щодо забезпечення лікарськими засобами, надання медичних послуг пацієнтам, зокрема, питання ПЛР-обстежень громадян, лікування їх в амбулаторних умовах, експертизи тимчасової непрацездатності у зв’язку із </a:t>
            </a:r>
            <a:r>
              <a:rPr lang="uk-UA" sz="1500" dirty="0" err="1">
                <a:solidFill>
                  <a:prstClr val="black"/>
                </a:solidFill>
              </a:rPr>
              <a:t>коронавірусною</a:t>
            </a:r>
            <a:r>
              <a:rPr lang="uk-UA" sz="1500" dirty="0">
                <a:solidFill>
                  <a:prstClr val="black"/>
                </a:solidFill>
              </a:rPr>
              <a:t> хворобою, </a:t>
            </a:r>
            <a:r>
              <a:rPr lang="uk-UA" sz="1600" dirty="0">
                <a:solidFill>
                  <a:schemeClr val="bg1"/>
                </a:solidFill>
                <a:effectLst/>
                <a:latin typeface="Century Gothic" panose="020B0502020202020204" pitchFamily="34" charset="0"/>
                <a:ea typeface="Calibri" panose="020F0502020204030204" pitchFamily="34" charset="0"/>
              </a:rPr>
              <a:t>це </a:t>
            </a:r>
            <a:r>
              <a:rPr lang="uk-UA" sz="1500" dirty="0">
                <a:solidFill>
                  <a:schemeClr val="bg1"/>
                </a:solidFill>
                <a:effectLst/>
                <a:latin typeface="Century Gothic" panose="020B0502020202020204" pitchFamily="34" charset="0"/>
                <a:ea typeface="Calibri" panose="020F0502020204030204" pitchFamily="34" charset="0"/>
              </a:rPr>
              <a:t>питання вакцинації (отримання </a:t>
            </a:r>
            <a:r>
              <a:rPr lang="en-US" sz="1500" dirty="0">
                <a:solidFill>
                  <a:schemeClr val="bg1"/>
                </a:solidFill>
                <a:effectLst/>
                <a:latin typeface="Century Gothic" panose="020B0502020202020204" pitchFamily="34" charset="0"/>
                <a:ea typeface="Calibri" panose="020F0502020204030204" pitchFamily="34" charset="0"/>
              </a:rPr>
              <a:t>COVID </a:t>
            </a:r>
            <a:r>
              <a:rPr lang="uk-UA" sz="1500" dirty="0">
                <a:solidFill>
                  <a:schemeClr val="bg1"/>
                </a:solidFill>
                <a:effectLst/>
                <a:latin typeface="Century Gothic" panose="020B0502020202020204" pitchFamily="34" charset="0"/>
                <a:ea typeface="Calibri" panose="020F0502020204030204" pitchFamily="34" charset="0"/>
              </a:rPr>
              <a:t>- сертифікатів, Міжнародного свідоцтва, відсутність інформації про щеплення в базі електронної системи охорони здоров’я).</a:t>
            </a:r>
            <a:endParaRPr lang="uk-UA" sz="1500" dirty="0">
              <a:solidFill>
                <a:schemeClr val="bg1"/>
              </a:solidFill>
              <a:latin typeface="Century Gothic" panose="020B0502020202020204" pitchFamily="34" charset="0"/>
            </a:endParaRPr>
          </a:p>
        </p:txBody>
      </p:sp>
      <p:sp>
        <p:nvSpPr>
          <p:cNvPr id="14" name="Прямокутник 13"/>
          <p:cNvSpPr/>
          <p:nvPr/>
        </p:nvSpPr>
        <p:spPr>
          <a:xfrm>
            <a:off x="2407534" y="92597"/>
            <a:ext cx="5150733" cy="446276"/>
          </a:xfrm>
          <a:prstGeom prst="rect">
            <a:avLst/>
          </a:prstGeom>
        </p:spPr>
        <p:txBody>
          <a:bodyPr wrap="square">
            <a:spAutoFit/>
          </a:bodyPr>
          <a:lstStyle/>
          <a:p>
            <a:pPr algn="ctr">
              <a:lnSpc>
                <a:spcPct val="115000"/>
              </a:lnSpc>
              <a:spcAft>
                <a:spcPts val="0"/>
              </a:spcAft>
            </a:pPr>
            <a:r>
              <a:rPr lang="uk-UA" sz="2000" b="1" dirty="0">
                <a:solidFill>
                  <a:schemeClr val="bg1"/>
                </a:solidFill>
                <a:ea typeface="Calibri" panose="020F0502020204030204" pitchFamily="34" charset="0"/>
                <a:cs typeface="Times New Roman" panose="02020603050405020304" pitchFamily="18" charset="0"/>
              </a:rPr>
              <a:t>Робота  зі  зверненнями  громадян</a:t>
            </a:r>
          </a:p>
        </p:txBody>
      </p:sp>
    </p:spTree>
    <p:extLst>
      <p:ext uri="{BB962C8B-B14F-4D97-AF65-F5344CB8AC3E}">
        <p14:creationId xmlns:p14="http://schemas.microsoft.com/office/powerpoint/2010/main" val="2071845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9005418-8F33-42CC-BE94-EDED2D95EAE4}"/>
              </a:ext>
            </a:extLst>
          </p:cNvPr>
          <p:cNvPicPr>
            <a:picLocks noChangeAspect="1"/>
          </p:cNvPicPr>
          <p:nvPr/>
        </p:nvPicPr>
        <p:blipFill>
          <a:blip r:embed="rId2"/>
          <a:stretch>
            <a:fillRect/>
          </a:stretch>
        </p:blipFill>
        <p:spPr>
          <a:xfrm>
            <a:off x="0" y="0"/>
            <a:ext cx="12192000" cy="7267655"/>
          </a:xfrm>
          <a:prstGeom prst="rect">
            <a:avLst/>
          </a:prstGeom>
        </p:spPr>
      </p:pic>
      <p:sp>
        <p:nvSpPr>
          <p:cNvPr id="6" name="Прямокутник 5">
            <a:extLst>
              <a:ext uri="{FF2B5EF4-FFF2-40B4-BE49-F238E27FC236}">
                <a16:creationId xmlns:a16="http://schemas.microsoft.com/office/drawing/2014/main" id="{19DEA3B3-8DC3-4006-8284-8B5CC574C1F8}"/>
              </a:ext>
            </a:extLst>
          </p:cNvPr>
          <p:cNvSpPr/>
          <p:nvPr/>
        </p:nvSpPr>
        <p:spPr>
          <a:xfrm>
            <a:off x="556181" y="179109"/>
            <a:ext cx="11157399" cy="8504330"/>
          </a:xfrm>
          <a:prstGeom prst="rect">
            <a:avLst/>
          </a:prstGeom>
        </p:spPr>
        <p:txBody>
          <a:bodyPr wrap="square">
            <a:spAutoFit/>
          </a:bodyPr>
          <a:lstStyle/>
          <a:p>
            <a:pPr marL="173038" indent="-173038" algn="ctr">
              <a:lnSpc>
                <a:spcPct val="107000"/>
              </a:lnSpc>
              <a:spcAft>
                <a:spcPts val="800"/>
              </a:spcAft>
            </a:pPr>
            <a:r>
              <a:rPr lang="uk-UA" sz="2000" b="1" dirty="0">
                <a:solidFill>
                  <a:schemeClr val="bg1"/>
                </a:solidFill>
                <a:ea typeface="Calibri" panose="020F0502020204030204" pitchFamily="34" charset="0"/>
                <a:cs typeface="Times New Roman" panose="02020603050405020304" pitchFamily="18" charset="0"/>
              </a:rPr>
              <a:t>Висновки</a:t>
            </a:r>
          </a:p>
          <a:p>
            <a:pPr marL="342900" lvl="0" indent="-342900" algn="just">
              <a:spcAft>
                <a:spcPts val="800"/>
              </a:spcAft>
              <a:buFontTx/>
              <a:buAutoNum type="arabicPeriod"/>
            </a:pPr>
            <a:r>
              <a:rPr lang="uk-UA" sz="1600" b="1" dirty="0">
                <a:solidFill>
                  <a:prstClr val="black"/>
                </a:solidFill>
                <a:ea typeface="Calibri" panose="020F0502020204030204" pitchFamily="34" charset="0"/>
                <a:cs typeface="Times New Roman" panose="02020603050405020304" pitchFamily="18" charset="0"/>
              </a:rPr>
              <a:t>Протягом 2021 року у зв’язку з несприятливою ситуацією по поширенню захворюваності на </a:t>
            </a:r>
            <a:r>
              <a:rPr lang="uk-UA" sz="1600" b="1" dirty="0" err="1">
                <a:solidFill>
                  <a:prstClr val="black"/>
                </a:solidFill>
                <a:ea typeface="Calibri" panose="020F0502020204030204" pitchFamily="34" charset="0"/>
                <a:cs typeface="Times New Roman" panose="02020603050405020304" pitchFamily="18" charset="0"/>
              </a:rPr>
              <a:t>коронавірусну</a:t>
            </a:r>
            <a:r>
              <a:rPr lang="uk-UA" sz="1600" b="1" dirty="0">
                <a:solidFill>
                  <a:prstClr val="black"/>
                </a:solidFill>
                <a:ea typeface="Calibri" panose="020F0502020204030204" pitchFamily="34" charset="0"/>
                <a:cs typeface="Times New Roman" panose="02020603050405020304" pitchFamily="18" charset="0"/>
              </a:rPr>
              <a:t> інфекцію всі зусилля працівників закладу були спрямовані на зниження розповсюдження </a:t>
            </a:r>
            <a:r>
              <a:rPr lang="en-US" sz="1600" b="1" dirty="0">
                <a:solidFill>
                  <a:prstClr val="black"/>
                </a:solidFill>
                <a:ea typeface="Calibri" panose="020F0502020204030204" pitchFamily="34" charset="0"/>
                <a:cs typeface="Times New Roman" panose="02020603050405020304" pitchFamily="18" charset="0"/>
              </a:rPr>
              <a:t>COVID-19, </a:t>
            </a:r>
            <a:r>
              <a:rPr lang="uk-UA" sz="1600" b="1" dirty="0">
                <a:solidFill>
                  <a:prstClr val="black"/>
                </a:solidFill>
                <a:ea typeface="Calibri" panose="020F0502020204030204" pitchFamily="34" charset="0"/>
                <a:cs typeface="Times New Roman" panose="02020603050405020304" pitchFamily="18" charset="0"/>
              </a:rPr>
              <a:t>суворе дотримання санітарно-протиепідемічного режиму, проведення лікувально-профілактичної, санітарно-освітньої роботи щодо залучення населення до проведення вакцинації. Внаслідок цього було щеплено 62,7% від загальної кількості задекларованого населення    хоча б 1 дозою від </a:t>
            </a:r>
            <a:r>
              <a:rPr lang="en-US" sz="1600" b="1" dirty="0">
                <a:solidFill>
                  <a:prstClr val="black"/>
                </a:solidFill>
                <a:ea typeface="Calibri" panose="020F0502020204030204" pitchFamily="34" charset="0"/>
                <a:cs typeface="Times New Roman" panose="02020603050405020304" pitchFamily="18" charset="0"/>
              </a:rPr>
              <a:t>COVID-19</a:t>
            </a:r>
            <a:r>
              <a:rPr lang="uk-UA" sz="1600" b="1" dirty="0">
                <a:solidFill>
                  <a:prstClr val="black"/>
                </a:solidFill>
                <a:ea typeface="Calibri" panose="020F0502020204030204" pitchFamily="34" charset="0"/>
                <a:cs typeface="Times New Roman" panose="02020603050405020304" pitchFamily="18" charset="0"/>
              </a:rPr>
              <a:t> (4 місце по Полтавській області),</a:t>
            </a:r>
            <a:r>
              <a:rPr lang="en-US" sz="1600" b="1" dirty="0">
                <a:solidFill>
                  <a:prstClr val="black"/>
                </a:solidFill>
                <a:ea typeface="Calibri" panose="020F0502020204030204" pitchFamily="34" charset="0"/>
                <a:cs typeface="Times New Roman" panose="02020603050405020304" pitchFamily="18" charset="0"/>
              </a:rPr>
              <a:t> </a:t>
            </a:r>
            <a:r>
              <a:rPr lang="uk-UA" sz="1600" b="1" dirty="0">
                <a:solidFill>
                  <a:prstClr val="black"/>
                </a:solidFill>
                <a:ea typeface="Calibri" panose="020F0502020204030204" pitchFamily="34" charset="0"/>
                <a:cs typeface="Times New Roman" panose="02020603050405020304" pitchFamily="18" charset="0"/>
              </a:rPr>
              <a:t>і показник захворюваності на </a:t>
            </a:r>
            <a:r>
              <a:rPr lang="en-US" sz="1600" b="1" dirty="0">
                <a:solidFill>
                  <a:prstClr val="black"/>
                </a:solidFill>
                <a:ea typeface="Calibri" panose="020F0502020204030204" pitchFamily="34" charset="0"/>
                <a:cs typeface="Times New Roman" panose="02020603050405020304" pitchFamily="18" charset="0"/>
              </a:rPr>
              <a:t>COVID-19 – </a:t>
            </a:r>
            <a:r>
              <a:rPr lang="uk-UA" sz="1600" b="1" dirty="0">
                <a:solidFill>
                  <a:prstClr val="black"/>
                </a:solidFill>
                <a:ea typeface="Calibri" panose="020F0502020204030204" pitchFamily="34" charset="0"/>
                <a:cs typeface="Times New Roman" panose="02020603050405020304" pitchFamily="18" charset="0"/>
              </a:rPr>
              <a:t>357,3</a:t>
            </a:r>
            <a:r>
              <a:rPr lang="en-US" sz="1600" b="1" dirty="0">
                <a:solidFill>
                  <a:prstClr val="black"/>
                </a:solidFill>
                <a:ea typeface="Calibri" panose="020F0502020204030204" pitchFamily="34" charset="0"/>
                <a:cs typeface="Times New Roman" panose="02020603050405020304" pitchFamily="18" charset="0"/>
              </a:rPr>
              <a:t> </a:t>
            </a:r>
            <a:r>
              <a:rPr lang="uk-UA" sz="1600" b="1" dirty="0">
                <a:solidFill>
                  <a:prstClr val="black"/>
                </a:solidFill>
                <a:ea typeface="Calibri" panose="020F0502020204030204" pitchFamily="34" charset="0"/>
                <a:cs typeface="Times New Roman" panose="02020603050405020304" pitchFamily="18" charset="0"/>
              </a:rPr>
              <a:t>на 10 тисяч населення нижчій за </a:t>
            </a:r>
            <a:r>
              <a:rPr lang="uk-UA" sz="1600" b="1" dirty="0">
                <a:solidFill>
                  <a:schemeClr val="bg1"/>
                </a:solidFill>
                <a:ea typeface="Calibri" panose="020F0502020204030204" pitchFamily="34" charset="0"/>
                <a:cs typeface="Times New Roman" panose="02020603050405020304" pitchFamily="18" charset="0"/>
              </a:rPr>
              <a:t>міський – 583,3</a:t>
            </a:r>
            <a:r>
              <a:rPr lang="uk-UA" sz="1600" b="1" dirty="0">
                <a:solidFill>
                  <a:prstClr val="black"/>
                </a:solidFill>
                <a:ea typeface="Calibri" panose="020F0502020204030204" pitchFamily="34" charset="0"/>
                <a:cs typeface="Times New Roman" panose="02020603050405020304" pitchFamily="18" charset="0"/>
              </a:rPr>
              <a:t>.  </a:t>
            </a:r>
          </a:p>
          <a:p>
            <a:pPr marL="342900" indent="-342900" algn="just">
              <a:spcAft>
                <a:spcPts val="0"/>
              </a:spcAft>
              <a:buAutoNum type="arabicPeriod" startAt="2"/>
            </a:pPr>
            <a:r>
              <a:rPr lang="uk-UA" sz="1600" b="1" dirty="0">
                <a:solidFill>
                  <a:schemeClr val="bg1"/>
                </a:solidFill>
                <a:ea typeface="Calibri" panose="020F0502020204030204" pitchFamily="34" charset="0"/>
                <a:cs typeface="Times New Roman" panose="02020603050405020304" pitchFamily="18" charset="0"/>
              </a:rPr>
              <a:t>Кількість відвідувань з профілактичною метою збільшилась з 38,6% до 52,3%, з них до лікарів ЗПСЛ 48,0% проти 16,2%, до лікарів педіатрів 65,1% проти 74,5% за рахунок профілактичної  роботи   </a:t>
            </a:r>
          </a:p>
          <a:p>
            <a:pPr algn="just">
              <a:spcAft>
                <a:spcPts val="0"/>
              </a:spcAft>
            </a:pPr>
            <a:r>
              <a:rPr lang="uk-UA" sz="1600" b="1" dirty="0">
                <a:solidFill>
                  <a:schemeClr val="bg1"/>
                </a:solidFill>
                <a:ea typeface="Calibri" panose="020F0502020204030204" pitchFamily="34" charset="0"/>
                <a:cs typeface="Times New Roman" panose="02020603050405020304" pitchFamily="18" charset="0"/>
              </a:rPr>
              <a:t>      з вакцинації дорослого населення проти COVID-19. </a:t>
            </a:r>
          </a:p>
          <a:p>
            <a:pPr algn="just">
              <a:spcAft>
                <a:spcPts val="0"/>
              </a:spcAft>
            </a:pPr>
            <a:r>
              <a:rPr lang="uk-UA" sz="1600" b="1" dirty="0">
                <a:solidFill>
                  <a:schemeClr val="bg1"/>
                </a:solidFill>
                <a:ea typeface="Calibri" panose="020F0502020204030204" pitchFamily="34" charset="0"/>
              </a:rPr>
              <a:t>3.   Охоплення населення лабораторно-інструментальними методами обстеження залишилось на рівні  </a:t>
            </a:r>
          </a:p>
          <a:p>
            <a:pPr algn="just">
              <a:spcAft>
                <a:spcPts val="0"/>
              </a:spcAft>
            </a:pPr>
            <a:r>
              <a:rPr lang="uk-UA" sz="1600" b="1" dirty="0">
                <a:solidFill>
                  <a:schemeClr val="bg1"/>
                </a:solidFill>
                <a:ea typeface="Calibri" panose="020F0502020204030204" pitchFamily="34" charset="0"/>
              </a:rPr>
              <a:t>      2020 року.</a:t>
            </a:r>
            <a:endParaRPr lang="uk-UA" sz="1600" b="1" dirty="0">
              <a:solidFill>
                <a:schemeClr val="bg1"/>
              </a:solidFill>
              <a:ea typeface="Calibri" panose="020F0502020204030204" pitchFamily="34" charset="0"/>
              <a:cs typeface="Times New Roman" panose="02020603050405020304" pitchFamily="18" charset="0"/>
            </a:endParaRPr>
          </a:p>
          <a:p>
            <a:pPr marL="342900" indent="-342900" algn="just">
              <a:spcAft>
                <a:spcPts val="0"/>
              </a:spcAft>
              <a:buAutoNum type="arabicPeriod" startAt="4"/>
            </a:pPr>
            <a:r>
              <a:rPr lang="uk-UA" sz="1600" b="1" dirty="0">
                <a:solidFill>
                  <a:prstClr val="black"/>
                </a:solidFill>
                <a:ea typeface="Calibri" panose="020F0502020204030204" pitchFamily="34" charset="0"/>
                <a:cs typeface="Times New Roman" panose="02020603050405020304" pitchFamily="18" charset="0"/>
              </a:rPr>
              <a:t>Відмічається зменшення надання невідкладної медичної допомоги сімейними лікарями та зменшення викликів швидкої медичної допомоги до хронічних хворих. Також відмічається стабільне збільшення надання невідкладної допомоги сімейними лікарями хворим на ГХ та зменшення кількості викликів швидкої медичної допомоги до хворих на ГХ. При цьому кількість викликів сімейних лікарів з приводу ІХС зменшилась у 2,2 рази та становить вдвічі менше ніж кількість викликів швидкої медичної допомоги до хворих на ІХС.</a:t>
            </a:r>
          </a:p>
          <a:p>
            <a:pPr algn="just">
              <a:spcAft>
                <a:spcPts val="0"/>
              </a:spcAft>
            </a:pPr>
            <a:r>
              <a:rPr lang="uk-UA" sz="1600" b="1" dirty="0">
                <a:solidFill>
                  <a:prstClr val="black"/>
                </a:solidFill>
                <a:ea typeface="Calibri" panose="020F0502020204030204" pitchFamily="34" charset="0"/>
                <a:cs typeface="Times New Roman" panose="02020603050405020304" pitchFamily="18" charset="0"/>
              </a:rPr>
              <a:t>5.   З метою наближення стаціонарної медичної допомоги було збільшено  кількість  ліжок  денного    </a:t>
            </a:r>
          </a:p>
          <a:p>
            <a:pPr lvl="0">
              <a:spcAft>
                <a:spcPts val="800"/>
              </a:spcAft>
            </a:pPr>
            <a:r>
              <a:rPr lang="uk-UA" sz="1600" b="1" dirty="0">
                <a:solidFill>
                  <a:prstClr val="black"/>
                </a:solidFill>
                <a:ea typeface="Calibri" panose="020F0502020204030204" pitchFamily="34" charset="0"/>
                <a:cs typeface="Times New Roman" panose="02020603050405020304" pitchFamily="18" charset="0"/>
              </a:rPr>
              <a:t>      стаціонару  з  8 у 2018 році   до  17 у 2021 році, і робота ліжка склала 359,7 проти  </a:t>
            </a:r>
          </a:p>
          <a:p>
            <a:pPr marL="357188" lvl="0" indent="-357188" algn="just">
              <a:spcAft>
                <a:spcPts val="800"/>
              </a:spcAft>
            </a:pPr>
            <a:r>
              <a:rPr lang="uk-UA" sz="1600" b="1" dirty="0">
                <a:solidFill>
                  <a:prstClr val="black"/>
                </a:solidFill>
                <a:ea typeface="Calibri" panose="020F0502020204030204" pitchFamily="34" charset="0"/>
                <a:cs typeface="Times New Roman" panose="02020603050405020304" pitchFamily="18" charset="0"/>
              </a:rPr>
              <a:t>6. </a:t>
            </a:r>
            <a:r>
              <a:rPr lang="ru-RU" sz="1600" b="1" dirty="0">
                <a:solidFill>
                  <a:prstClr val="black"/>
                </a:solidFill>
                <a:ea typeface="Calibri" panose="020F0502020204030204" pitchFamily="34" charset="0"/>
                <a:cs typeface="Times New Roman" panose="02020603050405020304" pitchFamily="18" charset="0"/>
              </a:rPr>
              <a:t>В 2021 р. </a:t>
            </a:r>
            <a:r>
              <a:rPr lang="ru-RU" sz="1600" b="1" dirty="0" err="1">
                <a:solidFill>
                  <a:prstClr val="black"/>
                </a:solidFill>
                <a:ea typeface="Calibri" panose="020F0502020204030204" pitchFamily="34" charset="0"/>
                <a:cs typeface="Times New Roman" panose="02020603050405020304" pitchFamily="18" charset="0"/>
              </a:rPr>
              <a:t>зареєстрований</a:t>
            </a:r>
            <a:r>
              <a:rPr lang="ru-RU" sz="1600" b="1" dirty="0">
                <a:solidFill>
                  <a:prstClr val="black"/>
                </a:solidFill>
                <a:ea typeface="Calibri" panose="020F0502020204030204" pitchFamily="34" charset="0"/>
                <a:cs typeface="Times New Roman" panose="02020603050405020304" pitchFamily="18" charset="0"/>
              </a:rPr>
              <a:t> 1 </a:t>
            </a:r>
            <a:r>
              <a:rPr lang="ru-RU" sz="1600" b="1" dirty="0" err="1">
                <a:solidFill>
                  <a:prstClr val="black"/>
                </a:solidFill>
                <a:ea typeface="Calibri" panose="020F0502020204030204" pitchFamily="34" charset="0"/>
                <a:cs typeface="Times New Roman" panose="02020603050405020304" pitchFamily="18" charset="0"/>
              </a:rPr>
              <a:t>випадок</a:t>
            </a:r>
            <a:r>
              <a:rPr lang="ru-RU" sz="1600" b="1" dirty="0">
                <a:solidFill>
                  <a:prstClr val="black"/>
                </a:solidFill>
                <a:ea typeface="Calibri" panose="020F0502020204030204" pitchFamily="34" charset="0"/>
                <a:cs typeface="Times New Roman" panose="02020603050405020304" pitchFamily="18" charset="0"/>
              </a:rPr>
              <a:t> </a:t>
            </a:r>
            <a:r>
              <a:rPr lang="ru-RU" sz="1600" b="1" dirty="0" err="1">
                <a:solidFill>
                  <a:prstClr val="black"/>
                </a:solidFill>
                <a:ea typeface="Calibri" panose="020F0502020204030204" pitchFamily="34" charset="0"/>
                <a:cs typeface="Times New Roman" panose="02020603050405020304" pitchFamily="18" charset="0"/>
              </a:rPr>
              <a:t>первинного</a:t>
            </a:r>
            <a:r>
              <a:rPr lang="ru-RU" sz="1600" b="1" dirty="0">
                <a:solidFill>
                  <a:prstClr val="black"/>
                </a:solidFill>
                <a:ea typeface="Calibri" panose="020F0502020204030204" pitchFamily="34" charset="0"/>
                <a:cs typeface="Times New Roman" panose="02020603050405020304" pitchFamily="18" charset="0"/>
              </a:rPr>
              <a:t> </a:t>
            </a:r>
            <a:r>
              <a:rPr lang="ru-RU" sz="1600" b="1" dirty="0" err="1">
                <a:solidFill>
                  <a:prstClr val="black"/>
                </a:solidFill>
                <a:ea typeface="Calibri" panose="020F0502020204030204" pitchFamily="34" charset="0"/>
                <a:cs typeface="Times New Roman" panose="02020603050405020304" pitchFamily="18" charset="0"/>
              </a:rPr>
              <a:t>виходу</a:t>
            </a:r>
            <a:r>
              <a:rPr lang="ru-RU" sz="1600" b="1" dirty="0">
                <a:solidFill>
                  <a:prstClr val="black"/>
                </a:solidFill>
                <a:ea typeface="Calibri" panose="020F0502020204030204" pitchFamily="34" charset="0"/>
                <a:cs typeface="Times New Roman" panose="02020603050405020304" pitchFamily="18" charset="0"/>
              </a:rPr>
              <a:t> на </a:t>
            </a:r>
            <a:r>
              <a:rPr lang="ru-RU" sz="1600" b="1" dirty="0" err="1">
                <a:solidFill>
                  <a:prstClr val="black"/>
                </a:solidFill>
                <a:ea typeface="Calibri" panose="020F0502020204030204" pitchFamily="34" charset="0"/>
                <a:cs typeface="Times New Roman" panose="02020603050405020304" pitchFamily="18" charset="0"/>
              </a:rPr>
              <a:t>інвалідність</a:t>
            </a:r>
            <a:r>
              <a:rPr lang="ru-RU" sz="1600" b="1" dirty="0">
                <a:solidFill>
                  <a:prstClr val="black"/>
                </a:solidFill>
                <a:ea typeface="Calibri" panose="020F0502020204030204" pitchFamily="34" charset="0"/>
                <a:cs typeface="Times New Roman" panose="02020603050405020304" pitchFamily="18" charset="0"/>
              </a:rPr>
              <a:t> з приводу ГІМ в          </a:t>
            </a:r>
            <a:r>
              <a:rPr lang="ru-RU" sz="1600" b="1" dirty="0" err="1">
                <a:solidFill>
                  <a:prstClr val="black"/>
                </a:solidFill>
                <a:ea typeface="Calibri" panose="020F0502020204030204" pitchFamily="34" charset="0"/>
                <a:cs typeface="Times New Roman" panose="02020603050405020304" pitchFamily="18" charset="0"/>
              </a:rPr>
              <a:t>працездатному</a:t>
            </a:r>
            <a:r>
              <a:rPr lang="ru-RU" sz="1600" b="1" dirty="0">
                <a:solidFill>
                  <a:prstClr val="black"/>
                </a:solidFill>
                <a:ea typeface="Calibri" panose="020F0502020204030204" pitchFamily="34" charset="0"/>
                <a:cs typeface="Times New Roman" panose="02020603050405020304" pitchFamily="18" charset="0"/>
              </a:rPr>
              <a:t> </a:t>
            </a:r>
            <a:r>
              <a:rPr lang="ru-RU" sz="1600" b="1" dirty="0" err="1">
                <a:solidFill>
                  <a:prstClr val="black"/>
                </a:solidFill>
                <a:ea typeface="Calibri" panose="020F0502020204030204" pitchFamily="34" charset="0"/>
                <a:cs typeface="Times New Roman" panose="02020603050405020304" pitchFamily="18" charset="0"/>
              </a:rPr>
              <a:t>віці</a:t>
            </a:r>
            <a:r>
              <a:rPr lang="ru-RU" sz="1600" b="1" dirty="0">
                <a:solidFill>
                  <a:prstClr val="black"/>
                </a:solidFill>
                <a:ea typeface="Calibri" panose="020F0502020204030204" pitchFamily="34" charset="0"/>
                <a:cs typeface="Times New Roman" panose="02020603050405020304" pitchFamily="18" charset="0"/>
              </a:rPr>
              <a:t>. </a:t>
            </a:r>
          </a:p>
          <a:p>
            <a:pPr marL="357188" lvl="0" indent="-357188">
              <a:spcAft>
                <a:spcPts val="800"/>
              </a:spcAft>
            </a:pPr>
            <a:r>
              <a:rPr lang="uk-UA" sz="1600" b="1" dirty="0">
                <a:solidFill>
                  <a:prstClr val="black"/>
                </a:solidFill>
                <a:ea typeface="Calibri" panose="020F0502020204030204" pitchFamily="34" charset="0"/>
                <a:cs typeface="Times New Roman" panose="02020603050405020304" pitchFamily="18" charset="0"/>
              </a:rPr>
              <a:t>7.   </a:t>
            </a:r>
            <a:r>
              <a:rPr lang="ru-RU" sz="1600" b="1" dirty="0" err="1">
                <a:solidFill>
                  <a:prstClr val="black"/>
                </a:solidFill>
                <a:ea typeface="Calibri" panose="020F0502020204030204" pitchFamily="34" charset="0"/>
                <a:cs typeface="Times New Roman" panose="02020603050405020304" pitchFamily="18" charset="0"/>
              </a:rPr>
              <a:t>Відмічається</a:t>
            </a:r>
            <a:r>
              <a:rPr lang="ru-RU" sz="1600" b="1" dirty="0">
                <a:solidFill>
                  <a:prstClr val="black"/>
                </a:solidFill>
                <a:ea typeface="Calibri" panose="020F0502020204030204" pitchFamily="34" charset="0"/>
                <a:cs typeface="Times New Roman" panose="02020603050405020304" pitchFamily="18" charset="0"/>
              </a:rPr>
              <a:t>    </a:t>
            </a:r>
            <a:r>
              <a:rPr lang="ru-RU" sz="1600" b="1" dirty="0" err="1">
                <a:solidFill>
                  <a:prstClr val="black"/>
                </a:solidFill>
                <a:ea typeface="Calibri" panose="020F0502020204030204" pitchFamily="34" charset="0"/>
                <a:cs typeface="Times New Roman" panose="02020603050405020304" pitchFamily="18" charset="0"/>
              </a:rPr>
              <a:t>зростання</a:t>
            </a:r>
            <a:r>
              <a:rPr lang="ru-RU" sz="1600" b="1" dirty="0">
                <a:solidFill>
                  <a:prstClr val="black"/>
                </a:solidFill>
                <a:ea typeface="Calibri" panose="020F0502020204030204" pitchFamily="34" charset="0"/>
                <a:cs typeface="Times New Roman" panose="02020603050405020304" pitchFamily="18" charset="0"/>
              </a:rPr>
              <a:t>    </a:t>
            </a:r>
            <a:r>
              <a:rPr lang="ru-RU" sz="1600" b="1" dirty="0" err="1">
                <a:solidFill>
                  <a:prstClr val="black"/>
                </a:solidFill>
                <a:ea typeface="Calibri" panose="020F0502020204030204" pitchFamily="34" charset="0"/>
                <a:cs typeface="Times New Roman" panose="02020603050405020304" pitchFamily="18" charset="0"/>
              </a:rPr>
              <a:t>загальної</a:t>
            </a:r>
            <a:r>
              <a:rPr lang="ru-RU" sz="1600" b="1" dirty="0">
                <a:solidFill>
                  <a:prstClr val="black"/>
                </a:solidFill>
                <a:ea typeface="Calibri" panose="020F0502020204030204" pitchFamily="34" charset="0"/>
                <a:cs typeface="Times New Roman" panose="02020603050405020304" pitchFamily="18" charset="0"/>
              </a:rPr>
              <a:t>    </a:t>
            </a:r>
            <a:r>
              <a:rPr lang="ru-RU" sz="1600" b="1" dirty="0" err="1">
                <a:solidFill>
                  <a:prstClr val="black"/>
                </a:solidFill>
                <a:ea typeface="Calibri" panose="020F0502020204030204" pitchFamily="34" charset="0"/>
                <a:cs typeface="Times New Roman" panose="02020603050405020304" pitchFamily="18" charset="0"/>
              </a:rPr>
              <a:t>смертності</a:t>
            </a:r>
            <a:r>
              <a:rPr lang="ru-RU" sz="1600" b="1" dirty="0">
                <a:solidFill>
                  <a:prstClr val="black"/>
                </a:solidFill>
                <a:ea typeface="Calibri" panose="020F0502020204030204" pitchFamily="34" charset="0"/>
                <a:cs typeface="Times New Roman" panose="02020603050405020304" pitchFamily="18" charset="0"/>
              </a:rPr>
              <a:t>    при    </a:t>
            </a:r>
            <a:r>
              <a:rPr lang="ru-RU" sz="1600" b="1" dirty="0" err="1">
                <a:solidFill>
                  <a:prstClr val="black"/>
                </a:solidFill>
                <a:ea typeface="Calibri" panose="020F0502020204030204" pitchFamily="34" charset="0"/>
                <a:cs typeface="Times New Roman" panose="02020603050405020304" pitchFamily="18" charset="0"/>
              </a:rPr>
              <a:t>стабільному</a:t>
            </a:r>
            <a:r>
              <a:rPr lang="ru-RU" sz="1600" b="1" dirty="0">
                <a:solidFill>
                  <a:prstClr val="black"/>
                </a:solidFill>
                <a:ea typeface="Calibri" panose="020F0502020204030204" pitchFamily="34" charset="0"/>
                <a:cs typeface="Times New Roman" panose="02020603050405020304" pitchFamily="18" charset="0"/>
              </a:rPr>
              <a:t>    </a:t>
            </a:r>
            <a:r>
              <a:rPr lang="ru-RU" sz="1600" b="1" dirty="0" err="1">
                <a:solidFill>
                  <a:prstClr val="black"/>
                </a:solidFill>
                <a:ea typeface="Calibri" panose="020F0502020204030204" pitchFamily="34" charset="0"/>
                <a:cs typeface="Times New Roman" panose="02020603050405020304" pitchFamily="18" charset="0"/>
              </a:rPr>
              <a:t>показнику</a:t>
            </a:r>
            <a:r>
              <a:rPr lang="ru-RU" sz="1600" b="1" dirty="0">
                <a:solidFill>
                  <a:prstClr val="black"/>
                </a:solidFill>
                <a:ea typeface="Calibri" panose="020F0502020204030204" pitchFamily="34" charset="0"/>
                <a:cs typeface="Times New Roman" panose="02020603050405020304" pitchFamily="18" charset="0"/>
              </a:rPr>
              <a:t>    </a:t>
            </a:r>
            <a:r>
              <a:rPr lang="ru-RU" sz="1600" b="1" dirty="0" err="1">
                <a:solidFill>
                  <a:prstClr val="black"/>
                </a:solidFill>
                <a:ea typeface="Calibri" panose="020F0502020204030204" pitchFamily="34" charset="0"/>
                <a:cs typeface="Times New Roman" panose="02020603050405020304" pitchFamily="18" charset="0"/>
              </a:rPr>
              <a:t>смертності</a:t>
            </a:r>
            <a:r>
              <a:rPr lang="ru-RU" sz="1600" b="1" dirty="0">
                <a:solidFill>
                  <a:prstClr val="black"/>
                </a:solidFill>
                <a:ea typeface="Calibri" panose="020F0502020204030204" pitchFamily="34" charset="0"/>
                <a:cs typeface="Times New Roman" panose="02020603050405020304" pitchFamily="18" charset="0"/>
              </a:rPr>
              <a:t>    в </a:t>
            </a:r>
            <a:r>
              <a:rPr lang="ru-RU" sz="1600" b="1" dirty="0" err="1">
                <a:solidFill>
                  <a:prstClr val="black"/>
                </a:solidFill>
                <a:ea typeface="Calibri" panose="020F0502020204030204" pitchFamily="34" charset="0"/>
                <a:cs typeface="Times New Roman" panose="02020603050405020304" pitchFamily="18" charset="0"/>
              </a:rPr>
              <a:t>працездатному</a:t>
            </a:r>
            <a:r>
              <a:rPr lang="ru-RU" sz="1600" b="1" dirty="0">
                <a:solidFill>
                  <a:prstClr val="black"/>
                </a:solidFill>
                <a:ea typeface="Calibri" panose="020F0502020204030204" pitchFamily="34" charset="0"/>
                <a:cs typeface="Times New Roman" panose="02020603050405020304" pitchFamily="18" charset="0"/>
              </a:rPr>
              <a:t>    </a:t>
            </a:r>
            <a:r>
              <a:rPr lang="ru-RU" sz="1600" b="1" dirty="0" err="1">
                <a:solidFill>
                  <a:prstClr val="black"/>
                </a:solidFill>
                <a:ea typeface="Calibri" panose="020F0502020204030204" pitchFamily="34" charset="0"/>
                <a:cs typeface="Times New Roman" panose="02020603050405020304" pitchFamily="18" charset="0"/>
              </a:rPr>
              <a:t>віці</a:t>
            </a:r>
            <a:r>
              <a:rPr lang="ru-RU" sz="1600" b="1" dirty="0">
                <a:solidFill>
                  <a:prstClr val="black"/>
                </a:solidFill>
                <a:ea typeface="Calibri" panose="020F0502020204030204" pitchFamily="34" charset="0"/>
                <a:cs typeface="Times New Roman" panose="02020603050405020304" pitchFamily="18" charset="0"/>
              </a:rPr>
              <a:t>.</a:t>
            </a:r>
          </a:p>
          <a:p>
            <a:pPr marL="357188" lvl="0" indent="-357188">
              <a:spcAft>
                <a:spcPts val="800"/>
              </a:spcAft>
            </a:pPr>
            <a:endParaRPr lang="ru-RU" sz="1600" b="1" dirty="0">
              <a:solidFill>
                <a:prstClr val="black"/>
              </a:solidFill>
              <a:ea typeface="Calibri" panose="020F0502020204030204" pitchFamily="34" charset="0"/>
              <a:cs typeface="Times New Roman" panose="02020603050405020304" pitchFamily="18" charset="0"/>
            </a:endParaRPr>
          </a:p>
          <a:p>
            <a:pPr algn="just">
              <a:lnSpc>
                <a:spcPct val="107000"/>
              </a:lnSpc>
              <a:spcAft>
                <a:spcPts val="800"/>
              </a:spcAft>
            </a:pPr>
            <a:endParaRPr lang="uk-UA" sz="1900" b="1" dirty="0">
              <a:solidFill>
                <a:schemeClr val="bg1"/>
              </a:solidFill>
              <a:ea typeface="Calibri" panose="020F0502020204030204" pitchFamily="34" charset="0"/>
              <a:cs typeface="Times New Roman" panose="02020603050405020304" pitchFamily="18" charset="0"/>
            </a:endParaRPr>
          </a:p>
          <a:p>
            <a:pPr algn="just">
              <a:lnSpc>
                <a:spcPct val="107000"/>
              </a:lnSpc>
              <a:spcAft>
                <a:spcPts val="800"/>
              </a:spcAft>
            </a:pPr>
            <a:endParaRPr lang="uk-UA" sz="1900" b="1" dirty="0">
              <a:solidFill>
                <a:schemeClr val="bg1"/>
              </a:solidFill>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rabicPeriod"/>
            </a:pPr>
            <a:endParaRPr lang="uk-UA" sz="16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931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DD91B983-7FC3-4567-9331-B2DA51E89FDF}"/>
              </a:ext>
            </a:extLst>
          </p:cNvPr>
          <p:cNvPicPr>
            <a:picLocks noGrp="1" noChangeAspect="1"/>
          </p:cNvPicPr>
          <p:nvPr>
            <p:ph idx="4294967295"/>
          </p:nvPr>
        </p:nvPicPr>
        <p:blipFill>
          <a:blip r:embed="rId2"/>
          <a:srcRect/>
          <a:stretch/>
        </p:blipFill>
        <p:spPr>
          <a:xfrm>
            <a:off x="0" y="0"/>
            <a:ext cx="12192000" cy="6869800"/>
          </a:xfrm>
        </p:spPr>
      </p:pic>
      <p:sp>
        <p:nvSpPr>
          <p:cNvPr id="6" name="Прямокутник 5">
            <a:extLst>
              <a:ext uri="{FF2B5EF4-FFF2-40B4-BE49-F238E27FC236}">
                <a16:creationId xmlns:a16="http://schemas.microsoft.com/office/drawing/2014/main" id="{39AE2CB3-49E7-4FE2-9362-27154AE8A1DE}"/>
              </a:ext>
            </a:extLst>
          </p:cNvPr>
          <p:cNvSpPr/>
          <p:nvPr/>
        </p:nvSpPr>
        <p:spPr>
          <a:xfrm>
            <a:off x="0" y="694838"/>
            <a:ext cx="7442522" cy="5660204"/>
          </a:xfrm>
          <a:prstGeom prst="rect">
            <a:avLst/>
          </a:prstGeom>
        </p:spPr>
        <p:txBody>
          <a:bodyPr wrap="square">
            <a:spAutoFit/>
          </a:bodyPr>
          <a:lstStyle/>
          <a:p>
            <a:pPr marL="342900" lvl="0" indent="-342900" algn="just">
              <a:lnSpc>
                <a:spcPct val="107000"/>
              </a:lnSpc>
              <a:spcAft>
                <a:spcPts val="0"/>
              </a:spcAft>
              <a:buFont typeface="+mj-lt"/>
              <a:buAutoNum type="arabicPeriod"/>
            </a:pPr>
            <a:endParaRPr lang="uk-UA" sz="2000" b="1" dirty="0">
              <a:solidFill>
                <a:schemeClr val="bg1"/>
              </a:solidFill>
              <a:latin typeface="+mj-lt"/>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b="1" dirty="0">
                <a:solidFill>
                  <a:schemeClr val="bg1"/>
                </a:solidFill>
                <a:latin typeface="+mj-lt"/>
                <a:ea typeface="Calibri" panose="020F0502020204030204" pitchFamily="34" charset="0"/>
                <a:cs typeface="Times New Roman" panose="02020603050405020304" pitchFamily="18" charset="0"/>
              </a:rPr>
              <a:t>Укомплектованість фізичних осіб лікарів ЗПСЛ зменшилась з 66,4% до 65,5% за наявності всього 19 лікарів ЗПСЛ при потребі 26 лікарів ЗПСЛ для укладення декларацій з прикріпленим дорослим населенням.</a:t>
            </a:r>
          </a:p>
          <a:p>
            <a:pPr marL="342900" lvl="0" indent="-342900" algn="just">
              <a:lnSpc>
                <a:spcPct val="107000"/>
              </a:lnSpc>
              <a:spcAft>
                <a:spcPts val="0"/>
              </a:spcAft>
              <a:buFont typeface="+mj-lt"/>
              <a:buAutoNum type="arabicPeriod"/>
            </a:pPr>
            <a:r>
              <a:rPr lang="uk-UA" sz="2000" b="1" dirty="0">
                <a:solidFill>
                  <a:schemeClr val="bg1"/>
                </a:solidFill>
                <a:latin typeface="+mj-lt"/>
                <a:ea typeface="Calibri" panose="020F0502020204030204" pitchFamily="34" charset="0"/>
                <a:cs typeface="Times New Roman" panose="02020603050405020304" pitchFamily="18" charset="0"/>
              </a:rPr>
              <a:t>Із-за неукомплектованості штату лікарями ЗПСЛ та педіатрами укладено декларацій лише з 69,3% прикріпленого населення, з них дорослого населення – 63,8%, дитячого – 101,9%.</a:t>
            </a:r>
          </a:p>
          <a:p>
            <a:pPr lvl="0" algn="just">
              <a:lnSpc>
                <a:spcPct val="107000"/>
              </a:lnSpc>
              <a:spcAft>
                <a:spcPts val="0"/>
              </a:spcAft>
            </a:pPr>
            <a:r>
              <a:rPr lang="uk-UA" sz="2000" b="1" dirty="0">
                <a:solidFill>
                  <a:schemeClr val="bg1"/>
                </a:solidFill>
                <a:latin typeface="+mj-lt"/>
                <a:ea typeface="Calibri" panose="020F0502020204030204" pitchFamily="34" charset="0"/>
                <a:cs typeface="Times New Roman" panose="02020603050405020304" pitchFamily="18" charset="0"/>
              </a:rPr>
              <a:t>3. </a:t>
            </a:r>
            <a:r>
              <a:rPr lang="ru-RU" sz="2000" b="1" dirty="0" err="1">
                <a:solidFill>
                  <a:schemeClr val="bg1"/>
                </a:solidFill>
                <a:latin typeface="+mj-lt"/>
                <a:ea typeface="Calibri" panose="020F0502020204030204" pitchFamily="34" charset="0"/>
                <a:cs typeface="Times New Roman" panose="02020603050405020304" pitchFamily="18" charset="0"/>
              </a:rPr>
              <a:t>Показник</a:t>
            </a:r>
            <a:r>
              <a:rPr lang="ru-RU" sz="2000" b="1" dirty="0">
                <a:solidFill>
                  <a:schemeClr val="bg1"/>
                </a:solidFill>
                <a:latin typeface="+mj-lt"/>
                <a:ea typeface="Calibri" panose="020F0502020204030204" pitchFamily="34" charset="0"/>
                <a:cs typeface="Times New Roman" panose="02020603050405020304" pitchFamily="18" charset="0"/>
              </a:rPr>
              <a:t> </a:t>
            </a:r>
            <a:r>
              <a:rPr lang="ru-RU" sz="2000" b="1" dirty="0" err="1">
                <a:solidFill>
                  <a:schemeClr val="bg1"/>
                </a:solidFill>
                <a:latin typeface="+mj-lt"/>
                <a:ea typeface="Calibri" panose="020F0502020204030204" pitchFamily="34" charset="0"/>
                <a:cs typeface="Times New Roman" panose="02020603050405020304" pitchFamily="18" charset="0"/>
              </a:rPr>
              <a:t>захворюваності</a:t>
            </a:r>
            <a:r>
              <a:rPr lang="ru-RU" sz="2000" b="1" dirty="0">
                <a:solidFill>
                  <a:schemeClr val="bg1"/>
                </a:solidFill>
                <a:latin typeface="+mj-lt"/>
                <a:ea typeface="Calibri" panose="020F0502020204030204" pitchFamily="34" charset="0"/>
                <a:cs typeface="Times New Roman" panose="02020603050405020304" pitchFamily="18" charset="0"/>
              </a:rPr>
              <a:t> на </a:t>
            </a:r>
            <a:r>
              <a:rPr lang="ru-RU" sz="2000" b="1" dirty="0" err="1">
                <a:solidFill>
                  <a:schemeClr val="bg1"/>
                </a:solidFill>
                <a:latin typeface="+mj-lt"/>
                <a:ea typeface="Calibri" panose="020F0502020204030204" pitchFamily="34" charset="0"/>
                <a:cs typeface="Times New Roman" panose="02020603050405020304" pitchFamily="18" charset="0"/>
              </a:rPr>
              <a:t>туберкульоз</a:t>
            </a:r>
            <a:r>
              <a:rPr lang="ru-RU" sz="2000" b="1" dirty="0">
                <a:solidFill>
                  <a:schemeClr val="bg1"/>
                </a:solidFill>
                <a:latin typeface="+mj-lt"/>
                <a:ea typeface="Calibri" panose="020F0502020204030204" pitchFamily="34" charset="0"/>
                <a:cs typeface="Times New Roman" panose="02020603050405020304" pitchFamily="18" charset="0"/>
              </a:rPr>
              <a:t> </a:t>
            </a:r>
            <a:r>
              <a:rPr lang="ru-RU" sz="2000" b="1" dirty="0" err="1">
                <a:solidFill>
                  <a:schemeClr val="bg1"/>
                </a:solidFill>
                <a:latin typeface="+mj-lt"/>
                <a:ea typeface="Calibri" panose="020F0502020204030204" pitchFamily="34" charset="0"/>
                <a:cs typeface="Times New Roman" panose="02020603050405020304" pitchFamily="18" charset="0"/>
              </a:rPr>
              <a:t>вищий</a:t>
            </a:r>
            <a:r>
              <a:rPr lang="ru-RU" sz="2000" b="1" dirty="0">
                <a:solidFill>
                  <a:schemeClr val="bg1"/>
                </a:solidFill>
                <a:latin typeface="+mj-lt"/>
                <a:ea typeface="Calibri" panose="020F0502020204030204" pitchFamily="34" charset="0"/>
                <a:cs typeface="Times New Roman" panose="02020603050405020304" pitchFamily="18" charset="0"/>
              </a:rPr>
              <a:t> за                 </a:t>
            </a:r>
          </a:p>
          <a:p>
            <a:pPr lvl="0" algn="just">
              <a:spcAft>
                <a:spcPts val="800"/>
              </a:spcAft>
            </a:pPr>
            <a:r>
              <a:rPr lang="ru-RU" sz="2000" b="1" dirty="0">
                <a:solidFill>
                  <a:schemeClr val="bg1"/>
                </a:solidFill>
                <a:latin typeface="+mj-lt"/>
                <a:ea typeface="Calibri" panose="020F0502020204030204" pitchFamily="34" charset="0"/>
                <a:cs typeface="Times New Roman" panose="02020603050405020304" pitchFamily="18" charset="0"/>
              </a:rPr>
              <a:t>    </a:t>
            </a:r>
            <a:r>
              <a:rPr lang="ru-RU" sz="2000" b="1" dirty="0" err="1">
                <a:solidFill>
                  <a:schemeClr val="bg1"/>
                </a:solidFill>
                <a:latin typeface="+mj-lt"/>
                <a:ea typeface="Calibri" panose="020F0502020204030204" pitchFamily="34" charset="0"/>
                <a:cs typeface="Times New Roman" panose="02020603050405020304" pitchFamily="18" charset="0"/>
              </a:rPr>
              <a:t>міський</a:t>
            </a:r>
            <a:r>
              <a:rPr lang="ru-RU" sz="2000" b="1" dirty="0">
                <a:solidFill>
                  <a:schemeClr val="bg1"/>
                </a:solidFill>
                <a:latin typeface="+mj-lt"/>
                <a:ea typeface="Calibri" panose="020F0502020204030204" pitchFamily="34" charset="0"/>
                <a:cs typeface="Times New Roman" panose="02020603050405020304" pitchFamily="18" charset="0"/>
              </a:rPr>
              <a:t> </a:t>
            </a:r>
            <a:r>
              <a:rPr lang="ru-RU" sz="2000" b="1" dirty="0" err="1">
                <a:solidFill>
                  <a:schemeClr val="bg1"/>
                </a:solidFill>
                <a:latin typeface="+mj-lt"/>
                <a:ea typeface="Calibri" panose="020F0502020204030204" pitchFamily="34" charset="0"/>
                <a:cs typeface="Times New Roman" panose="02020603050405020304" pitchFamily="18" charset="0"/>
              </a:rPr>
              <a:t>показник</a:t>
            </a:r>
            <a:r>
              <a:rPr lang="ru-RU" sz="2000" b="1" dirty="0">
                <a:solidFill>
                  <a:schemeClr val="bg1"/>
                </a:solidFill>
                <a:latin typeface="+mj-lt"/>
                <a:ea typeface="Calibri" panose="020F0502020204030204" pitchFamily="34" charset="0"/>
                <a:cs typeface="Times New Roman" panose="02020603050405020304" pitchFamily="18" charset="0"/>
              </a:rPr>
              <a:t> – 31,4 </a:t>
            </a:r>
            <a:r>
              <a:rPr lang="ru-RU" sz="2000" b="1" dirty="0" err="1">
                <a:solidFill>
                  <a:schemeClr val="bg1"/>
                </a:solidFill>
                <a:latin typeface="+mj-lt"/>
                <a:ea typeface="Calibri" panose="020F0502020204030204" pitchFamily="34" charset="0"/>
                <a:cs typeface="Times New Roman" panose="02020603050405020304" pitchFamily="18" charset="0"/>
              </a:rPr>
              <a:t>проти</a:t>
            </a:r>
            <a:r>
              <a:rPr lang="ru-RU" sz="2000" b="1" dirty="0">
                <a:solidFill>
                  <a:schemeClr val="bg1"/>
                </a:solidFill>
                <a:latin typeface="+mj-lt"/>
                <a:ea typeface="Calibri" panose="020F0502020204030204" pitchFamily="34" charset="0"/>
                <a:cs typeface="Times New Roman" panose="02020603050405020304" pitchFamily="18" charset="0"/>
              </a:rPr>
              <a:t> 24,7 на 100 тис. нас.,    </a:t>
            </a:r>
          </a:p>
          <a:p>
            <a:pPr lvl="0" algn="just">
              <a:spcAft>
                <a:spcPts val="800"/>
              </a:spcAft>
            </a:pPr>
            <a:r>
              <a:rPr lang="ru-RU" sz="2000" b="1" dirty="0">
                <a:solidFill>
                  <a:schemeClr val="bg1"/>
                </a:solidFill>
                <a:latin typeface="+mj-lt"/>
                <a:ea typeface="Calibri" panose="020F0502020204030204" pitchFamily="34" charset="0"/>
                <a:cs typeface="Times New Roman" panose="02020603050405020304" pitchFamily="18" charset="0"/>
              </a:rPr>
              <a:t>    при </a:t>
            </a:r>
            <a:r>
              <a:rPr lang="ru-RU" sz="2000" b="1" dirty="0" err="1">
                <a:solidFill>
                  <a:schemeClr val="bg1"/>
                </a:solidFill>
                <a:latin typeface="+mj-lt"/>
                <a:ea typeface="Calibri" panose="020F0502020204030204" pitchFamily="34" charset="0"/>
                <a:cs typeface="Times New Roman" panose="02020603050405020304" pitchFamily="18" charset="0"/>
              </a:rPr>
              <a:t>цьому</a:t>
            </a:r>
            <a:r>
              <a:rPr lang="ru-RU" sz="2000" b="1" dirty="0">
                <a:solidFill>
                  <a:schemeClr val="bg1"/>
                </a:solidFill>
                <a:latin typeface="+mj-lt"/>
                <a:ea typeface="Calibri" panose="020F0502020204030204" pitchFamily="34" charset="0"/>
                <a:cs typeface="Times New Roman" panose="02020603050405020304" pitchFamily="18" charset="0"/>
              </a:rPr>
              <a:t> </a:t>
            </a:r>
            <a:r>
              <a:rPr lang="ru-RU" sz="2000" b="1" dirty="0" err="1">
                <a:solidFill>
                  <a:schemeClr val="bg1"/>
                </a:solidFill>
                <a:latin typeface="+mj-lt"/>
                <a:ea typeface="Calibri" panose="020F0502020204030204" pitchFamily="34" charset="0"/>
                <a:cs typeface="Times New Roman" panose="02020603050405020304" pitchFamily="18" charset="0"/>
              </a:rPr>
              <a:t>виявляємість</a:t>
            </a:r>
            <a:r>
              <a:rPr lang="ru-RU" sz="2000" b="1" dirty="0">
                <a:solidFill>
                  <a:schemeClr val="bg1"/>
                </a:solidFill>
                <a:latin typeface="+mj-lt"/>
                <a:ea typeface="Calibri" panose="020F0502020204030204" pitchFamily="34" charset="0"/>
                <a:cs typeface="Times New Roman" panose="02020603050405020304" pitchFamily="18" charset="0"/>
              </a:rPr>
              <a:t> при </a:t>
            </a:r>
            <a:r>
              <a:rPr lang="ru-RU" sz="2000" b="1" dirty="0" err="1">
                <a:solidFill>
                  <a:schemeClr val="bg1"/>
                </a:solidFill>
                <a:latin typeface="+mj-lt"/>
                <a:ea typeface="Calibri" panose="020F0502020204030204" pitchFamily="34" charset="0"/>
                <a:cs typeface="Times New Roman" panose="02020603050405020304" pitchFamily="18" charset="0"/>
              </a:rPr>
              <a:t>профоглядах</a:t>
            </a:r>
            <a:r>
              <a:rPr lang="ru-RU" sz="2000" b="1" dirty="0">
                <a:solidFill>
                  <a:schemeClr val="bg1"/>
                </a:solidFill>
                <a:latin typeface="+mj-lt"/>
                <a:ea typeface="Calibri" panose="020F0502020204030204" pitchFamily="34" charset="0"/>
                <a:cs typeface="Times New Roman" panose="02020603050405020304" pitchFamily="18" charset="0"/>
              </a:rPr>
              <a:t>              </a:t>
            </a:r>
          </a:p>
          <a:p>
            <a:pPr lvl="0" algn="just">
              <a:spcAft>
                <a:spcPts val="800"/>
              </a:spcAft>
            </a:pPr>
            <a:r>
              <a:rPr lang="ru-RU" sz="2000" b="1" dirty="0">
                <a:solidFill>
                  <a:schemeClr val="bg1"/>
                </a:solidFill>
                <a:latin typeface="+mj-lt"/>
                <a:ea typeface="Calibri" panose="020F0502020204030204" pitchFamily="34" charset="0"/>
                <a:cs typeface="Times New Roman" panose="02020603050405020304" pitchFamily="18" charset="0"/>
              </a:rPr>
              <a:t>    становить 17,6% (</a:t>
            </a:r>
            <a:r>
              <a:rPr lang="ru-RU" sz="2000" b="1" dirty="0" err="1">
                <a:solidFill>
                  <a:schemeClr val="bg1"/>
                </a:solidFill>
                <a:latin typeface="+mj-lt"/>
                <a:ea typeface="Calibri" panose="020F0502020204030204" pitchFamily="34" charset="0"/>
                <a:cs typeface="Times New Roman" panose="02020603050405020304" pitchFamily="18" charset="0"/>
              </a:rPr>
              <a:t>місто</a:t>
            </a:r>
            <a:r>
              <a:rPr lang="ru-RU" sz="2000" b="1" dirty="0">
                <a:solidFill>
                  <a:schemeClr val="bg1"/>
                </a:solidFill>
                <a:latin typeface="+mj-lt"/>
                <a:ea typeface="Calibri" panose="020F0502020204030204" pitchFamily="34" charset="0"/>
                <a:cs typeface="Times New Roman" panose="02020603050405020304" pitchFamily="18" charset="0"/>
              </a:rPr>
              <a:t> – 13,5%).</a:t>
            </a:r>
          </a:p>
          <a:p>
            <a:pPr lvl="0" algn="just">
              <a:spcAft>
                <a:spcPts val="800"/>
              </a:spcAft>
            </a:pPr>
            <a:endParaRPr lang="ru-RU" sz="2000" b="1" dirty="0">
              <a:solidFill>
                <a:schemeClr val="bg1"/>
              </a:solidFill>
              <a:latin typeface="+mj-lt"/>
              <a:ea typeface="Calibri" panose="020F0502020204030204" pitchFamily="34" charset="0"/>
              <a:cs typeface="Times New Roman" panose="02020603050405020304" pitchFamily="18" charset="0"/>
            </a:endParaRPr>
          </a:p>
          <a:p>
            <a:pPr lvl="0" algn="just">
              <a:lnSpc>
                <a:spcPct val="107000"/>
              </a:lnSpc>
              <a:spcAft>
                <a:spcPts val="800"/>
              </a:spcAft>
            </a:pPr>
            <a:endParaRPr lang="uk-UA" sz="2000" dirty="0">
              <a:solidFill>
                <a:schemeClr val="bg1"/>
              </a:solidFill>
              <a:latin typeface="+mj-lt"/>
              <a:ea typeface="Calibri" panose="020F0502020204030204" pitchFamily="34" charset="0"/>
              <a:cs typeface="Times New Roman" panose="02020603050405020304" pitchFamily="18" charset="0"/>
            </a:endParaRPr>
          </a:p>
        </p:txBody>
      </p:sp>
      <p:sp>
        <p:nvSpPr>
          <p:cNvPr id="3" name="Прямокутник 2"/>
          <p:cNvSpPr/>
          <p:nvPr/>
        </p:nvSpPr>
        <p:spPr>
          <a:xfrm>
            <a:off x="2377721" y="311084"/>
            <a:ext cx="2118865" cy="455830"/>
          </a:xfrm>
          <a:prstGeom prst="rect">
            <a:avLst/>
          </a:prstGeom>
        </p:spPr>
        <p:txBody>
          <a:bodyPr wrap="square">
            <a:spAutoFit/>
          </a:bodyPr>
          <a:lstStyle/>
          <a:p>
            <a:pPr algn="ctr">
              <a:lnSpc>
                <a:spcPct val="107000"/>
              </a:lnSpc>
              <a:spcAft>
                <a:spcPts val="800"/>
              </a:spcAft>
            </a:pPr>
            <a:r>
              <a:rPr lang="uk-UA" sz="2400" b="1" dirty="0">
                <a:solidFill>
                  <a:schemeClr val="bg1"/>
                </a:solidFill>
                <a:ea typeface="Calibri" panose="020F0502020204030204" pitchFamily="34" charset="0"/>
                <a:cs typeface="Times New Roman" panose="02020603050405020304" pitchFamily="18" charset="0"/>
              </a:rPr>
              <a:t>Недоліки</a:t>
            </a:r>
          </a:p>
        </p:txBody>
      </p:sp>
    </p:spTree>
    <p:extLst>
      <p:ext uri="{BB962C8B-B14F-4D97-AF65-F5344CB8AC3E}">
        <p14:creationId xmlns:p14="http://schemas.microsoft.com/office/powerpoint/2010/main" val="1879102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8121507"/>
          </a:xfrm>
          <a:prstGeom prst="rect">
            <a:avLst/>
          </a:prstGeom>
        </p:spPr>
      </p:pic>
      <p:sp>
        <p:nvSpPr>
          <p:cNvPr id="6" name="Прямокутник 5">
            <a:extLst>
              <a:ext uri="{FF2B5EF4-FFF2-40B4-BE49-F238E27FC236}">
                <a16:creationId xmlns:a16="http://schemas.microsoft.com/office/drawing/2014/main" id="{91A576EF-8095-41CF-AF1A-6B60F82C6BB4}"/>
              </a:ext>
            </a:extLst>
          </p:cNvPr>
          <p:cNvSpPr/>
          <p:nvPr/>
        </p:nvSpPr>
        <p:spPr>
          <a:xfrm>
            <a:off x="1018095" y="636608"/>
            <a:ext cx="8908330" cy="5754268"/>
          </a:xfrm>
          <a:prstGeom prst="rect">
            <a:avLst/>
          </a:prstGeom>
        </p:spPr>
        <p:txBody>
          <a:bodyPr wrap="square">
            <a:spAutoFit/>
          </a:bodyPr>
          <a:lstStyle/>
          <a:p>
            <a:pPr algn="ctr">
              <a:lnSpc>
                <a:spcPct val="107000"/>
              </a:lnSpc>
              <a:spcAft>
                <a:spcPts val="800"/>
              </a:spcAft>
            </a:pPr>
            <a:r>
              <a:rPr lang="uk-UA" b="1" dirty="0">
                <a:solidFill>
                  <a:schemeClr val="bg1"/>
                </a:solidFill>
                <a:latin typeface="+mj-lt"/>
                <a:ea typeface="Calibri" panose="020F0502020204030204" pitchFamily="34" charset="0"/>
                <a:cs typeface="Times New Roman" panose="02020603050405020304" pitchFamily="18" charset="0"/>
              </a:rPr>
              <a:t>Завдання на 2022 рік</a:t>
            </a:r>
          </a:p>
          <a:p>
            <a:pPr marL="342900" lvl="0" indent="-342900" algn="just">
              <a:spcAft>
                <a:spcPts val="0"/>
              </a:spcAft>
              <a:buAutoNum type="arabicPeriod"/>
            </a:pPr>
            <a:r>
              <a:rPr lang="uk-UA" b="1" dirty="0">
                <a:solidFill>
                  <a:schemeClr val="bg1"/>
                </a:solidFill>
                <a:latin typeface="+mj-lt"/>
                <a:ea typeface="Calibri" panose="020F0502020204030204" pitchFamily="34" charset="0"/>
                <a:cs typeface="Times New Roman" panose="02020603050405020304" pitchFamily="18" charset="0"/>
              </a:rPr>
              <a:t>Посилити пров</a:t>
            </a:r>
            <a:r>
              <a:rPr lang="uk-UA" b="1" dirty="0">
                <a:latin typeface="+mj-lt"/>
                <a:ea typeface="Calibri" panose="020F0502020204030204" pitchFamily="34" charset="0"/>
                <a:cs typeface="Times New Roman" panose="02020603050405020304" pitchFamily="18" charset="0"/>
              </a:rPr>
              <a:t>е</a:t>
            </a:r>
            <a:r>
              <a:rPr lang="uk-UA" b="1" dirty="0">
                <a:solidFill>
                  <a:schemeClr val="bg1"/>
                </a:solidFill>
                <a:latin typeface="+mj-lt"/>
                <a:ea typeface="Calibri" panose="020F0502020204030204" pitchFamily="34" charset="0"/>
                <a:cs typeface="Times New Roman" panose="02020603050405020304" pitchFamily="18" charset="0"/>
              </a:rPr>
              <a:t>ден</a:t>
            </a:r>
            <a:r>
              <a:rPr lang="uk-UA" b="1" dirty="0">
                <a:latin typeface="+mj-lt"/>
                <a:ea typeface="Calibri" panose="020F0502020204030204" pitchFamily="34" charset="0"/>
                <a:cs typeface="Times New Roman" panose="02020603050405020304" pitchFamily="18" charset="0"/>
              </a:rPr>
              <a:t>ня</a:t>
            </a:r>
            <a:r>
              <a:rPr lang="uk-UA" b="1" dirty="0">
                <a:solidFill>
                  <a:schemeClr val="bg1"/>
                </a:solidFill>
                <a:latin typeface="+mj-lt"/>
                <a:ea typeface="Calibri" panose="020F0502020204030204" pitchFamily="34" charset="0"/>
                <a:cs typeface="Times New Roman" panose="02020603050405020304" pitchFamily="18" charset="0"/>
              </a:rPr>
              <a:t> протиепідемічних та санітарно-освітніх заходів з метою нед</a:t>
            </a:r>
            <a:r>
              <a:rPr lang="uk-UA" b="1" dirty="0">
                <a:latin typeface="+mj-lt"/>
                <a:ea typeface="Calibri" panose="020F0502020204030204" pitchFamily="34" charset="0"/>
                <a:cs typeface="Times New Roman" panose="02020603050405020304" pitchFamily="18" charset="0"/>
              </a:rPr>
              <a:t>о</a:t>
            </a:r>
            <a:r>
              <a:rPr lang="uk-UA" b="1" dirty="0">
                <a:solidFill>
                  <a:schemeClr val="bg1"/>
                </a:solidFill>
                <a:latin typeface="+mj-lt"/>
                <a:ea typeface="Calibri" panose="020F0502020204030204" pitchFamily="34" charset="0"/>
                <a:cs typeface="Times New Roman" panose="02020603050405020304" pitchFamily="18" charset="0"/>
              </a:rPr>
              <a:t>пущення розповсюдження </a:t>
            </a:r>
            <a:r>
              <a:rPr lang="uk-UA" b="1" dirty="0" err="1">
                <a:solidFill>
                  <a:schemeClr val="bg1"/>
                </a:solidFill>
                <a:latin typeface="+mj-lt"/>
                <a:ea typeface="Calibri" panose="020F0502020204030204" pitchFamily="34" charset="0"/>
                <a:cs typeface="Times New Roman" panose="02020603050405020304" pitchFamily="18" charset="0"/>
              </a:rPr>
              <a:t>коронавірусної</a:t>
            </a:r>
            <a:r>
              <a:rPr lang="uk-UA" b="1" dirty="0">
                <a:solidFill>
                  <a:schemeClr val="bg1"/>
                </a:solidFill>
                <a:latin typeface="+mj-lt"/>
                <a:ea typeface="Calibri" panose="020F0502020204030204" pitchFamily="34" charset="0"/>
                <a:cs typeface="Times New Roman" panose="02020603050405020304" pitchFamily="18" charset="0"/>
              </a:rPr>
              <a:t> інфекції серед пацієн</a:t>
            </a:r>
            <a:r>
              <a:rPr lang="uk-UA" b="1" dirty="0">
                <a:latin typeface="+mj-lt"/>
                <a:ea typeface="Calibri" panose="020F0502020204030204" pitchFamily="34" charset="0"/>
                <a:cs typeface="Times New Roman" panose="02020603050405020304" pitchFamily="18" charset="0"/>
              </a:rPr>
              <a:t>т</a:t>
            </a:r>
            <a:r>
              <a:rPr lang="uk-UA" b="1" dirty="0">
                <a:solidFill>
                  <a:schemeClr val="bg1"/>
                </a:solidFill>
                <a:latin typeface="+mj-lt"/>
                <a:ea typeface="Calibri" panose="020F0502020204030204" pitchFamily="34" charset="0"/>
                <a:cs typeface="Times New Roman" panose="02020603050405020304" pitchFamily="18" charset="0"/>
              </a:rPr>
              <a:t>ів, яких обслуговує   КНМП «ЦПМСД №1»  м.  Кременчука   та    серед      працівників підприємства.</a:t>
            </a:r>
          </a:p>
          <a:p>
            <a:pPr marL="342900" lvl="0" indent="-342900" algn="just">
              <a:spcAft>
                <a:spcPts val="0"/>
              </a:spcAft>
              <a:buFont typeface="+mj-lt"/>
              <a:buAutoNum type="arabicPeriod"/>
            </a:pPr>
            <a:r>
              <a:rPr lang="uk-UA" b="1" dirty="0">
                <a:solidFill>
                  <a:schemeClr val="bg1"/>
                </a:solidFill>
                <a:latin typeface="+mj-lt"/>
                <a:ea typeface="Calibri" panose="020F0502020204030204" pitchFamily="34" charset="0"/>
                <a:cs typeface="Times New Roman" panose="02020603050405020304" pitchFamily="18" charset="0"/>
              </a:rPr>
              <a:t>Лі</a:t>
            </a:r>
            <a:r>
              <a:rPr lang="uk-UA" b="1" dirty="0">
                <a:latin typeface="+mj-lt"/>
                <a:ea typeface="Calibri" panose="020F0502020204030204" pitchFamily="34" charset="0"/>
                <a:cs typeface="Times New Roman" panose="02020603050405020304" pitchFamily="18" charset="0"/>
              </a:rPr>
              <a:t>карям</a:t>
            </a:r>
            <a:r>
              <a:rPr lang="uk-UA" b="1" dirty="0">
                <a:solidFill>
                  <a:schemeClr val="bg1"/>
                </a:solidFill>
                <a:latin typeface="+mj-lt"/>
                <a:ea typeface="Calibri" panose="020F0502020204030204" pitchFamily="34" charset="0"/>
                <a:cs typeface="Times New Roman" panose="02020603050405020304" pitchFamily="18" charset="0"/>
              </a:rPr>
              <a:t> </a:t>
            </a:r>
            <a:r>
              <a:rPr lang="uk-UA" b="1" dirty="0">
                <a:latin typeface="+mj-lt"/>
                <a:ea typeface="Calibri" panose="020F0502020204030204" pitchFamily="34" charset="0"/>
                <a:cs typeface="Times New Roman" panose="02020603050405020304" pitchFamily="18" charset="0"/>
              </a:rPr>
              <a:t>З</a:t>
            </a:r>
            <a:r>
              <a:rPr lang="uk-UA" b="1" dirty="0">
                <a:solidFill>
                  <a:schemeClr val="bg1"/>
                </a:solidFill>
                <a:latin typeface="+mj-lt"/>
                <a:ea typeface="Calibri" panose="020F0502020204030204" pitchFamily="34" charset="0"/>
                <a:cs typeface="Times New Roman" panose="02020603050405020304" pitchFamily="18" charset="0"/>
              </a:rPr>
              <a:t>ПСЛ збільшити охоплення прикріпленого населення     профілактичними оглядами з метою раннього та своєчасного виявлення факторів ризику розвитку хронічних </a:t>
            </a:r>
            <a:r>
              <a:rPr lang="uk-UA" b="1" dirty="0" err="1">
                <a:solidFill>
                  <a:schemeClr val="bg1"/>
                </a:solidFill>
                <a:latin typeface="+mj-lt"/>
                <a:ea typeface="Calibri" panose="020F0502020204030204" pitchFamily="34" charset="0"/>
                <a:cs typeface="Times New Roman" panose="02020603050405020304" pitchFamily="18" charset="0"/>
              </a:rPr>
              <a:t>хвороб</a:t>
            </a:r>
            <a:r>
              <a:rPr lang="uk-UA" b="1" dirty="0">
                <a:solidFill>
                  <a:schemeClr val="bg1"/>
                </a:solidFill>
                <a:latin typeface="+mj-lt"/>
                <a:ea typeface="Calibri" panose="020F0502020204030204" pitchFamily="34" charset="0"/>
                <a:cs typeface="Times New Roman" panose="02020603050405020304" pitchFamily="18" charset="0"/>
              </a:rPr>
              <a:t>, в тому числі </a:t>
            </a:r>
            <a:r>
              <a:rPr lang="uk-UA" b="1" dirty="0" err="1">
                <a:solidFill>
                  <a:schemeClr val="bg1"/>
                </a:solidFill>
                <a:latin typeface="+mj-lt"/>
                <a:ea typeface="Calibri" panose="020F0502020204030204" pitchFamily="34" charset="0"/>
                <a:cs typeface="Times New Roman" panose="02020603050405020304" pitchFamily="18" charset="0"/>
              </a:rPr>
              <a:t>онкозахворювань</a:t>
            </a:r>
            <a:r>
              <a:rPr lang="uk-UA" b="1" dirty="0">
                <a:solidFill>
                  <a:schemeClr val="bg1"/>
                </a:solidFill>
                <a:latin typeface="+mj-lt"/>
                <a:ea typeface="Calibri" panose="020F0502020204030204" pitchFamily="34" charset="0"/>
                <a:cs typeface="Times New Roman" panose="02020603050405020304" pitchFamily="18" charset="0"/>
              </a:rPr>
              <a:t> та туберкульозу.</a:t>
            </a:r>
          </a:p>
          <a:p>
            <a:pPr marL="342900" lvl="0" indent="-342900" algn="just">
              <a:spcAft>
                <a:spcPts val="0"/>
              </a:spcAft>
              <a:buFont typeface="+mj-lt"/>
              <a:buAutoNum type="arabicPeriod"/>
            </a:pPr>
            <a:r>
              <a:rPr lang="uk-UA" b="1" dirty="0">
                <a:solidFill>
                  <a:schemeClr val="bg1"/>
                </a:solidFill>
                <a:latin typeface="+mj-lt"/>
                <a:ea typeface="Calibri" panose="020F0502020204030204" pitchFamily="34" charset="0"/>
                <a:cs typeface="Times New Roman" panose="02020603050405020304" pitchFamily="18" charset="0"/>
              </a:rPr>
              <a:t>Забезпечити якісне надання первинної медичної допомоги та покращити комунікацію з населенням, що обслуговується, в тому числі і шляхом вдосконалення санітарно-освітньої роботи. </a:t>
            </a:r>
          </a:p>
          <a:p>
            <a:pPr marL="342900" lvl="0" indent="-342900" algn="just">
              <a:spcAft>
                <a:spcPts val="0"/>
              </a:spcAft>
              <a:buFont typeface="+mj-lt"/>
              <a:buAutoNum type="arabicPeriod"/>
            </a:pPr>
            <a:r>
              <a:rPr lang="uk-UA" b="1" dirty="0">
                <a:solidFill>
                  <a:schemeClr val="bg1"/>
                </a:solidFill>
                <a:latin typeface="+mj-lt"/>
                <a:ea typeface="Calibri" panose="020F0502020204030204" pitchFamily="34" charset="0"/>
                <a:cs typeface="Times New Roman" panose="02020603050405020304" pitchFamily="18" charset="0"/>
              </a:rPr>
              <a:t>Продовжити проведення капітальних та поточних ремонтів з метою покращення умов перебування пацієнтів в амбулаторіях закладу та умов праці медичних працівників.</a:t>
            </a:r>
          </a:p>
          <a:p>
            <a:pPr marL="342900" lvl="0" indent="-342900" algn="just">
              <a:spcAft>
                <a:spcPts val="0"/>
              </a:spcAft>
              <a:buFont typeface="+mj-lt"/>
              <a:buAutoNum type="arabicPeriod"/>
            </a:pPr>
            <a:r>
              <a:rPr lang="uk-UA" b="1" dirty="0">
                <a:solidFill>
                  <a:schemeClr val="bg1"/>
                </a:solidFill>
                <a:latin typeface="+mj-lt"/>
                <a:ea typeface="Calibri" panose="020F0502020204030204" pitchFamily="34" charset="0"/>
                <a:cs typeface="Times New Roman" panose="02020603050405020304" pitchFamily="18" charset="0"/>
              </a:rPr>
              <a:t>Укомплектувати кадри </a:t>
            </a:r>
            <a:r>
              <a:rPr lang="uk-UA" b="1">
                <a:solidFill>
                  <a:schemeClr val="bg1"/>
                </a:solidFill>
                <a:latin typeface="+mj-lt"/>
                <a:ea typeface="Calibri" panose="020F0502020204030204" pitchFamily="34" charset="0"/>
                <a:cs typeface="Times New Roman" panose="02020603050405020304" pitchFamily="18" charset="0"/>
              </a:rPr>
              <a:t>лікарів ЗПСЛ.</a:t>
            </a:r>
            <a:endParaRPr lang="uk-UA" b="1" dirty="0">
              <a:solidFill>
                <a:schemeClr val="bg1"/>
              </a:solidFill>
              <a:latin typeface="+mj-lt"/>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uk-UA" b="1" dirty="0">
                <a:solidFill>
                  <a:schemeClr val="bg1"/>
                </a:solidFill>
                <a:latin typeface="+mj-lt"/>
                <a:ea typeface="Calibri" panose="020F0502020204030204" pitchFamily="34" charset="0"/>
                <a:cs typeface="Times New Roman" panose="02020603050405020304" pitchFamily="18" charset="0"/>
              </a:rPr>
              <a:t>За рахунок збільшення кількості задекларованих пацієнтів та забезпечення їх 100% вакцинації проти </a:t>
            </a:r>
            <a:r>
              <a:rPr lang="en-US" b="1" dirty="0">
                <a:solidFill>
                  <a:schemeClr val="bg1"/>
                </a:solidFill>
                <a:latin typeface="+mj-lt"/>
                <a:ea typeface="Calibri" panose="020F0502020204030204" pitchFamily="34" charset="0"/>
                <a:cs typeface="Times New Roman" panose="02020603050405020304" pitchFamily="18" charset="0"/>
              </a:rPr>
              <a:t>COVID-19 </a:t>
            </a:r>
            <a:r>
              <a:rPr lang="uk-UA" b="1" dirty="0">
                <a:solidFill>
                  <a:schemeClr val="bg1"/>
                </a:solidFill>
                <a:latin typeface="+mj-lt"/>
                <a:ea typeface="Calibri" panose="020F0502020204030204" pitchFamily="34" charset="0"/>
                <a:cs typeface="Times New Roman" panose="02020603050405020304" pitchFamily="18" charset="0"/>
              </a:rPr>
              <a:t>та покращення якості надання медичних послуг, збільшити фінансування закладу НСЗУ, що </a:t>
            </a:r>
            <a:r>
              <a:rPr lang="uk-UA" b="1" dirty="0" err="1">
                <a:solidFill>
                  <a:schemeClr val="bg1"/>
                </a:solidFill>
                <a:latin typeface="+mj-lt"/>
                <a:ea typeface="Calibri" panose="020F0502020204030204" pitchFamily="34" charset="0"/>
                <a:cs typeface="Times New Roman" panose="02020603050405020304" pitchFamily="18" charset="0"/>
              </a:rPr>
              <a:t>надасть</a:t>
            </a:r>
            <a:r>
              <a:rPr lang="uk-UA" b="1" dirty="0">
                <a:solidFill>
                  <a:schemeClr val="bg1"/>
                </a:solidFill>
                <a:latin typeface="+mj-lt"/>
                <a:ea typeface="Calibri" panose="020F0502020204030204" pitchFamily="34" charset="0"/>
                <a:cs typeface="Times New Roman" panose="02020603050405020304" pitchFamily="18" charset="0"/>
              </a:rPr>
              <a:t> змогу підвищити заробітну плату працівників закладу.</a:t>
            </a:r>
          </a:p>
        </p:txBody>
      </p:sp>
    </p:spTree>
    <p:extLst>
      <p:ext uri="{BB962C8B-B14F-4D97-AF65-F5344CB8AC3E}">
        <p14:creationId xmlns:p14="http://schemas.microsoft.com/office/powerpoint/2010/main" val="13864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81452290"/>
              </p:ext>
            </p:extLst>
          </p:nvPr>
        </p:nvGraphicFramePr>
        <p:xfrm>
          <a:off x="1494504" y="432618"/>
          <a:ext cx="8710199" cy="5401254"/>
        </p:xfrm>
        <a:graphic>
          <a:graphicData uri="http://schemas.openxmlformats.org/drawingml/2006/table">
            <a:tbl>
              <a:tblPr bandRow="1">
                <a:tableStyleId>{5C22544A-7EE6-4342-B048-85BDC9FD1C3A}</a:tableStyleId>
              </a:tblPr>
              <a:tblGrid>
                <a:gridCol w="670278">
                  <a:extLst>
                    <a:ext uri="{9D8B030D-6E8A-4147-A177-3AD203B41FA5}">
                      <a16:colId xmlns:a16="http://schemas.microsoft.com/office/drawing/2014/main" val="4079856556"/>
                    </a:ext>
                  </a:extLst>
                </a:gridCol>
                <a:gridCol w="4748082">
                  <a:extLst>
                    <a:ext uri="{9D8B030D-6E8A-4147-A177-3AD203B41FA5}">
                      <a16:colId xmlns:a16="http://schemas.microsoft.com/office/drawing/2014/main" val="2596474157"/>
                    </a:ext>
                  </a:extLst>
                </a:gridCol>
                <a:gridCol w="1726181">
                  <a:extLst>
                    <a:ext uri="{9D8B030D-6E8A-4147-A177-3AD203B41FA5}">
                      <a16:colId xmlns:a16="http://schemas.microsoft.com/office/drawing/2014/main" val="3296333229"/>
                    </a:ext>
                  </a:extLst>
                </a:gridCol>
                <a:gridCol w="1565658">
                  <a:extLst>
                    <a:ext uri="{9D8B030D-6E8A-4147-A177-3AD203B41FA5}">
                      <a16:colId xmlns:a16="http://schemas.microsoft.com/office/drawing/2014/main" val="347261566"/>
                    </a:ext>
                  </a:extLst>
                </a:gridCol>
              </a:tblGrid>
              <a:tr h="1071621">
                <a:tc>
                  <a:txBody>
                    <a:bodyPr/>
                    <a:lstStyle/>
                    <a:p>
                      <a:pPr algn="ctr"/>
                      <a:r>
                        <a:rPr lang="uk-UA" b="1" dirty="0"/>
                        <a:t>№ п/п</a:t>
                      </a:r>
                      <a:endParaRPr lang="ru-RU" b="1" dirty="0"/>
                    </a:p>
                  </a:txBody>
                  <a:tcPr/>
                </a:tc>
                <a:tc>
                  <a:txBody>
                    <a:bodyPr/>
                    <a:lstStyle/>
                    <a:p>
                      <a:pPr algn="ctr"/>
                      <a:r>
                        <a:rPr lang="uk-UA" b="1" dirty="0"/>
                        <a:t>Лікарі, які мають відсоток задекларованих пацієнтів нижче нормативу (станом на 31.12.2021р.)</a:t>
                      </a:r>
                      <a:endParaRPr lang="ru-RU" b="1" dirty="0"/>
                    </a:p>
                  </a:txBody>
                  <a:tcPr/>
                </a:tc>
                <a:tc>
                  <a:txBody>
                    <a:bodyPr/>
                    <a:lstStyle/>
                    <a:p>
                      <a:pPr algn="ctr"/>
                      <a:r>
                        <a:rPr lang="uk-UA" b="1" dirty="0"/>
                        <a:t>Кількість декларацій</a:t>
                      </a:r>
                      <a:endParaRPr lang="ru-RU" b="1" dirty="0"/>
                    </a:p>
                  </a:txBody>
                  <a:tcPr/>
                </a:tc>
                <a:tc>
                  <a:txBody>
                    <a:bodyPr/>
                    <a:lstStyle/>
                    <a:p>
                      <a:pPr algn="ctr"/>
                      <a:r>
                        <a:rPr lang="uk-UA" b="1" dirty="0"/>
                        <a:t>%</a:t>
                      </a:r>
                      <a:endParaRPr lang="ru-RU" b="1" dirty="0"/>
                    </a:p>
                  </a:txBody>
                  <a:tcPr/>
                </a:tc>
                <a:extLst>
                  <a:ext uri="{0D108BD9-81ED-4DB2-BD59-A6C34878D82A}">
                    <a16:rowId xmlns:a16="http://schemas.microsoft.com/office/drawing/2014/main" val="2857357155"/>
                  </a:ext>
                </a:extLst>
              </a:tr>
              <a:tr h="428647">
                <a:tc>
                  <a:txBody>
                    <a:bodyPr/>
                    <a:lstStyle/>
                    <a:p>
                      <a:endParaRPr lang="ru-RU"/>
                    </a:p>
                  </a:txBody>
                  <a:tcPr/>
                </a:tc>
                <a:tc>
                  <a:txBody>
                    <a:bodyPr/>
                    <a:lstStyle/>
                    <a:p>
                      <a:pPr algn="ctr"/>
                      <a:r>
                        <a:rPr lang="uk-UA" b="1" i="1" dirty="0"/>
                        <a:t>Амбулаторія ЗПСМ №1</a:t>
                      </a:r>
                      <a:endParaRPr lang="ru-RU" b="1" i="1"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2281148470"/>
                  </a:ext>
                </a:extLst>
              </a:tr>
              <a:tr h="428647">
                <a:tc>
                  <a:txBody>
                    <a:bodyPr/>
                    <a:lstStyle/>
                    <a:p>
                      <a:pPr algn="ctr"/>
                      <a:r>
                        <a:rPr lang="uk-UA" dirty="0"/>
                        <a:t>1</a:t>
                      </a:r>
                      <a:endParaRPr lang="ru-RU" dirty="0"/>
                    </a:p>
                  </a:txBody>
                  <a:tcPr/>
                </a:tc>
                <a:tc>
                  <a:txBody>
                    <a:bodyPr/>
                    <a:lstStyle/>
                    <a:p>
                      <a:pPr algn="ctr"/>
                      <a:r>
                        <a:rPr lang="uk-UA" dirty="0" err="1"/>
                        <a:t>Пінкіна</a:t>
                      </a:r>
                      <a:r>
                        <a:rPr lang="uk-UA" dirty="0"/>
                        <a:t> Г.В. – прийнята на роботу 28.10.2021р.</a:t>
                      </a:r>
                      <a:endParaRPr lang="ru-RU" dirty="0"/>
                    </a:p>
                  </a:txBody>
                  <a:tcPr/>
                </a:tc>
                <a:tc>
                  <a:txBody>
                    <a:bodyPr/>
                    <a:lstStyle/>
                    <a:p>
                      <a:pPr algn="ctr"/>
                      <a:r>
                        <a:rPr lang="ru-RU" dirty="0"/>
                        <a:t>546</a:t>
                      </a:r>
                    </a:p>
                  </a:txBody>
                  <a:tcPr/>
                </a:tc>
                <a:tc>
                  <a:txBody>
                    <a:bodyPr/>
                    <a:lstStyle/>
                    <a:p>
                      <a:pPr algn="ctr"/>
                      <a:r>
                        <a:rPr lang="uk-UA" dirty="0"/>
                        <a:t>30,3</a:t>
                      </a:r>
                      <a:endParaRPr lang="ru-RU" dirty="0"/>
                    </a:p>
                  </a:txBody>
                  <a:tcPr/>
                </a:tc>
                <a:extLst>
                  <a:ext uri="{0D108BD9-81ED-4DB2-BD59-A6C34878D82A}">
                    <a16:rowId xmlns:a16="http://schemas.microsoft.com/office/drawing/2014/main" val="1048028063"/>
                  </a:ext>
                </a:extLst>
              </a:tr>
              <a:tr h="434150">
                <a:tc>
                  <a:txBody>
                    <a:bodyPr/>
                    <a:lstStyle/>
                    <a:p>
                      <a:pPr algn="ctr"/>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800" b="1" i="1" u="none" strike="noStrike" kern="1200" cap="none" spc="0" normalizeH="0" baseline="0" noProof="0" dirty="0">
                          <a:ln>
                            <a:noFill/>
                          </a:ln>
                          <a:solidFill>
                            <a:prstClr val="black"/>
                          </a:solidFill>
                          <a:effectLst/>
                          <a:uLnTx/>
                          <a:uFillTx/>
                          <a:latin typeface="+mn-lt"/>
                          <a:ea typeface="+mn-ea"/>
                          <a:cs typeface="+mn-cs"/>
                        </a:rPr>
                        <a:t>Амбулаторія ЗПСМ №3</a:t>
                      </a:r>
                      <a:endParaRPr lang="ru-RU" dirty="0"/>
                    </a:p>
                  </a:txBody>
                  <a:tcPr/>
                </a:tc>
                <a:tc>
                  <a:txBody>
                    <a:bodyPr/>
                    <a:lstStyle/>
                    <a:p>
                      <a:pPr algn="ctr"/>
                      <a:endParaRPr lang="ru-RU"/>
                    </a:p>
                  </a:txBody>
                  <a:tcPr/>
                </a:tc>
                <a:tc>
                  <a:txBody>
                    <a:bodyPr/>
                    <a:lstStyle/>
                    <a:p>
                      <a:pPr algn="ctr"/>
                      <a:endParaRPr lang="ru-RU" dirty="0"/>
                    </a:p>
                  </a:txBody>
                  <a:tcPr/>
                </a:tc>
                <a:extLst>
                  <a:ext uri="{0D108BD9-81ED-4DB2-BD59-A6C34878D82A}">
                    <a16:rowId xmlns:a16="http://schemas.microsoft.com/office/drawing/2014/main" val="2612418038"/>
                  </a:ext>
                </a:extLst>
              </a:tr>
              <a:tr h="428647">
                <a:tc>
                  <a:txBody>
                    <a:bodyPr/>
                    <a:lstStyle/>
                    <a:p>
                      <a:pPr algn="ctr"/>
                      <a:r>
                        <a:rPr lang="uk-UA" dirty="0"/>
                        <a:t>2</a:t>
                      </a:r>
                      <a:endParaRPr lang="ru-RU" dirty="0"/>
                    </a:p>
                  </a:txBody>
                  <a:tcPr/>
                </a:tc>
                <a:tc>
                  <a:txBody>
                    <a:bodyPr/>
                    <a:lstStyle/>
                    <a:p>
                      <a:pPr algn="ctr"/>
                      <a:r>
                        <a:rPr lang="uk-UA" dirty="0"/>
                        <a:t>Тарасова К.О. – відпустка по догляду за дитиною до трьох років</a:t>
                      </a:r>
                      <a:endParaRPr lang="ru-RU" dirty="0"/>
                    </a:p>
                  </a:txBody>
                  <a:tcPr/>
                </a:tc>
                <a:tc>
                  <a:txBody>
                    <a:bodyPr/>
                    <a:lstStyle/>
                    <a:p>
                      <a:pPr algn="ctr"/>
                      <a:r>
                        <a:rPr lang="ru-RU" dirty="0"/>
                        <a:t>484</a:t>
                      </a:r>
                    </a:p>
                  </a:txBody>
                  <a:tcPr/>
                </a:tc>
                <a:tc>
                  <a:txBody>
                    <a:bodyPr/>
                    <a:lstStyle/>
                    <a:p>
                      <a:pPr algn="ctr"/>
                      <a:r>
                        <a:rPr lang="uk-UA" dirty="0"/>
                        <a:t>26,9</a:t>
                      </a:r>
                      <a:endParaRPr lang="ru-RU" dirty="0"/>
                    </a:p>
                  </a:txBody>
                  <a:tcPr/>
                </a:tc>
                <a:extLst>
                  <a:ext uri="{0D108BD9-81ED-4DB2-BD59-A6C34878D82A}">
                    <a16:rowId xmlns:a16="http://schemas.microsoft.com/office/drawing/2014/main" val="1906783611"/>
                  </a:ext>
                </a:extLst>
              </a:tr>
              <a:tr h="431028">
                <a:tc>
                  <a:txBody>
                    <a:bodyPr/>
                    <a:lstStyle/>
                    <a:p>
                      <a:pPr algn="ctr"/>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800" b="1" i="1" u="none" strike="noStrike" kern="1200" cap="none" spc="0" normalizeH="0" baseline="0" noProof="0" dirty="0">
                          <a:ln>
                            <a:noFill/>
                          </a:ln>
                          <a:solidFill>
                            <a:prstClr val="black"/>
                          </a:solidFill>
                          <a:effectLst/>
                          <a:uLnTx/>
                          <a:uFillTx/>
                          <a:latin typeface="+mn-lt"/>
                          <a:ea typeface="+mn-ea"/>
                          <a:cs typeface="+mn-cs"/>
                        </a:rPr>
                        <a:t>Амбулаторія ЗПСМ №4</a:t>
                      </a:r>
                      <a:endParaRPr lang="ru-RU" dirty="0"/>
                    </a:p>
                  </a:txBody>
                  <a:tcPr/>
                </a:tc>
                <a:tc>
                  <a:txBody>
                    <a:bodyPr/>
                    <a:lstStyle/>
                    <a:p>
                      <a:pPr algn="ctr"/>
                      <a:endParaRPr lang="ru-RU"/>
                    </a:p>
                  </a:txBody>
                  <a:tcPr/>
                </a:tc>
                <a:tc>
                  <a:txBody>
                    <a:bodyPr/>
                    <a:lstStyle/>
                    <a:p>
                      <a:pPr algn="ctr"/>
                      <a:endParaRPr lang="ru-RU" dirty="0"/>
                    </a:p>
                  </a:txBody>
                  <a:tcPr/>
                </a:tc>
                <a:extLst>
                  <a:ext uri="{0D108BD9-81ED-4DB2-BD59-A6C34878D82A}">
                    <a16:rowId xmlns:a16="http://schemas.microsoft.com/office/drawing/2014/main" val="2957371823"/>
                  </a:ext>
                </a:extLst>
              </a:tr>
              <a:tr h="428647">
                <a:tc>
                  <a:txBody>
                    <a:bodyPr/>
                    <a:lstStyle/>
                    <a:p>
                      <a:pPr algn="ctr"/>
                      <a:r>
                        <a:rPr lang="uk-UA" dirty="0"/>
                        <a:t>3</a:t>
                      </a:r>
                      <a:endParaRPr lang="ru-RU" dirty="0"/>
                    </a:p>
                  </a:txBody>
                  <a:tcPr/>
                </a:tc>
                <a:tc>
                  <a:txBody>
                    <a:bodyPr/>
                    <a:lstStyle/>
                    <a:p>
                      <a:pPr algn="ctr"/>
                      <a:r>
                        <a:rPr lang="uk-UA" dirty="0" err="1"/>
                        <a:t>Годко</a:t>
                      </a:r>
                      <a:r>
                        <a:rPr lang="uk-UA" dirty="0"/>
                        <a:t> Я.М. – декретна відпустка з 13.12.2021р.</a:t>
                      </a:r>
                      <a:endParaRPr lang="ru-RU" dirty="0"/>
                    </a:p>
                  </a:txBody>
                  <a:tcPr/>
                </a:tc>
                <a:tc>
                  <a:txBody>
                    <a:bodyPr/>
                    <a:lstStyle/>
                    <a:p>
                      <a:pPr algn="ctr"/>
                      <a:r>
                        <a:rPr lang="ru-RU" dirty="0"/>
                        <a:t>1787</a:t>
                      </a:r>
                    </a:p>
                  </a:txBody>
                  <a:tcPr/>
                </a:tc>
                <a:tc>
                  <a:txBody>
                    <a:bodyPr/>
                    <a:lstStyle/>
                    <a:p>
                      <a:pPr algn="ctr"/>
                      <a:r>
                        <a:rPr lang="uk-UA" dirty="0"/>
                        <a:t>99,3</a:t>
                      </a:r>
                      <a:endParaRPr lang="ru-RU" dirty="0"/>
                    </a:p>
                  </a:txBody>
                  <a:tcPr/>
                </a:tc>
                <a:extLst>
                  <a:ext uri="{0D108BD9-81ED-4DB2-BD59-A6C34878D82A}">
                    <a16:rowId xmlns:a16="http://schemas.microsoft.com/office/drawing/2014/main" val="846705090"/>
                  </a:ext>
                </a:extLst>
              </a:tr>
              <a:tr h="475488">
                <a:tc>
                  <a:txBody>
                    <a:bodyPr/>
                    <a:lstStyle/>
                    <a:p>
                      <a:pPr algn="ctr"/>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800" b="1" i="1" u="none" strike="noStrike" kern="1200" cap="none" spc="0" normalizeH="0" baseline="0" noProof="0" dirty="0">
                          <a:ln>
                            <a:noFill/>
                          </a:ln>
                          <a:solidFill>
                            <a:prstClr val="black"/>
                          </a:solidFill>
                          <a:effectLst/>
                          <a:uLnTx/>
                          <a:uFillTx/>
                          <a:latin typeface="+mn-lt"/>
                          <a:ea typeface="+mn-ea"/>
                          <a:cs typeface="+mn-cs"/>
                        </a:rPr>
                        <a:t>Амбулаторія ЗПСМ №5</a:t>
                      </a:r>
                      <a:endParaRPr lang="ru-RU" dirty="0"/>
                    </a:p>
                  </a:txBody>
                  <a:tcPr/>
                </a:tc>
                <a:tc>
                  <a:txBody>
                    <a:bodyPr/>
                    <a:lstStyle/>
                    <a:p>
                      <a:pPr algn="ctr"/>
                      <a:endParaRPr lang="ru-RU"/>
                    </a:p>
                  </a:txBody>
                  <a:tcPr/>
                </a:tc>
                <a:tc>
                  <a:txBody>
                    <a:bodyPr/>
                    <a:lstStyle/>
                    <a:p>
                      <a:pPr algn="ctr"/>
                      <a:endParaRPr lang="ru-RU" dirty="0"/>
                    </a:p>
                  </a:txBody>
                  <a:tcPr/>
                </a:tc>
                <a:extLst>
                  <a:ext uri="{0D108BD9-81ED-4DB2-BD59-A6C34878D82A}">
                    <a16:rowId xmlns:a16="http://schemas.microsoft.com/office/drawing/2014/main" val="3119881935"/>
                  </a:ext>
                </a:extLst>
              </a:tr>
              <a:tr h="428647">
                <a:tc>
                  <a:txBody>
                    <a:bodyPr/>
                    <a:lstStyle/>
                    <a:p>
                      <a:pPr algn="ctr"/>
                      <a:r>
                        <a:rPr lang="uk-UA" dirty="0"/>
                        <a:t>4</a:t>
                      </a:r>
                      <a:endParaRPr lang="ru-RU" dirty="0"/>
                    </a:p>
                  </a:txBody>
                  <a:tcPr/>
                </a:tc>
                <a:tc>
                  <a:txBody>
                    <a:bodyPr/>
                    <a:lstStyle/>
                    <a:p>
                      <a:pPr algn="ctr"/>
                      <a:r>
                        <a:rPr lang="uk-UA" dirty="0" err="1"/>
                        <a:t>Черкащенко</a:t>
                      </a:r>
                      <a:r>
                        <a:rPr lang="uk-UA" dirty="0"/>
                        <a:t> В.Л.</a:t>
                      </a:r>
                      <a:r>
                        <a:rPr lang="ru-RU" dirty="0"/>
                        <a:t> – </a:t>
                      </a:r>
                      <a:r>
                        <a:rPr lang="ru-RU" dirty="0" err="1"/>
                        <a:t>відпустка</a:t>
                      </a:r>
                      <a:r>
                        <a:rPr lang="ru-RU" dirty="0"/>
                        <a:t> по догляду за </a:t>
                      </a:r>
                      <a:r>
                        <a:rPr lang="ru-RU" dirty="0" err="1"/>
                        <a:t>дитиною</a:t>
                      </a:r>
                      <a:r>
                        <a:rPr lang="ru-RU" dirty="0"/>
                        <a:t> до </a:t>
                      </a:r>
                      <a:r>
                        <a:rPr lang="ru-RU" dirty="0" err="1"/>
                        <a:t>трьох</a:t>
                      </a:r>
                      <a:r>
                        <a:rPr lang="ru-RU" dirty="0"/>
                        <a:t> </a:t>
                      </a:r>
                      <a:r>
                        <a:rPr lang="ru-RU" dirty="0" err="1"/>
                        <a:t>років</a:t>
                      </a:r>
                      <a:endParaRPr lang="ru-RU" dirty="0"/>
                    </a:p>
                  </a:txBody>
                  <a:tcPr/>
                </a:tc>
                <a:tc>
                  <a:txBody>
                    <a:bodyPr/>
                    <a:lstStyle/>
                    <a:p>
                      <a:pPr algn="ctr"/>
                      <a:r>
                        <a:rPr lang="uk-UA" dirty="0"/>
                        <a:t>115</a:t>
                      </a:r>
                      <a:endParaRPr lang="ru-RU" dirty="0"/>
                    </a:p>
                  </a:txBody>
                  <a:tcPr/>
                </a:tc>
                <a:tc>
                  <a:txBody>
                    <a:bodyPr/>
                    <a:lstStyle/>
                    <a:p>
                      <a:pPr algn="ctr"/>
                      <a:r>
                        <a:rPr lang="uk-UA" dirty="0"/>
                        <a:t>12,8</a:t>
                      </a:r>
                      <a:endParaRPr lang="ru-RU" dirty="0"/>
                    </a:p>
                  </a:txBody>
                  <a:tcPr/>
                </a:tc>
                <a:extLst>
                  <a:ext uri="{0D108BD9-81ED-4DB2-BD59-A6C34878D82A}">
                    <a16:rowId xmlns:a16="http://schemas.microsoft.com/office/drawing/2014/main" val="10480143"/>
                  </a:ext>
                </a:extLst>
              </a:tr>
            </a:tbl>
          </a:graphicData>
        </a:graphic>
      </p:graphicFrame>
    </p:spTree>
    <p:extLst>
      <p:ext uri="{BB962C8B-B14F-4D97-AF65-F5344CB8AC3E}">
        <p14:creationId xmlns:p14="http://schemas.microsoft.com/office/powerpoint/2010/main" val="2947309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49A8B1F3-7330-4CDA-9EAE-404756B979A2}"/>
              </a:ext>
            </a:extLst>
          </p:cNvPr>
          <p:cNvSpPr>
            <a:spLocks noGrp="1"/>
          </p:cNvSpPr>
          <p:nvPr>
            <p:ph type="title"/>
          </p:nvPr>
        </p:nvSpPr>
        <p:spPr>
          <a:xfrm>
            <a:off x="226503" y="1853967"/>
            <a:ext cx="4580389" cy="2114026"/>
          </a:xfrm>
        </p:spPr>
        <p:txBody>
          <a:bodyPr>
            <a:noAutofit/>
          </a:bodyPr>
          <a:lstStyle/>
          <a:p>
            <a:r>
              <a:rPr lang="uk-UA" sz="6500" dirty="0">
                <a:solidFill>
                  <a:schemeClr val="bg1"/>
                </a:solidFill>
              </a:rPr>
              <a:t>Дякуємо за увагу!</a:t>
            </a:r>
          </a:p>
        </p:txBody>
      </p:sp>
      <p:pic>
        <p:nvPicPr>
          <p:cNvPr id="14" name="Місце для вмісту 13">
            <a:extLst>
              <a:ext uri="{FF2B5EF4-FFF2-40B4-BE49-F238E27FC236}">
                <a16:creationId xmlns:a16="http://schemas.microsoft.com/office/drawing/2014/main" id="{7A6BA06E-3B79-4ABA-A788-C88E774A806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83937" y="572879"/>
            <a:ext cx="7397893" cy="5548420"/>
          </a:xfrm>
        </p:spPr>
      </p:pic>
    </p:spTree>
    <p:extLst>
      <p:ext uri="{BB962C8B-B14F-4D97-AF65-F5344CB8AC3E}">
        <p14:creationId xmlns:p14="http://schemas.microsoft.com/office/powerpoint/2010/main" val="148028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CE38D9-E645-4895-A047-B36010CDDD28}"/>
              </a:ext>
            </a:extLst>
          </p:cNvPr>
          <p:cNvSpPr>
            <a:spLocks noGrp="1"/>
          </p:cNvSpPr>
          <p:nvPr>
            <p:ph type="title"/>
          </p:nvPr>
        </p:nvSpPr>
        <p:spPr>
          <a:xfrm>
            <a:off x="1" y="1"/>
            <a:ext cx="6863786" cy="1157468"/>
          </a:xfrm>
        </p:spPr>
        <p:txBody>
          <a:bodyPr>
            <a:normAutofit fontScale="90000"/>
          </a:bodyPr>
          <a:lstStyle/>
          <a:p>
            <a:pPr algn="just"/>
            <a:r>
              <a:rPr lang="uk-UA" sz="3100" dirty="0">
                <a:solidFill>
                  <a:schemeClr val="bg1"/>
                </a:solidFill>
                <a:cs typeface="Times New Roman" panose="02020603050405020304" pitchFamily="18" charset="0"/>
              </a:rPr>
              <a:t>Кадри</a:t>
            </a:r>
            <a:br>
              <a:rPr lang="uk-UA" sz="2400" dirty="0">
                <a:solidFill>
                  <a:schemeClr val="bg1"/>
                </a:solidFill>
                <a:cs typeface="Times New Roman" panose="02020603050405020304" pitchFamily="18" charset="0"/>
              </a:rPr>
            </a:br>
            <a:r>
              <a:rPr lang="uk-UA" sz="2200" dirty="0">
                <a:solidFill>
                  <a:schemeClr val="bg1"/>
                </a:solidFill>
                <a:cs typeface="Times New Roman" panose="02020603050405020304" pitchFamily="18" charset="0"/>
              </a:rPr>
              <a:t>Затверджено 170,0 штатні посади, з них зайнято 148,75, на  яких  працює  148  фізичних  осіб.</a:t>
            </a:r>
          </a:p>
        </p:txBody>
      </p:sp>
      <p:graphicFrame>
        <p:nvGraphicFramePr>
          <p:cNvPr id="4" name="Таблиця 4">
            <a:extLst>
              <a:ext uri="{FF2B5EF4-FFF2-40B4-BE49-F238E27FC236}">
                <a16:creationId xmlns:a16="http://schemas.microsoft.com/office/drawing/2014/main" id="{3889CC8C-EB44-4407-BF8C-BF72F7008A51}"/>
              </a:ext>
            </a:extLst>
          </p:cNvPr>
          <p:cNvGraphicFramePr>
            <a:graphicFrameLocks noGrp="1"/>
          </p:cNvGraphicFramePr>
          <p:nvPr>
            <p:extLst>
              <p:ext uri="{D42A27DB-BD31-4B8C-83A1-F6EECF244321}">
                <p14:modId xmlns:p14="http://schemas.microsoft.com/office/powerpoint/2010/main" val="4242867924"/>
              </p:ext>
            </p:extLst>
          </p:nvPr>
        </p:nvGraphicFramePr>
        <p:xfrm>
          <a:off x="104172" y="2268639"/>
          <a:ext cx="6585995" cy="4427804"/>
        </p:xfrm>
        <a:graphic>
          <a:graphicData uri="http://schemas.openxmlformats.org/drawingml/2006/table">
            <a:tbl>
              <a:tblPr firstRow="1" bandRow="1">
                <a:tableStyleId>{5C22544A-7EE6-4342-B048-85BDC9FD1C3A}</a:tableStyleId>
              </a:tblPr>
              <a:tblGrid>
                <a:gridCol w="2013995">
                  <a:extLst>
                    <a:ext uri="{9D8B030D-6E8A-4147-A177-3AD203B41FA5}">
                      <a16:colId xmlns:a16="http://schemas.microsoft.com/office/drawing/2014/main" val="542669818"/>
                    </a:ext>
                  </a:extLst>
                </a:gridCol>
                <a:gridCol w="1122744">
                  <a:extLst>
                    <a:ext uri="{9D8B030D-6E8A-4147-A177-3AD203B41FA5}">
                      <a16:colId xmlns:a16="http://schemas.microsoft.com/office/drawing/2014/main" val="2410644872"/>
                    </a:ext>
                  </a:extLst>
                </a:gridCol>
                <a:gridCol w="1122745">
                  <a:extLst>
                    <a:ext uri="{9D8B030D-6E8A-4147-A177-3AD203B41FA5}">
                      <a16:colId xmlns:a16="http://schemas.microsoft.com/office/drawing/2014/main" val="1106092274"/>
                    </a:ext>
                  </a:extLst>
                </a:gridCol>
                <a:gridCol w="1030147">
                  <a:extLst>
                    <a:ext uri="{9D8B030D-6E8A-4147-A177-3AD203B41FA5}">
                      <a16:colId xmlns:a16="http://schemas.microsoft.com/office/drawing/2014/main" val="643494762"/>
                    </a:ext>
                  </a:extLst>
                </a:gridCol>
                <a:gridCol w="1296364">
                  <a:extLst>
                    <a:ext uri="{9D8B030D-6E8A-4147-A177-3AD203B41FA5}">
                      <a16:colId xmlns:a16="http://schemas.microsoft.com/office/drawing/2014/main" val="2346331207"/>
                    </a:ext>
                  </a:extLst>
                </a:gridCol>
              </a:tblGrid>
              <a:tr h="509005">
                <a:tc>
                  <a:txBody>
                    <a:bodyPr/>
                    <a:lstStyle/>
                    <a:p>
                      <a:pPr algn="ctr"/>
                      <a:r>
                        <a:rPr lang="uk-UA" sz="1300" b="0" dirty="0">
                          <a:solidFill>
                            <a:schemeClr val="bg1"/>
                          </a:solidFill>
                          <a:latin typeface="+mj-lt"/>
                          <a:cs typeface="Times New Roman" panose="02020603050405020304" pitchFamily="18" charset="0"/>
                        </a:rPr>
                        <a:t>Лікарів усього</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45,00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33,25</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33</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73,3%</a:t>
                      </a:r>
                    </a:p>
                  </a:txBody>
                  <a:tcPr>
                    <a:solidFill>
                      <a:schemeClr val="bg2">
                        <a:lumMod val="40000"/>
                        <a:lumOff val="60000"/>
                      </a:schemeClr>
                    </a:solidFill>
                  </a:tcPr>
                </a:tc>
                <a:extLst>
                  <a:ext uri="{0D108BD9-81ED-4DB2-BD59-A6C34878D82A}">
                    <a16:rowId xmlns:a16="http://schemas.microsoft.com/office/drawing/2014/main" val="4114909421"/>
                  </a:ext>
                </a:extLst>
              </a:tr>
              <a:tr h="509005">
                <a:tc>
                  <a:txBody>
                    <a:bodyPr/>
                    <a:lstStyle/>
                    <a:p>
                      <a:pPr algn="ctr"/>
                      <a:r>
                        <a:rPr lang="uk-UA" sz="1300" b="0" dirty="0">
                          <a:solidFill>
                            <a:schemeClr val="bg1"/>
                          </a:solidFill>
                          <a:latin typeface="+mj-lt"/>
                          <a:cs typeface="Times New Roman" panose="02020603050405020304" pitchFamily="18" charset="0"/>
                        </a:rPr>
                        <a:t>Лікарі ЗПСЛ</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29,00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19,25</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19</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65,5%</a:t>
                      </a:r>
                    </a:p>
                  </a:txBody>
                  <a:tcPr>
                    <a:solidFill>
                      <a:schemeClr val="bg2">
                        <a:lumMod val="40000"/>
                        <a:lumOff val="60000"/>
                      </a:schemeClr>
                    </a:solidFill>
                  </a:tcPr>
                </a:tc>
                <a:extLst>
                  <a:ext uri="{0D108BD9-81ED-4DB2-BD59-A6C34878D82A}">
                    <a16:rowId xmlns:a16="http://schemas.microsoft.com/office/drawing/2014/main" val="1425310732"/>
                  </a:ext>
                </a:extLst>
              </a:tr>
              <a:tr h="509005">
                <a:tc>
                  <a:txBody>
                    <a:bodyPr/>
                    <a:lstStyle/>
                    <a:p>
                      <a:pPr algn="ctr"/>
                      <a:r>
                        <a:rPr lang="uk-UA" sz="1300" b="0" dirty="0">
                          <a:solidFill>
                            <a:schemeClr val="bg1"/>
                          </a:solidFill>
                          <a:latin typeface="+mj-lt"/>
                          <a:cs typeface="Times New Roman" panose="02020603050405020304" pitchFamily="18" charset="0"/>
                        </a:rPr>
                        <a:t>Лікарі педіатри</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12</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11</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11</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91,7%</a:t>
                      </a:r>
                    </a:p>
                  </a:txBody>
                  <a:tcPr>
                    <a:solidFill>
                      <a:schemeClr val="bg2">
                        <a:lumMod val="40000"/>
                        <a:lumOff val="60000"/>
                      </a:schemeClr>
                    </a:solidFill>
                  </a:tcPr>
                </a:tc>
                <a:extLst>
                  <a:ext uri="{0D108BD9-81ED-4DB2-BD59-A6C34878D82A}">
                    <a16:rowId xmlns:a16="http://schemas.microsoft.com/office/drawing/2014/main" val="2856479012"/>
                  </a:ext>
                </a:extLst>
              </a:tr>
              <a:tr h="597946">
                <a:tc>
                  <a:txBody>
                    <a:bodyPr/>
                    <a:lstStyle/>
                    <a:p>
                      <a:pPr algn="ctr"/>
                      <a:r>
                        <a:rPr lang="uk-UA" sz="1300" b="0" dirty="0">
                          <a:solidFill>
                            <a:schemeClr val="bg1"/>
                          </a:solidFill>
                          <a:latin typeface="+mj-lt"/>
                          <a:cs typeface="Times New Roman" panose="02020603050405020304" pitchFamily="18" charset="0"/>
                        </a:rPr>
                        <a:t>Середній медичний </a:t>
                      </a:r>
                    </a:p>
                    <a:p>
                      <a:pPr algn="ctr"/>
                      <a:r>
                        <a:rPr lang="uk-UA" sz="1300" b="0" dirty="0">
                          <a:solidFill>
                            <a:schemeClr val="bg1"/>
                          </a:solidFill>
                          <a:latin typeface="+mj-lt"/>
                          <a:cs typeface="Times New Roman" panose="02020603050405020304" pitchFamily="18" charset="0"/>
                        </a:rPr>
                        <a:t>персонал</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76,00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70,00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70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92,1%</a:t>
                      </a:r>
                    </a:p>
                  </a:txBody>
                  <a:tcPr>
                    <a:solidFill>
                      <a:schemeClr val="bg2">
                        <a:lumMod val="40000"/>
                        <a:lumOff val="60000"/>
                      </a:schemeClr>
                    </a:solidFill>
                  </a:tcPr>
                </a:tc>
                <a:extLst>
                  <a:ext uri="{0D108BD9-81ED-4DB2-BD59-A6C34878D82A}">
                    <a16:rowId xmlns:a16="http://schemas.microsoft.com/office/drawing/2014/main" val="3858879996"/>
                  </a:ext>
                </a:extLst>
              </a:tr>
              <a:tr h="597946">
                <a:tc>
                  <a:txBody>
                    <a:bodyPr/>
                    <a:lstStyle/>
                    <a:p>
                      <a:pPr algn="ctr"/>
                      <a:r>
                        <a:rPr lang="uk-UA" sz="1300" b="0" dirty="0">
                          <a:solidFill>
                            <a:schemeClr val="bg1"/>
                          </a:solidFill>
                          <a:latin typeface="+mj-lt"/>
                          <a:cs typeface="Times New Roman" panose="02020603050405020304" pitchFamily="18" charset="0"/>
                        </a:rPr>
                        <a:t>Сестри медичні </a:t>
                      </a:r>
                    </a:p>
                    <a:p>
                      <a:pPr algn="ctr"/>
                      <a:r>
                        <a:rPr lang="uk-UA" sz="1300" b="0" dirty="0">
                          <a:solidFill>
                            <a:schemeClr val="bg1"/>
                          </a:solidFill>
                          <a:latin typeface="+mj-lt"/>
                          <a:cs typeface="Times New Roman" panose="02020603050405020304" pitchFamily="18" charset="0"/>
                        </a:rPr>
                        <a:t>ЗПСМ</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49,00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45,00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45</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91,8%</a:t>
                      </a:r>
                    </a:p>
                  </a:txBody>
                  <a:tcPr>
                    <a:solidFill>
                      <a:schemeClr val="bg2">
                        <a:lumMod val="40000"/>
                        <a:lumOff val="60000"/>
                      </a:schemeClr>
                    </a:solidFill>
                  </a:tcPr>
                </a:tc>
                <a:extLst>
                  <a:ext uri="{0D108BD9-81ED-4DB2-BD59-A6C34878D82A}">
                    <a16:rowId xmlns:a16="http://schemas.microsoft.com/office/drawing/2014/main" val="488876776"/>
                  </a:ext>
                </a:extLst>
              </a:tr>
              <a:tr h="597946">
                <a:tc>
                  <a:txBody>
                    <a:bodyPr/>
                    <a:lstStyle/>
                    <a:p>
                      <a:pPr algn="ctr"/>
                      <a:r>
                        <a:rPr lang="uk-UA" sz="1300" b="0" dirty="0">
                          <a:solidFill>
                            <a:schemeClr val="bg1"/>
                          </a:solidFill>
                          <a:latin typeface="+mj-lt"/>
                          <a:cs typeface="Times New Roman" panose="02020603050405020304" pitchFamily="18" charset="0"/>
                        </a:rPr>
                        <a:t>Сестри медичні </a:t>
                      </a:r>
                    </a:p>
                    <a:p>
                      <a:pPr algn="ctr"/>
                      <a:r>
                        <a:rPr lang="uk-UA" sz="1300" b="0" dirty="0">
                          <a:solidFill>
                            <a:schemeClr val="bg1"/>
                          </a:solidFill>
                          <a:latin typeface="+mj-lt"/>
                          <a:cs typeface="Times New Roman" panose="02020603050405020304" pitchFamily="18" charset="0"/>
                        </a:rPr>
                        <a:t>дільничні</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16,00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16,00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16</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100%</a:t>
                      </a:r>
                    </a:p>
                  </a:txBody>
                  <a:tcPr>
                    <a:solidFill>
                      <a:schemeClr val="bg2">
                        <a:lumMod val="40000"/>
                        <a:lumOff val="60000"/>
                      </a:schemeClr>
                    </a:solidFill>
                  </a:tcPr>
                </a:tc>
                <a:extLst>
                  <a:ext uri="{0D108BD9-81ED-4DB2-BD59-A6C34878D82A}">
                    <a16:rowId xmlns:a16="http://schemas.microsoft.com/office/drawing/2014/main" val="2342689300"/>
                  </a:ext>
                </a:extLst>
              </a:tr>
              <a:tr h="597946">
                <a:tc>
                  <a:txBody>
                    <a:bodyPr/>
                    <a:lstStyle/>
                    <a:p>
                      <a:pPr algn="ctr"/>
                      <a:r>
                        <a:rPr lang="uk-UA" sz="1300" b="0" dirty="0">
                          <a:solidFill>
                            <a:schemeClr val="bg1"/>
                          </a:solidFill>
                          <a:latin typeface="+mj-lt"/>
                          <a:cs typeface="Times New Roman" panose="02020603050405020304" pitchFamily="18" charset="0"/>
                        </a:rPr>
                        <a:t>Молодший медичний персонал</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13,00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12,00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12</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92,3%</a:t>
                      </a:r>
                    </a:p>
                  </a:txBody>
                  <a:tcPr>
                    <a:solidFill>
                      <a:schemeClr val="bg2">
                        <a:lumMod val="40000"/>
                        <a:lumOff val="60000"/>
                      </a:schemeClr>
                    </a:solidFill>
                  </a:tcPr>
                </a:tc>
                <a:extLst>
                  <a:ext uri="{0D108BD9-81ED-4DB2-BD59-A6C34878D82A}">
                    <a16:rowId xmlns:a16="http://schemas.microsoft.com/office/drawing/2014/main" val="3057211139"/>
                  </a:ext>
                </a:extLst>
              </a:tr>
              <a:tr h="509005">
                <a:tc>
                  <a:txBody>
                    <a:bodyPr/>
                    <a:lstStyle/>
                    <a:p>
                      <a:pPr algn="ctr"/>
                      <a:r>
                        <a:rPr lang="uk-UA" sz="1300" b="0" dirty="0">
                          <a:solidFill>
                            <a:schemeClr val="bg1"/>
                          </a:solidFill>
                          <a:latin typeface="+mj-lt"/>
                          <a:cs typeface="Times New Roman" panose="02020603050405020304" pitchFamily="18" charset="0"/>
                        </a:rPr>
                        <a:t>Інші</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36,00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33,50</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33</a:t>
                      </a:r>
                    </a:p>
                  </a:txBody>
                  <a:tcPr>
                    <a:solidFill>
                      <a:schemeClr val="bg2">
                        <a:lumMod val="40000"/>
                        <a:lumOff val="60000"/>
                      </a:schemeClr>
                    </a:solidFill>
                  </a:tcPr>
                </a:tc>
                <a:tc>
                  <a:txBody>
                    <a:bodyPr/>
                    <a:lstStyle/>
                    <a:p>
                      <a:pPr algn="ctr"/>
                      <a:r>
                        <a:rPr lang="uk-UA" sz="1300" b="0" dirty="0">
                          <a:solidFill>
                            <a:schemeClr val="bg1"/>
                          </a:solidFill>
                          <a:latin typeface="+mj-lt"/>
                          <a:cs typeface="Times New Roman" panose="02020603050405020304" pitchFamily="18" charset="0"/>
                        </a:rPr>
                        <a:t>91,7%</a:t>
                      </a:r>
                    </a:p>
                  </a:txBody>
                  <a:tcPr>
                    <a:solidFill>
                      <a:schemeClr val="bg2">
                        <a:lumMod val="40000"/>
                        <a:lumOff val="60000"/>
                      </a:schemeClr>
                    </a:solidFill>
                  </a:tcPr>
                </a:tc>
                <a:extLst>
                  <a:ext uri="{0D108BD9-81ED-4DB2-BD59-A6C34878D82A}">
                    <a16:rowId xmlns:a16="http://schemas.microsoft.com/office/drawing/2014/main" val="1432784727"/>
                  </a:ext>
                </a:extLst>
              </a:tr>
            </a:tbl>
          </a:graphicData>
        </a:graphic>
      </p:graphicFrame>
      <p:graphicFrame>
        <p:nvGraphicFramePr>
          <p:cNvPr id="6" name="Таблиця 5">
            <a:extLst>
              <a:ext uri="{FF2B5EF4-FFF2-40B4-BE49-F238E27FC236}">
                <a16:creationId xmlns:a16="http://schemas.microsoft.com/office/drawing/2014/main" id="{5267B249-C8B6-4E3D-B5CB-439CE911F6A7}"/>
              </a:ext>
            </a:extLst>
          </p:cNvPr>
          <p:cNvGraphicFramePr>
            <a:graphicFrameLocks noGrp="1"/>
          </p:cNvGraphicFramePr>
          <p:nvPr>
            <p:extLst>
              <p:ext uri="{D42A27DB-BD31-4B8C-83A1-F6EECF244321}">
                <p14:modId xmlns:p14="http://schemas.microsoft.com/office/powerpoint/2010/main" val="3491288171"/>
              </p:ext>
            </p:extLst>
          </p:nvPr>
        </p:nvGraphicFramePr>
        <p:xfrm>
          <a:off x="92598" y="1319514"/>
          <a:ext cx="6597569" cy="937549"/>
        </p:xfrm>
        <a:graphic>
          <a:graphicData uri="http://schemas.openxmlformats.org/drawingml/2006/table">
            <a:tbl>
              <a:tblPr firstRow="1" bandRow="1">
                <a:tableStyleId>{5C22544A-7EE6-4342-B048-85BDC9FD1C3A}</a:tableStyleId>
              </a:tblPr>
              <a:tblGrid>
                <a:gridCol w="2025569">
                  <a:extLst>
                    <a:ext uri="{9D8B030D-6E8A-4147-A177-3AD203B41FA5}">
                      <a16:colId xmlns:a16="http://schemas.microsoft.com/office/drawing/2014/main" val="68091055"/>
                    </a:ext>
                  </a:extLst>
                </a:gridCol>
                <a:gridCol w="1135113">
                  <a:extLst>
                    <a:ext uri="{9D8B030D-6E8A-4147-A177-3AD203B41FA5}">
                      <a16:colId xmlns:a16="http://schemas.microsoft.com/office/drawing/2014/main" val="23839400"/>
                    </a:ext>
                  </a:extLst>
                </a:gridCol>
                <a:gridCol w="1118927">
                  <a:extLst>
                    <a:ext uri="{9D8B030D-6E8A-4147-A177-3AD203B41FA5}">
                      <a16:colId xmlns:a16="http://schemas.microsoft.com/office/drawing/2014/main" val="2644798784"/>
                    </a:ext>
                  </a:extLst>
                </a:gridCol>
                <a:gridCol w="1015111">
                  <a:extLst>
                    <a:ext uri="{9D8B030D-6E8A-4147-A177-3AD203B41FA5}">
                      <a16:colId xmlns:a16="http://schemas.microsoft.com/office/drawing/2014/main" val="3993222640"/>
                    </a:ext>
                  </a:extLst>
                </a:gridCol>
                <a:gridCol w="1302849">
                  <a:extLst>
                    <a:ext uri="{9D8B030D-6E8A-4147-A177-3AD203B41FA5}">
                      <a16:colId xmlns:a16="http://schemas.microsoft.com/office/drawing/2014/main" val="867003856"/>
                    </a:ext>
                  </a:extLst>
                </a:gridCol>
              </a:tblGrid>
              <a:tr h="937549">
                <a:tc>
                  <a:txBody>
                    <a:bodyPr/>
                    <a:lstStyle/>
                    <a:p>
                      <a:pPr algn="ctr"/>
                      <a:endParaRPr lang="uk-UA" sz="1200" b="1"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algn="ctr"/>
                      <a:r>
                        <a:rPr lang="uk-UA" sz="1200" b="1" dirty="0">
                          <a:solidFill>
                            <a:schemeClr val="bg1"/>
                          </a:solidFill>
                          <a:latin typeface="+mj-lt"/>
                          <a:cs typeface="Times New Roman" panose="02020603050405020304" pitchFamily="18" charset="0"/>
                        </a:rPr>
                        <a:t>По штату </a:t>
                      </a:r>
                    </a:p>
                    <a:p>
                      <a:pPr algn="ctr"/>
                      <a:r>
                        <a:rPr lang="uk-UA" sz="1200" b="1" dirty="0">
                          <a:solidFill>
                            <a:schemeClr val="bg1"/>
                          </a:solidFill>
                          <a:latin typeface="+mj-lt"/>
                          <a:cs typeface="Times New Roman" panose="02020603050405020304" pitchFamily="18" charset="0"/>
                        </a:rPr>
                        <a:t>посад</a:t>
                      </a:r>
                    </a:p>
                  </a:txBody>
                  <a:tcPr>
                    <a:solidFill>
                      <a:schemeClr val="accent1">
                        <a:lumMod val="40000"/>
                        <a:lumOff val="60000"/>
                      </a:schemeClr>
                    </a:solidFill>
                  </a:tcPr>
                </a:tc>
                <a:tc>
                  <a:txBody>
                    <a:bodyPr/>
                    <a:lstStyle/>
                    <a:p>
                      <a:pPr algn="ctr"/>
                      <a:r>
                        <a:rPr lang="uk-UA" sz="1200" b="1" dirty="0">
                          <a:solidFill>
                            <a:schemeClr val="bg1"/>
                          </a:solidFill>
                          <a:latin typeface="+mj-lt"/>
                          <a:cs typeface="Times New Roman" panose="02020603050405020304" pitchFamily="18" charset="0"/>
                        </a:rPr>
                        <a:t>Зайнято </a:t>
                      </a:r>
                    </a:p>
                    <a:p>
                      <a:pPr algn="ctr"/>
                      <a:r>
                        <a:rPr lang="uk-UA" sz="1200" b="1" dirty="0">
                          <a:solidFill>
                            <a:schemeClr val="bg1"/>
                          </a:solidFill>
                          <a:latin typeface="+mj-lt"/>
                          <a:cs typeface="Times New Roman" panose="02020603050405020304" pitchFamily="18" charset="0"/>
                        </a:rPr>
                        <a:t>посад</a:t>
                      </a:r>
                    </a:p>
                  </a:txBody>
                  <a:tcPr>
                    <a:solidFill>
                      <a:schemeClr val="accent1">
                        <a:lumMod val="40000"/>
                        <a:lumOff val="60000"/>
                      </a:schemeClr>
                    </a:solidFill>
                  </a:tcPr>
                </a:tc>
                <a:tc>
                  <a:txBody>
                    <a:bodyPr/>
                    <a:lstStyle/>
                    <a:p>
                      <a:pPr algn="ctr"/>
                      <a:r>
                        <a:rPr lang="uk-UA" sz="1200" b="1" dirty="0">
                          <a:solidFill>
                            <a:schemeClr val="bg1"/>
                          </a:solidFill>
                          <a:latin typeface="+mj-lt"/>
                          <a:cs typeface="Times New Roman" panose="02020603050405020304" pitchFamily="18" charset="0"/>
                        </a:rPr>
                        <a:t>Кількість фізичних осіб</a:t>
                      </a:r>
                    </a:p>
                  </a:txBody>
                  <a:tcPr>
                    <a:solidFill>
                      <a:schemeClr val="accent1">
                        <a:lumMod val="40000"/>
                        <a:lumOff val="60000"/>
                      </a:schemeClr>
                    </a:solidFill>
                  </a:tcPr>
                </a:tc>
                <a:tc>
                  <a:txBody>
                    <a:bodyPr/>
                    <a:lstStyle/>
                    <a:p>
                      <a:pPr algn="ctr"/>
                      <a:r>
                        <a:rPr lang="uk-UA" sz="1200" b="1" dirty="0" err="1">
                          <a:solidFill>
                            <a:schemeClr val="bg1"/>
                          </a:solidFill>
                          <a:latin typeface="+mj-lt"/>
                          <a:cs typeface="Times New Roman" panose="02020603050405020304" pitchFamily="18" charset="0"/>
                        </a:rPr>
                        <a:t>Укомплек</a:t>
                      </a:r>
                      <a:r>
                        <a:rPr lang="uk-UA" sz="1200" b="1" dirty="0">
                          <a:solidFill>
                            <a:schemeClr val="bg1"/>
                          </a:solidFill>
                          <a:latin typeface="+mj-lt"/>
                          <a:cs typeface="Times New Roman" panose="02020603050405020304" pitchFamily="18" charset="0"/>
                        </a:rPr>
                        <a:t>-</a:t>
                      </a:r>
                    </a:p>
                    <a:p>
                      <a:pPr algn="ctr"/>
                      <a:r>
                        <a:rPr lang="uk-UA" sz="1200" b="1" dirty="0" err="1">
                          <a:solidFill>
                            <a:schemeClr val="bg1"/>
                          </a:solidFill>
                          <a:latin typeface="+mj-lt"/>
                          <a:cs typeface="Times New Roman" panose="02020603050405020304" pitchFamily="18" charset="0"/>
                        </a:rPr>
                        <a:t>тованість</a:t>
                      </a:r>
                      <a:r>
                        <a:rPr lang="uk-UA" sz="1200" b="1" dirty="0">
                          <a:solidFill>
                            <a:schemeClr val="bg1"/>
                          </a:solidFill>
                          <a:latin typeface="+mj-lt"/>
                          <a:cs typeface="Times New Roman" panose="02020603050405020304" pitchFamily="18" charset="0"/>
                        </a:rPr>
                        <a:t> фізичними особами (%)</a:t>
                      </a:r>
                    </a:p>
                  </a:txBody>
                  <a:tcPr>
                    <a:solidFill>
                      <a:schemeClr val="accent1">
                        <a:lumMod val="40000"/>
                        <a:lumOff val="60000"/>
                      </a:schemeClr>
                    </a:solidFill>
                  </a:tcPr>
                </a:tc>
                <a:extLst>
                  <a:ext uri="{0D108BD9-81ED-4DB2-BD59-A6C34878D82A}">
                    <a16:rowId xmlns:a16="http://schemas.microsoft.com/office/drawing/2014/main" val="344678840"/>
                  </a:ext>
                </a:extLst>
              </a:tr>
            </a:tbl>
          </a:graphicData>
        </a:graphic>
      </p:graphicFrame>
      <p:pic>
        <p:nvPicPr>
          <p:cNvPr id="5" name="Рисунок 4">
            <a:extLst>
              <a:ext uri="{FF2B5EF4-FFF2-40B4-BE49-F238E27FC236}">
                <a16:creationId xmlns:a16="http://schemas.microsoft.com/office/drawing/2014/main" id="{BE480E5B-BFFB-4FEA-BBE6-A786B72208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5946" y="1319514"/>
            <a:ext cx="5343456" cy="3371090"/>
          </a:xfrm>
          <a:prstGeom prst="rect">
            <a:avLst/>
          </a:prstGeom>
        </p:spPr>
      </p:pic>
    </p:spTree>
    <p:extLst>
      <p:ext uri="{BB962C8B-B14F-4D97-AF65-F5344CB8AC3E}">
        <p14:creationId xmlns:p14="http://schemas.microsoft.com/office/powerpoint/2010/main" val="3825304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5B10F3A-4DEB-4E6F-BF93-88FE3F957868}"/>
              </a:ext>
            </a:extLst>
          </p:cNvPr>
          <p:cNvSpPr>
            <a:spLocks noGrp="1"/>
          </p:cNvSpPr>
          <p:nvPr>
            <p:ph type="ctrTitle"/>
          </p:nvPr>
        </p:nvSpPr>
        <p:spPr>
          <a:xfrm>
            <a:off x="2864108" y="81180"/>
            <a:ext cx="6510423" cy="864973"/>
          </a:xfrm>
        </p:spPr>
        <p:txBody>
          <a:bodyPr>
            <a:normAutofit fontScale="90000"/>
          </a:bodyPr>
          <a:lstStyle/>
          <a:p>
            <a:pPr algn="ctr"/>
            <a:r>
              <a:rPr lang="uk-UA" sz="3000" dirty="0">
                <a:solidFill>
                  <a:schemeClr val="bg1"/>
                </a:solidFill>
                <a:cs typeface="Times New Roman" panose="02020603050405020304" pitchFamily="18" charset="0"/>
              </a:rPr>
              <a:t>Відсоток укомплектованості </a:t>
            </a:r>
            <a:br>
              <a:rPr lang="uk-UA" sz="3000" dirty="0">
                <a:solidFill>
                  <a:schemeClr val="bg1"/>
                </a:solidFill>
                <a:cs typeface="Times New Roman" panose="02020603050405020304" pitchFamily="18" charset="0"/>
              </a:rPr>
            </a:br>
            <a:r>
              <a:rPr lang="uk-UA" sz="3000" dirty="0">
                <a:solidFill>
                  <a:schemeClr val="bg1"/>
                </a:solidFill>
                <a:cs typeface="Times New Roman" panose="02020603050405020304" pitchFamily="18" charset="0"/>
              </a:rPr>
              <a:t>до фізичних осіб</a:t>
            </a:r>
          </a:p>
        </p:txBody>
      </p:sp>
      <p:sp>
        <p:nvSpPr>
          <p:cNvPr id="5" name="Підзаголовок 4"/>
          <p:cNvSpPr>
            <a:spLocks noGrp="1"/>
          </p:cNvSpPr>
          <p:nvPr>
            <p:ph type="subTitle" idx="1"/>
          </p:nvPr>
        </p:nvSpPr>
        <p:spPr>
          <a:xfrm>
            <a:off x="24714" y="4917988"/>
            <a:ext cx="12167286" cy="1940011"/>
          </a:xfrm>
        </p:spPr>
        <p:txBody>
          <a:bodyPr>
            <a:normAutofit fontScale="25000" lnSpcReduction="20000"/>
          </a:bodyPr>
          <a:lstStyle/>
          <a:p>
            <a:r>
              <a:rPr lang="uk-UA" sz="1600" dirty="0">
                <a:solidFill>
                  <a:schemeClr val="bg1"/>
                </a:solidFill>
                <a:latin typeface="Times New Roman" panose="02020603050405020304" pitchFamily="18" charset="0"/>
                <a:cs typeface="Times New Roman" panose="02020603050405020304" pitchFamily="18" charset="0"/>
              </a:rPr>
              <a:t>  </a:t>
            </a:r>
            <a:r>
              <a:rPr lang="uk-UA" sz="2400" dirty="0">
                <a:solidFill>
                  <a:schemeClr val="bg1"/>
                </a:solidFill>
                <a:latin typeface="Times New Roman" panose="02020603050405020304" pitchFamily="18" charset="0"/>
                <a:cs typeface="Times New Roman" panose="02020603050405020304" pitchFamily="18" charset="0"/>
              </a:rPr>
              <a:t>    </a:t>
            </a:r>
          </a:p>
          <a:p>
            <a:r>
              <a:rPr lang="uk-UA" sz="5600" dirty="0">
                <a:solidFill>
                  <a:schemeClr val="bg1"/>
                </a:solidFill>
                <a:latin typeface="Times New Roman" panose="02020603050405020304" pitchFamily="18" charset="0"/>
                <a:cs typeface="Times New Roman" panose="02020603050405020304" pitchFamily="18" charset="0"/>
              </a:rPr>
              <a:t>            Лікарі ЗПСЛ  </a:t>
            </a:r>
            <a:r>
              <a:rPr lang="uk-UA" sz="4300" dirty="0">
                <a:solidFill>
                  <a:schemeClr val="bg1"/>
                </a:solidFill>
                <a:latin typeface="Times New Roman" panose="02020603050405020304" pitchFamily="18" charset="0"/>
                <a:cs typeface="Times New Roman" panose="02020603050405020304" pitchFamily="18" charset="0"/>
              </a:rPr>
              <a:t>                                                                                                  </a:t>
            </a:r>
            <a:r>
              <a:rPr lang="uk-UA" sz="5600" dirty="0">
                <a:solidFill>
                  <a:schemeClr val="bg1"/>
                </a:solidFill>
                <a:latin typeface="Times New Roman" panose="02020603050405020304" pitchFamily="18" charset="0"/>
                <a:cs typeface="Times New Roman" panose="02020603050405020304" pitchFamily="18" charset="0"/>
              </a:rPr>
              <a:t>Педіатри   </a:t>
            </a:r>
            <a:r>
              <a:rPr lang="uk-UA" sz="4300" dirty="0">
                <a:solidFill>
                  <a:schemeClr val="bg1"/>
                </a:solidFill>
                <a:latin typeface="Times New Roman" panose="02020603050405020304" pitchFamily="18" charset="0"/>
                <a:cs typeface="Times New Roman" panose="02020603050405020304" pitchFamily="18" charset="0"/>
              </a:rPr>
              <a:t>                                                                       </a:t>
            </a:r>
            <a:r>
              <a:rPr lang="uk-UA" sz="5600" dirty="0">
                <a:solidFill>
                  <a:schemeClr val="bg1"/>
                </a:solidFill>
                <a:latin typeface="Times New Roman" panose="02020603050405020304" pitchFamily="18" charset="0"/>
                <a:cs typeface="Times New Roman" panose="02020603050405020304" pitchFamily="18" charset="0"/>
              </a:rPr>
              <a:t>Середній медперсонал </a:t>
            </a:r>
          </a:p>
          <a:p>
            <a:r>
              <a:rPr lang="uk-UA" sz="3500" dirty="0">
                <a:solidFill>
                  <a:schemeClr val="bg1"/>
                </a:solidFill>
                <a:latin typeface="Times New Roman" panose="02020603050405020304" pitchFamily="18" charset="0"/>
                <a:cs typeface="Times New Roman" panose="02020603050405020304" pitchFamily="18" charset="0"/>
              </a:rPr>
              <a:t> </a:t>
            </a:r>
          </a:p>
          <a:p>
            <a:pPr>
              <a:lnSpc>
                <a:spcPct val="170000"/>
              </a:lnSpc>
            </a:pPr>
            <a:r>
              <a:rPr lang="uk-UA" sz="7200" dirty="0">
                <a:solidFill>
                  <a:schemeClr val="bg1"/>
                </a:solidFill>
                <a:latin typeface="Times New Roman" panose="02020603050405020304" pitchFamily="18" charset="0"/>
                <a:cs typeface="Times New Roman" panose="02020603050405020304" pitchFamily="18" charset="0"/>
              </a:rPr>
              <a:t>Укомплектованість штатних посад практично залишилась на рівні 2020 року: лікарів ЗПСЛ - 65,5% проти 66,4%, лікарів педіатрів - 91,7% проти 90,9%, середнього медперсоналу - 92,1% проти 90,0%.    </a:t>
            </a:r>
          </a:p>
          <a:p>
            <a:r>
              <a:rPr lang="uk-UA" sz="7200" dirty="0">
                <a:solidFill>
                  <a:schemeClr val="bg1"/>
                </a:solidFill>
                <a:latin typeface="Times New Roman" panose="02020603050405020304" pitchFamily="18" charset="0"/>
                <a:cs typeface="Times New Roman" panose="02020603050405020304" pitchFamily="18" charset="0"/>
              </a:rPr>
              <a:t>      </a:t>
            </a:r>
          </a:p>
        </p:txBody>
      </p:sp>
      <p:graphicFrame>
        <p:nvGraphicFramePr>
          <p:cNvPr id="8" name="Місце для вмісту 7">
            <a:extLst>
              <a:ext uri="{FF2B5EF4-FFF2-40B4-BE49-F238E27FC236}">
                <a16:creationId xmlns:a16="http://schemas.microsoft.com/office/drawing/2014/main" id="{9D3C01F1-C59B-4C7F-9BF6-106F2EC8D9DF}"/>
              </a:ext>
            </a:extLst>
          </p:cNvPr>
          <p:cNvGraphicFramePr>
            <a:graphicFrameLocks noGrp="1"/>
          </p:cNvGraphicFramePr>
          <p:nvPr>
            <p:ph idx="4294967295"/>
            <p:extLst>
              <p:ext uri="{D42A27DB-BD31-4B8C-83A1-F6EECF244321}">
                <p14:modId xmlns:p14="http://schemas.microsoft.com/office/powerpoint/2010/main" val="1717753747"/>
              </p:ext>
            </p:extLst>
          </p:nvPr>
        </p:nvGraphicFramePr>
        <p:xfrm>
          <a:off x="77119" y="0"/>
          <a:ext cx="11432990" cy="5078776"/>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кутник 2">
            <a:extLst>
              <a:ext uri="{FF2B5EF4-FFF2-40B4-BE49-F238E27FC236}">
                <a16:creationId xmlns:a16="http://schemas.microsoft.com/office/drawing/2014/main" id="{5EF981CE-40EE-4FD8-9095-907F0B565E7E}"/>
              </a:ext>
            </a:extLst>
          </p:cNvPr>
          <p:cNvSpPr/>
          <p:nvPr/>
        </p:nvSpPr>
        <p:spPr>
          <a:xfrm>
            <a:off x="1711692" y="5090983"/>
            <a:ext cx="314816" cy="30735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blipFill>
                <a:blip r:embed="rId3"/>
                <a:tile tx="0" ty="0" sx="100000" sy="100000" flip="none" algn="tl"/>
              </a:blipFill>
            </a:endParaRPr>
          </a:p>
        </p:txBody>
      </p:sp>
      <p:sp>
        <p:nvSpPr>
          <p:cNvPr id="6" name="Прямокутник 5">
            <a:extLst>
              <a:ext uri="{FF2B5EF4-FFF2-40B4-BE49-F238E27FC236}">
                <a16:creationId xmlns:a16="http://schemas.microsoft.com/office/drawing/2014/main" id="{10AC20EC-29B0-4509-931E-ABA5DBD2CA17}"/>
              </a:ext>
            </a:extLst>
          </p:cNvPr>
          <p:cNvSpPr/>
          <p:nvPr/>
        </p:nvSpPr>
        <p:spPr>
          <a:xfrm>
            <a:off x="6039546" y="5061330"/>
            <a:ext cx="287946" cy="30190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7" name="Прямокутник 6">
            <a:extLst>
              <a:ext uri="{FF2B5EF4-FFF2-40B4-BE49-F238E27FC236}">
                <a16:creationId xmlns:a16="http://schemas.microsoft.com/office/drawing/2014/main" id="{96297ADC-644C-4176-BC04-CC2D91687067}"/>
              </a:ext>
            </a:extLst>
          </p:cNvPr>
          <p:cNvSpPr/>
          <p:nvPr/>
        </p:nvSpPr>
        <p:spPr>
          <a:xfrm>
            <a:off x="10432545" y="5070736"/>
            <a:ext cx="273529" cy="32206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blipFill>
                <a:blip r:embed="rId3"/>
                <a:tile tx="0" ty="0" sx="100000" sy="100000" flip="none" algn="tl"/>
              </a:blipFill>
            </a:endParaRPr>
          </a:p>
        </p:txBody>
      </p:sp>
    </p:spTree>
    <p:extLst>
      <p:ext uri="{BB962C8B-B14F-4D97-AF65-F5344CB8AC3E}">
        <p14:creationId xmlns:p14="http://schemas.microsoft.com/office/powerpoint/2010/main" val="134503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E081A6-BE12-4BC0-B0D0-980B9A0D785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2E95C56-DCD8-401E-8446-C3F4673569F8}"/>
              </a:ext>
            </a:extLst>
          </p:cNvPr>
          <p:cNvSpPr>
            <a:spLocks noGrp="1"/>
          </p:cNvSpPr>
          <p:nvPr>
            <p:ph idx="1"/>
          </p:nvPr>
        </p:nvSpPr>
        <p:spPr/>
        <p:txBody>
          <a:bodyPr/>
          <a:lstStyle/>
          <a:p>
            <a:endParaRPr lang="uk-UA"/>
          </a:p>
        </p:txBody>
      </p:sp>
      <p:pic>
        <p:nvPicPr>
          <p:cNvPr id="4" name="Рисунок 3">
            <a:extLst>
              <a:ext uri="{FF2B5EF4-FFF2-40B4-BE49-F238E27FC236}">
                <a16:creationId xmlns:a16="http://schemas.microsoft.com/office/drawing/2014/main" id="{C67A7379-5A3C-44D7-A580-6812216C046A}"/>
              </a:ext>
            </a:extLst>
          </p:cNvPr>
          <p:cNvPicPr>
            <a:picLocks noChangeAspect="1"/>
          </p:cNvPicPr>
          <p:nvPr/>
        </p:nvPicPr>
        <p:blipFill>
          <a:blip r:embed="rId2"/>
          <a:stretch>
            <a:fillRect/>
          </a:stretch>
        </p:blipFill>
        <p:spPr>
          <a:xfrm>
            <a:off x="0" y="-1"/>
            <a:ext cx="12192000" cy="8143875"/>
          </a:xfrm>
          <a:prstGeom prst="rect">
            <a:avLst/>
          </a:prstGeom>
        </p:spPr>
      </p:pic>
      <p:sp>
        <p:nvSpPr>
          <p:cNvPr id="5" name="Заголовок 1">
            <a:extLst>
              <a:ext uri="{FF2B5EF4-FFF2-40B4-BE49-F238E27FC236}">
                <a16:creationId xmlns:a16="http://schemas.microsoft.com/office/drawing/2014/main" id="{0BC8BB34-AF62-49C7-8237-496554373203}"/>
              </a:ext>
            </a:extLst>
          </p:cNvPr>
          <p:cNvSpPr txBox="1">
            <a:spLocks/>
          </p:cNvSpPr>
          <p:nvPr/>
        </p:nvSpPr>
        <p:spPr>
          <a:xfrm>
            <a:off x="1333850" y="478172"/>
            <a:ext cx="7541702" cy="922789"/>
          </a:xfrm>
          <a:prstGeom prst="rect">
            <a:avLst/>
          </a:prstGeom>
          <a:effectLst/>
        </p:spPr>
        <p:txBody>
          <a:bodyPr vert="horz" lIns="91440" tIns="45720" rIns="91440" bIns="45720" rtlCol="0" anchor="ct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3000" b="1">
                <a:solidFill>
                  <a:schemeClr val="bg1"/>
                </a:solidFill>
              </a:rPr>
              <a:t>Фінансово-господарська діяльність</a:t>
            </a:r>
            <a:endParaRPr lang="uk-UA" sz="3000" b="1" dirty="0">
              <a:solidFill>
                <a:schemeClr val="bg1"/>
              </a:solidFill>
            </a:endParaRPr>
          </a:p>
        </p:txBody>
      </p:sp>
      <p:graphicFrame>
        <p:nvGraphicFramePr>
          <p:cNvPr id="6" name="Таблиця 4">
            <a:extLst>
              <a:ext uri="{FF2B5EF4-FFF2-40B4-BE49-F238E27FC236}">
                <a16:creationId xmlns:a16="http://schemas.microsoft.com/office/drawing/2014/main" id="{C394641E-390B-4C82-9A70-6F6A7BB87446}"/>
              </a:ext>
            </a:extLst>
          </p:cNvPr>
          <p:cNvGraphicFramePr>
            <a:graphicFrameLocks/>
          </p:cNvGraphicFramePr>
          <p:nvPr>
            <p:extLst>
              <p:ext uri="{D42A27DB-BD31-4B8C-83A1-F6EECF244321}">
                <p14:modId xmlns:p14="http://schemas.microsoft.com/office/powerpoint/2010/main" val="2883165862"/>
              </p:ext>
            </p:extLst>
          </p:nvPr>
        </p:nvGraphicFramePr>
        <p:xfrm>
          <a:off x="684212" y="1797889"/>
          <a:ext cx="9085280" cy="4548093"/>
        </p:xfrm>
        <a:graphic>
          <a:graphicData uri="http://schemas.openxmlformats.org/drawingml/2006/table">
            <a:tbl>
              <a:tblPr firstRow="1" bandRow="1">
                <a:tableStyleId>{5C22544A-7EE6-4342-B048-85BDC9FD1C3A}</a:tableStyleId>
              </a:tblPr>
              <a:tblGrid>
                <a:gridCol w="2271320">
                  <a:extLst>
                    <a:ext uri="{9D8B030D-6E8A-4147-A177-3AD203B41FA5}">
                      <a16:colId xmlns:a16="http://schemas.microsoft.com/office/drawing/2014/main" val="1265199059"/>
                    </a:ext>
                  </a:extLst>
                </a:gridCol>
                <a:gridCol w="2271320">
                  <a:extLst>
                    <a:ext uri="{9D8B030D-6E8A-4147-A177-3AD203B41FA5}">
                      <a16:colId xmlns:a16="http://schemas.microsoft.com/office/drawing/2014/main" val="3232547862"/>
                    </a:ext>
                  </a:extLst>
                </a:gridCol>
                <a:gridCol w="2271320">
                  <a:extLst>
                    <a:ext uri="{9D8B030D-6E8A-4147-A177-3AD203B41FA5}">
                      <a16:colId xmlns:a16="http://schemas.microsoft.com/office/drawing/2014/main" val="4041432831"/>
                    </a:ext>
                  </a:extLst>
                </a:gridCol>
                <a:gridCol w="2271320">
                  <a:extLst>
                    <a:ext uri="{9D8B030D-6E8A-4147-A177-3AD203B41FA5}">
                      <a16:colId xmlns:a16="http://schemas.microsoft.com/office/drawing/2014/main" val="3919925333"/>
                    </a:ext>
                  </a:extLst>
                </a:gridCol>
              </a:tblGrid>
              <a:tr h="661948">
                <a:tc>
                  <a:txBody>
                    <a:bodyPr/>
                    <a:lstStyle/>
                    <a:p>
                      <a:pPr algn="ctr"/>
                      <a:r>
                        <a:rPr lang="uk-UA" sz="1600" dirty="0">
                          <a:solidFill>
                            <a:schemeClr val="bg1"/>
                          </a:solidFill>
                        </a:rPr>
                        <a:t>Надходження</a:t>
                      </a:r>
                    </a:p>
                    <a:p>
                      <a:pPr algn="ctr"/>
                      <a:r>
                        <a:rPr lang="uk-UA" sz="1600" dirty="0">
                          <a:solidFill>
                            <a:schemeClr val="bg1"/>
                          </a:solidFill>
                        </a:rPr>
                        <a:t>коштів</a:t>
                      </a:r>
                    </a:p>
                  </a:txBody>
                  <a:tcPr>
                    <a:solidFill>
                      <a:schemeClr val="accent1">
                        <a:lumMod val="40000"/>
                        <a:lumOff val="60000"/>
                      </a:schemeClr>
                    </a:solidFill>
                  </a:tcPr>
                </a:tc>
                <a:tc>
                  <a:txBody>
                    <a:bodyPr/>
                    <a:lstStyle/>
                    <a:p>
                      <a:pPr algn="ctr"/>
                      <a:r>
                        <a:rPr lang="uk-UA" sz="1600" dirty="0">
                          <a:solidFill>
                            <a:schemeClr val="bg1"/>
                          </a:solidFill>
                        </a:rPr>
                        <a:t>2019 р.</a:t>
                      </a:r>
                    </a:p>
                  </a:txBody>
                  <a:tcPr>
                    <a:solidFill>
                      <a:schemeClr val="accent1">
                        <a:lumMod val="40000"/>
                        <a:lumOff val="60000"/>
                      </a:schemeClr>
                    </a:solidFill>
                  </a:tcPr>
                </a:tc>
                <a:tc>
                  <a:txBody>
                    <a:bodyPr/>
                    <a:lstStyle/>
                    <a:p>
                      <a:pPr algn="ctr"/>
                      <a:r>
                        <a:rPr lang="uk-UA" sz="1600" dirty="0">
                          <a:solidFill>
                            <a:schemeClr val="bg1"/>
                          </a:solidFill>
                        </a:rPr>
                        <a:t>2020 р.</a:t>
                      </a:r>
                    </a:p>
                  </a:txBody>
                  <a:tcPr>
                    <a:solidFill>
                      <a:schemeClr val="accent1">
                        <a:lumMod val="40000"/>
                        <a:lumOff val="60000"/>
                      </a:schemeClr>
                    </a:solidFill>
                  </a:tcPr>
                </a:tc>
                <a:tc>
                  <a:txBody>
                    <a:bodyPr/>
                    <a:lstStyle/>
                    <a:p>
                      <a:pPr algn="ctr"/>
                      <a:r>
                        <a:rPr lang="uk-UA" sz="1600" dirty="0">
                          <a:solidFill>
                            <a:schemeClr val="bg1"/>
                          </a:solidFill>
                        </a:rPr>
                        <a:t>2021 р.</a:t>
                      </a:r>
                    </a:p>
                  </a:txBody>
                  <a:tcPr>
                    <a:solidFill>
                      <a:schemeClr val="accent1">
                        <a:lumMod val="40000"/>
                        <a:lumOff val="60000"/>
                      </a:schemeClr>
                    </a:solidFill>
                  </a:tcPr>
                </a:tc>
                <a:extLst>
                  <a:ext uri="{0D108BD9-81ED-4DB2-BD59-A6C34878D82A}">
                    <a16:rowId xmlns:a16="http://schemas.microsoft.com/office/drawing/2014/main" val="1090157066"/>
                  </a:ext>
                </a:extLst>
              </a:tr>
              <a:tr h="407963">
                <a:tc>
                  <a:txBody>
                    <a:bodyPr/>
                    <a:lstStyle/>
                    <a:p>
                      <a:pPr algn="ctr"/>
                      <a:r>
                        <a:rPr lang="uk-UA" sz="1600" dirty="0">
                          <a:solidFill>
                            <a:schemeClr val="bg1"/>
                          </a:solidFill>
                        </a:rPr>
                        <a:t>Від НСЗУ</a:t>
                      </a:r>
                    </a:p>
                  </a:txBody>
                  <a:tcPr/>
                </a:tc>
                <a:tc>
                  <a:txBody>
                    <a:bodyPr/>
                    <a:lstStyle/>
                    <a:p>
                      <a:pPr algn="ctr"/>
                      <a:r>
                        <a:rPr lang="uk-UA" sz="1600" dirty="0">
                          <a:solidFill>
                            <a:schemeClr val="bg1"/>
                          </a:solidFill>
                        </a:rPr>
                        <a:t>22 194 498,28</a:t>
                      </a:r>
                    </a:p>
                  </a:txBody>
                  <a:tcPr/>
                </a:tc>
                <a:tc>
                  <a:txBody>
                    <a:bodyPr/>
                    <a:lstStyle/>
                    <a:p>
                      <a:pPr algn="ctr"/>
                      <a:r>
                        <a:rPr lang="uk-UA" sz="1600" dirty="0">
                          <a:solidFill>
                            <a:schemeClr val="bg1"/>
                          </a:solidFill>
                        </a:rPr>
                        <a:t>24 114 698,49</a:t>
                      </a:r>
                    </a:p>
                  </a:txBody>
                  <a:tcPr/>
                </a:tc>
                <a:tc>
                  <a:txBody>
                    <a:bodyPr/>
                    <a:lstStyle/>
                    <a:p>
                      <a:pPr algn="ctr"/>
                      <a:r>
                        <a:rPr lang="uk-UA" sz="1600" dirty="0">
                          <a:solidFill>
                            <a:schemeClr val="bg1"/>
                          </a:solidFill>
                        </a:rPr>
                        <a:t>27 453 080,87</a:t>
                      </a:r>
                    </a:p>
                  </a:txBody>
                  <a:tcPr/>
                </a:tc>
                <a:extLst>
                  <a:ext uri="{0D108BD9-81ED-4DB2-BD59-A6C34878D82A}">
                    <a16:rowId xmlns:a16="http://schemas.microsoft.com/office/drawing/2014/main" val="3863719321"/>
                  </a:ext>
                </a:extLst>
              </a:tr>
              <a:tr h="0">
                <a:tc>
                  <a:txBody>
                    <a:bodyPr/>
                    <a:lstStyle/>
                    <a:p>
                      <a:pPr algn="ctr"/>
                      <a:r>
                        <a:rPr lang="uk-UA" sz="1600" dirty="0">
                          <a:solidFill>
                            <a:schemeClr val="bg1"/>
                          </a:solidFill>
                        </a:rPr>
                        <a:t>На первинну</a:t>
                      </a:r>
                      <a:r>
                        <a:rPr lang="uk-UA" sz="1600" baseline="0" dirty="0">
                          <a:solidFill>
                            <a:schemeClr val="bg1"/>
                          </a:solidFill>
                        </a:rPr>
                        <a:t> медичну допомогу</a:t>
                      </a:r>
                      <a:endParaRPr lang="uk-UA" sz="1600" dirty="0">
                        <a:solidFill>
                          <a:schemeClr val="bg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mn-lt"/>
                          <a:ea typeface="+mn-ea"/>
                          <a:cs typeface="+mn-cs"/>
                        </a:rPr>
                        <a:t>22 194 498,28</a:t>
                      </a:r>
                    </a:p>
                    <a:p>
                      <a:pPr algn="ctr"/>
                      <a:endParaRPr lang="uk-UA" sz="1600" dirty="0">
                        <a:solidFill>
                          <a:schemeClr val="bg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mn-lt"/>
                          <a:ea typeface="+mn-ea"/>
                          <a:cs typeface="+mn-cs"/>
                        </a:rPr>
                        <a:t>24 114 698,49</a:t>
                      </a:r>
                    </a:p>
                    <a:p>
                      <a:pPr algn="ctr"/>
                      <a:endParaRPr lang="uk-UA" sz="1600" dirty="0">
                        <a:solidFill>
                          <a:schemeClr val="bg1"/>
                        </a:solidFill>
                      </a:endParaRPr>
                    </a:p>
                  </a:txBody>
                  <a:tcPr/>
                </a:tc>
                <a:tc>
                  <a:txBody>
                    <a:bodyPr/>
                    <a:lstStyle/>
                    <a:p>
                      <a:pPr algn="ctr"/>
                      <a:r>
                        <a:rPr lang="uk-UA" sz="1600" dirty="0">
                          <a:solidFill>
                            <a:schemeClr val="bg1"/>
                          </a:solidFill>
                        </a:rPr>
                        <a:t>25 248 397,12</a:t>
                      </a:r>
                    </a:p>
                    <a:p>
                      <a:pPr algn="ctr"/>
                      <a:r>
                        <a:rPr lang="uk-UA" sz="1600" dirty="0">
                          <a:solidFill>
                            <a:schemeClr val="bg1"/>
                          </a:solidFill>
                        </a:rPr>
                        <a:t>(100,0% )</a:t>
                      </a:r>
                    </a:p>
                  </a:txBody>
                  <a:tcPr/>
                </a:tc>
                <a:extLst>
                  <a:ext uri="{0D108BD9-81ED-4DB2-BD59-A6C34878D82A}">
                    <a16:rowId xmlns:a16="http://schemas.microsoft.com/office/drawing/2014/main" val="385414745"/>
                  </a:ext>
                </a:extLst>
              </a:tr>
              <a:tr h="230158">
                <a:tc>
                  <a:txBody>
                    <a:bodyPr/>
                    <a:lstStyle/>
                    <a:p>
                      <a:pPr algn="ctr"/>
                      <a:r>
                        <a:rPr lang="uk-UA" sz="1600" dirty="0">
                          <a:solidFill>
                            <a:schemeClr val="bg1"/>
                          </a:solidFill>
                        </a:rPr>
                        <a:t>На вакцинацію проти </a:t>
                      </a:r>
                      <a:r>
                        <a:rPr lang="en-US" sz="1600" dirty="0">
                          <a:solidFill>
                            <a:schemeClr val="bg1"/>
                          </a:solidFill>
                        </a:rPr>
                        <a:t>Covid-19</a:t>
                      </a:r>
                      <a:endParaRPr lang="uk-UA" sz="1600" dirty="0">
                        <a:solidFill>
                          <a:schemeClr val="bg1"/>
                        </a:solidFill>
                      </a:endParaRPr>
                    </a:p>
                  </a:txBody>
                  <a:tcPr/>
                </a:tc>
                <a:tc>
                  <a:txBody>
                    <a:bodyPr/>
                    <a:lstStyle/>
                    <a:p>
                      <a:pPr algn="ctr"/>
                      <a:r>
                        <a:rPr lang="uk-UA" sz="1600" dirty="0">
                          <a:solidFill>
                            <a:schemeClr val="bg1"/>
                          </a:solidFill>
                        </a:rPr>
                        <a:t>-</a:t>
                      </a:r>
                    </a:p>
                  </a:txBody>
                  <a:tcPr/>
                </a:tc>
                <a:tc>
                  <a:txBody>
                    <a:bodyPr/>
                    <a:lstStyle/>
                    <a:p>
                      <a:pPr algn="ctr"/>
                      <a:r>
                        <a:rPr lang="uk-UA" sz="1600" dirty="0">
                          <a:solidFill>
                            <a:schemeClr val="bg1"/>
                          </a:solidFill>
                        </a:rPr>
                        <a:t>-</a:t>
                      </a:r>
                    </a:p>
                  </a:txBody>
                  <a:tcPr/>
                </a:tc>
                <a:tc>
                  <a:txBody>
                    <a:bodyPr/>
                    <a:lstStyle/>
                    <a:p>
                      <a:pPr algn="ctr"/>
                      <a:r>
                        <a:rPr lang="uk-UA" sz="1600" dirty="0">
                          <a:solidFill>
                            <a:schemeClr val="bg1"/>
                          </a:solidFill>
                        </a:rPr>
                        <a:t>2 193 640</a:t>
                      </a:r>
                    </a:p>
                    <a:p>
                      <a:pPr algn="ctr"/>
                      <a:r>
                        <a:rPr lang="uk-UA" sz="1600" dirty="0">
                          <a:solidFill>
                            <a:schemeClr val="bg1"/>
                          </a:solidFill>
                        </a:rPr>
                        <a:t>(89,4%)</a:t>
                      </a:r>
                    </a:p>
                  </a:txBody>
                  <a:tcPr/>
                </a:tc>
                <a:extLst>
                  <a:ext uri="{0D108BD9-81ED-4DB2-BD59-A6C34878D82A}">
                    <a16:rowId xmlns:a16="http://schemas.microsoft.com/office/drawing/2014/main" val="2350046341"/>
                  </a:ext>
                </a:extLst>
              </a:tr>
              <a:tr h="125036">
                <a:tc>
                  <a:txBody>
                    <a:bodyPr/>
                    <a:lstStyle/>
                    <a:p>
                      <a:pPr algn="ctr"/>
                      <a:r>
                        <a:rPr lang="uk-UA" sz="1600" dirty="0">
                          <a:solidFill>
                            <a:schemeClr val="bg1"/>
                          </a:solidFill>
                        </a:rPr>
                        <a:t>На супровід та лікування дорослих та дітей, хворих на туберкульоз</a:t>
                      </a:r>
                    </a:p>
                  </a:txBody>
                  <a:tcPr/>
                </a:tc>
                <a:tc>
                  <a:txBody>
                    <a:bodyPr/>
                    <a:lstStyle/>
                    <a:p>
                      <a:pPr algn="ctr"/>
                      <a:r>
                        <a:rPr lang="uk-UA" sz="1600" dirty="0">
                          <a:solidFill>
                            <a:schemeClr val="bg1"/>
                          </a:solidFill>
                        </a:rPr>
                        <a:t>-</a:t>
                      </a:r>
                    </a:p>
                  </a:txBody>
                  <a:tcPr/>
                </a:tc>
                <a:tc>
                  <a:txBody>
                    <a:bodyPr/>
                    <a:lstStyle/>
                    <a:p>
                      <a:pPr algn="ctr"/>
                      <a:r>
                        <a:rPr lang="uk-UA" sz="1600" dirty="0">
                          <a:solidFill>
                            <a:schemeClr val="bg1"/>
                          </a:solidFill>
                        </a:rPr>
                        <a:t>-</a:t>
                      </a:r>
                    </a:p>
                  </a:txBody>
                  <a:tcPr/>
                </a:tc>
                <a:tc>
                  <a:txBody>
                    <a:bodyPr/>
                    <a:lstStyle/>
                    <a:p>
                      <a:pPr algn="ctr"/>
                      <a:r>
                        <a:rPr lang="uk-UA" sz="1600" dirty="0">
                          <a:solidFill>
                            <a:schemeClr val="bg1"/>
                          </a:solidFill>
                        </a:rPr>
                        <a:t>11 043,75</a:t>
                      </a:r>
                    </a:p>
                    <a:p>
                      <a:pPr algn="ctr"/>
                      <a:r>
                        <a:rPr lang="uk-UA" sz="1600" dirty="0">
                          <a:solidFill>
                            <a:schemeClr val="bg1"/>
                          </a:solidFill>
                        </a:rPr>
                        <a:t>(75%)</a:t>
                      </a:r>
                    </a:p>
                  </a:txBody>
                  <a:tcPr/>
                </a:tc>
                <a:extLst>
                  <a:ext uri="{0D108BD9-81ED-4DB2-BD59-A6C34878D82A}">
                    <a16:rowId xmlns:a16="http://schemas.microsoft.com/office/drawing/2014/main" val="1773886650"/>
                  </a:ext>
                </a:extLst>
              </a:tr>
              <a:tr h="0">
                <a:tc>
                  <a:txBody>
                    <a:bodyPr/>
                    <a:lstStyle/>
                    <a:p>
                      <a:pPr algn="ctr"/>
                      <a:r>
                        <a:rPr lang="uk-UA" sz="1600" dirty="0">
                          <a:solidFill>
                            <a:schemeClr val="bg1"/>
                          </a:solidFill>
                        </a:rPr>
                        <a:t>Місцевий бюджет</a:t>
                      </a:r>
                    </a:p>
                  </a:txBody>
                  <a:tcPr/>
                </a:tc>
                <a:tc>
                  <a:txBody>
                    <a:bodyPr/>
                    <a:lstStyle/>
                    <a:p>
                      <a:pPr algn="ctr"/>
                      <a:r>
                        <a:rPr lang="uk-UA" sz="1600" dirty="0">
                          <a:solidFill>
                            <a:schemeClr val="bg1"/>
                          </a:solidFill>
                        </a:rPr>
                        <a:t>4 734 110,47</a:t>
                      </a:r>
                    </a:p>
                  </a:txBody>
                  <a:tcPr/>
                </a:tc>
                <a:tc>
                  <a:txBody>
                    <a:bodyPr/>
                    <a:lstStyle/>
                    <a:p>
                      <a:pPr algn="ctr"/>
                      <a:r>
                        <a:rPr lang="uk-UA" sz="1600" dirty="0">
                          <a:solidFill>
                            <a:schemeClr val="bg1"/>
                          </a:solidFill>
                        </a:rPr>
                        <a:t>2 514 747,67</a:t>
                      </a:r>
                    </a:p>
                  </a:txBody>
                  <a:tcPr/>
                </a:tc>
                <a:tc>
                  <a:txBody>
                    <a:bodyPr/>
                    <a:lstStyle/>
                    <a:p>
                      <a:pPr algn="ctr"/>
                      <a:r>
                        <a:rPr lang="uk-UA" sz="1600" dirty="0">
                          <a:solidFill>
                            <a:schemeClr val="bg1"/>
                          </a:solidFill>
                        </a:rPr>
                        <a:t>2 713 917,85</a:t>
                      </a:r>
                    </a:p>
                  </a:txBody>
                  <a:tcPr/>
                </a:tc>
                <a:extLst>
                  <a:ext uri="{0D108BD9-81ED-4DB2-BD59-A6C34878D82A}">
                    <a16:rowId xmlns:a16="http://schemas.microsoft.com/office/drawing/2014/main" val="2606332093"/>
                  </a:ext>
                </a:extLst>
              </a:tr>
              <a:tr h="917862">
                <a:tc>
                  <a:txBody>
                    <a:bodyPr/>
                    <a:lstStyle/>
                    <a:p>
                      <a:pPr algn="ctr"/>
                      <a:r>
                        <a:rPr lang="uk-UA" sz="1600" dirty="0">
                          <a:solidFill>
                            <a:schemeClr val="bg1"/>
                          </a:solidFill>
                        </a:rPr>
                        <a:t>Разом</a:t>
                      </a:r>
                    </a:p>
                  </a:txBody>
                  <a:tcPr/>
                </a:tc>
                <a:tc>
                  <a:txBody>
                    <a:bodyPr/>
                    <a:lstStyle/>
                    <a:p>
                      <a:pPr algn="ctr"/>
                      <a:r>
                        <a:rPr lang="uk-UA" sz="1600" dirty="0">
                          <a:solidFill>
                            <a:schemeClr val="bg1"/>
                          </a:solidFill>
                        </a:rPr>
                        <a:t>26 928 608,75</a:t>
                      </a:r>
                    </a:p>
                  </a:txBody>
                  <a:tcPr/>
                </a:tc>
                <a:tc>
                  <a:txBody>
                    <a:bodyPr/>
                    <a:lstStyle/>
                    <a:p>
                      <a:pPr algn="ctr"/>
                      <a:r>
                        <a:rPr lang="uk-UA" sz="1600" dirty="0">
                          <a:solidFill>
                            <a:schemeClr val="bg1"/>
                          </a:solidFill>
                        </a:rPr>
                        <a:t>26 629 446,16</a:t>
                      </a:r>
                    </a:p>
                  </a:txBody>
                  <a:tcPr/>
                </a:tc>
                <a:tc>
                  <a:txBody>
                    <a:bodyPr/>
                    <a:lstStyle/>
                    <a:p>
                      <a:pPr algn="ctr"/>
                      <a:r>
                        <a:rPr lang="uk-UA" sz="1600" dirty="0">
                          <a:solidFill>
                            <a:schemeClr val="bg1"/>
                          </a:solidFill>
                        </a:rPr>
                        <a:t>30 166 998,72</a:t>
                      </a:r>
                    </a:p>
                  </a:txBody>
                  <a:tcPr/>
                </a:tc>
                <a:extLst>
                  <a:ext uri="{0D108BD9-81ED-4DB2-BD59-A6C34878D82A}">
                    <a16:rowId xmlns:a16="http://schemas.microsoft.com/office/drawing/2014/main" val="1161760567"/>
                  </a:ext>
                </a:extLst>
              </a:tr>
            </a:tbl>
          </a:graphicData>
        </a:graphic>
      </p:graphicFrame>
    </p:spTree>
    <p:extLst>
      <p:ext uri="{BB962C8B-B14F-4D97-AF65-F5344CB8AC3E}">
        <p14:creationId xmlns:p14="http://schemas.microsoft.com/office/powerpoint/2010/main" val="1635650585"/>
      </p:ext>
    </p:extLst>
  </p:cSld>
  <p:clrMapOvr>
    <a:masterClrMapping/>
  </p:clrMapOvr>
</p:sld>
</file>

<file path=ppt/theme/theme1.xml><?xml version="1.0" encoding="utf-8"?>
<a:theme xmlns:a="http://schemas.openxmlformats.org/drawingml/2006/main" name="Скибка">
  <a:themeElements>
    <a:clrScheme name="Скибка">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кибка">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кибка">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13430</TotalTime>
  <Words>5161</Words>
  <Application>Microsoft Office PowerPoint</Application>
  <PresentationFormat>Широкий екран</PresentationFormat>
  <Paragraphs>1057</Paragraphs>
  <Slides>60</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60</vt:i4>
      </vt:variant>
    </vt:vector>
  </HeadingPairs>
  <TitlesOfParts>
    <vt:vector size="67" baseType="lpstr">
      <vt:lpstr>Book Antiqua</vt:lpstr>
      <vt:lpstr>Calibri</vt:lpstr>
      <vt:lpstr>Century Gothic</vt:lpstr>
      <vt:lpstr>Times New Roman</vt:lpstr>
      <vt:lpstr>Trebuchet MS</vt:lpstr>
      <vt:lpstr>Wingdings 3</vt:lpstr>
      <vt:lpstr>Скибка</vt:lpstr>
      <vt:lpstr>Підсумки діяльності КНМП  «ЦПМСД №1»  м. Кременчука</vt:lpstr>
      <vt:lpstr>КНМП «ЦПМСД №1»  м. Кременчука обслуговує 54100 населення: дорослого 46300, дитячого 7800  за територіальним розміщенням.</vt:lpstr>
      <vt:lpstr>Співвідношення прикріпленого та задекларованого населення по амбулаторіям ЗПСМ  КНМП «ЦПМСД №1» м. Кременчука</vt:lpstr>
      <vt:lpstr>Відсоток всього дорослого  та дитячого населення,  яке підписало декларації з лікарями</vt:lpstr>
      <vt:lpstr>Відсоток населення,  що підписали декларацію  на обслуговування  з лікарями</vt:lpstr>
      <vt:lpstr>Презентація PowerPoint</vt:lpstr>
      <vt:lpstr>Кадри Затверджено 170,0 штатні посади, з них зайнято 148,75, на  яких  працює  148  фізичних  осіб.</vt:lpstr>
      <vt:lpstr>Відсоток укомплектованості  до фізичних осіб</vt:lpstr>
      <vt:lpstr>Презентація PowerPoint</vt:lpstr>
      <vt:lpstr>Презентація PowerPoint</vt:lpstr>
      <vt:lpstr>Розмір  середньої  заробітної  плати  працівників   КНМП  «ЦПМСД  №1»  м. Кременчука</vt:lpstr>
      <vt:lpstr>Середня заробітна плата  в цілому  по закладу (грн.) </vt:lpstr>
      <vt:lpstr>Мінімальний та максимальний розмір заробітної плати медичних працівників (грн.)</vt:lpstr>
      <vt:lpstr>Мінімальний та максимальний розмір заробітної плати медичних працівників (грн.)</vt:lpstr>
      <vt:lpstr>Мінімальний та максимальний розмір заробітної плати  медичних працівників (грн.)</vt:lpstr>
      <vt:lpstr>Презентація PowerPoint</vt:lpstr>
      <vt:lpstr>Презентація PowerPoint</vt:lpstr>
      <vt:lpstr>        КАПІТАЛЬНИЙ РЕМОНТ Проведений капітальний ремонт санвузлів АЗПСМ №5 на суму 460 485,58 грн., а саме: зроблено ремонт стелі, обкладені кахлем стіни та підлога. Встановлено бойлер для підігріву води. Проведена заміна санітарно-технічного обладнання з урахуванням потреб осіб з інвалідністю, з оновленням дозаторів для мила та антисептика.  Проведена заміна труб системи водопостачання та каналізації, відремонтована система електропостачання з заміною світильників.  </vt:lpstr>
      <vt:lpstr>Презентація PowerPoint</vt:lpstr>
      <vt:lpstr>Презентація PowerPoint</vt:lpstr>
      <vt:lpstr>Презентація PowerPoint</vt:lpstr>
      <vt:lpstr>Презентація PowerPoint</vt:lpstr>
      <vt:lpstr>Всього  відвідувань  до лікарів </vt:lpstr>
      <vt:lpstr>На амбулаторному прийомі</vt:lpstr>
      <vt:lpstr>По амбулаторіям ЗПСМ (на амбулаторному прийомі)</vt:lpstr>
      <vt:lpstr>Відвідування вдома</vt:lpstr>
      <vt:lpstr>По амбулаторіям ЗПСМ  (відвідування вдома)</vt:lpstr>
      <vt:lpstr>Відвідування  з  профілактичною  метою  (%)</vt:lpstr>
      <vt:lpstr>Відвідування з профілактичною метою </vt:lpstr>
      <vt:lpstr>Заходи щодо подолання пандемії на COVID-19</vt:lpstr>
      <vt:lpstr>Діагностика COVID-19</vt:lpstr>
      <vt:lpstr>Організація відбору проб </vt:lpstr>
      <vt:lpstr>Флюоропрофогляди  </vt:lpstr>
      <vt:lpstr>Виявляємість туберкульозу (випадки/на 100 тис. населення)</vt:lpstr>
      <vt:lpstr>Презентація PowerPoint</vt:lpstr>
      <vt:lpstr>Онкопрофогляди</vt:lpstr>
      <vt:lpstr>Виявляємість онкопатології  по амбулаторіям ЗПСМ</vt:lpstr>
      <vt:lpstr>Презентація PowerPoint</vt:lpstr>
      <vt:lpstr>Презентація PowerPoint</vt:lpstr>
      <vt:lpstr>Презентація PowerPoint</vt:lpstr>
      <vt:lpstr>Імунопрофілактика  дитячого населення </vt:lpstr>
      <vt:lpstr>Денні стаціонари</vt:lpstr>
      <vt:lpstr>Кількість денних стаціонарів по лікарям ЗПСЛ  всього/ на 1000 населення</vt:lpstr>
      <vt:lpstr>Стаціонари вдома </vt:lpstr>
      <vt:lpstr>Кількість стаціонарів вдома  на 1 лікаря</vt:lpstr>
      <vt:lpstr>Кількість викликів швидкої медичної допомоги  до хронічних хворих жителів  (кількість осіб/на 1000 населення) </vt:lpstr>
      <vt:lpstr>Надання невідкладної медичної допомоги сімейними лікарями  (кількість осіб/1000 населення)  при окремих захворюваннях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Дякуємо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Підсумки діяльності КНМП «ЦПМСД №1»  м. Кременчука</dc:title>
  <dc:creator>Олена Тунік</dc:creator>
  <cp:lastModifiedBy>ADM-01</cp:lastModifiedBy>
  <cp:revision>1471</cp:revision>
  <cp:lastPrinted>2022-04-26T07:11:03Z</cp:lastPrinted>
  <dcterms:created xsi:type="dcterms:W3CDTF">2020-01-27T06:47:07Z</dcterms:created>
  <dcterms:modified xsi:type="dcterms:W3CDTF">2022-04-26T08:53:20Z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1778773</vt:lpwstr>
  </property>
  <property fmtid="{D5CDD505-2E9C-101B-9397-08002B2CF9AE}" name="NXPowerLiteSettings" pid="3">
    <vt:lpwstr>F7000400038000</vt:lpwstr>
  </property>
  <property fmtid="{D5CDD505-2E9C-101B-9397-08002B2CF9AE}" name="NXPowerLiteVersion" pid="4">
    <vt:lpwstr>S9.1.4</vt:lpwstr>
  </property>
</Properties>
</file>